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646" r:id="rId2"/>
    <p:sldId id="615" r:id="rId3"/>
    <p:sldId id="647" r:id="rId4"/>
    <p:sldId id="620" r:id="rId5"/>
    <p:sldId id="643" r:id="rId6"/>
    <p:sldId id="573" r:id="rId7"/>
    <p:sldId id="656" r:id="rId8"/>
    <p:sldId id="648" r:id="rId9"/>
    <p:sldId id="517" r:id="rId10"/>
    <p:sldId id="649" r:id="rId11"/>
    <p:sldId id="655" r:id="rId12"/>
    <p:sldId id="650" r:id="rId13"/>
    <p:sldId id="652" r:id="rId14"/>
    <p:sldId id="654" r:id="rId15"/>
    <p:sldId id="657" r:id="rId16"/>
    <p:sldId id="630" r:id="rId17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A84C"/>
    <a:srgbClr val="00FF00"/>
    <a:srgbClr val="FF33CC"/>
    <a:srgbClr val="9900CC"/>
    <a:srgbClr val="FFFFCC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65" autoAdjust="0"/>
    <p:restoredTop sz="89300" autoAdjust="0"/>
  </p:normalViewPr>
  <p:slideViewPr>
    <p:cSldViewPr>
      <p:cViewPr varScale="1">
        <p:scale>
          <a:sx n="64" d="100"/>
          <a:sy n="64" d="100"/>
        </p:scale>
        <p:origin x="180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18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6876"/>
    </p:cViewPr>
  </p:sorterViewPr>
  <p:notesViewPr>
    <p:cSldViewPr>
      <p:cViewPr varScale="1">
        <p:scale>
          <a:sx n="49" d="100"/>
          <a:sy n="49" d="100"/>
        </p:scale>
        <p:origin x="295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../embeddings/oleObject8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sng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u="sng" dirty="0"/>
              <a:t>SCANNING MC -810011</a:t>
            </a:r>
            <a:r>
              <a:rPr lang="en-IN" u="sng" baseline="0" dirty="0"/>
              <a:t> (</a:t>
            </a:r>
            <a:r>
              <a:rPr lang="en-IN" u="sng" dirty="0"/>
              <a:t>SM K55 /KTE/K67 OEE)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sng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'[scaning ng qty shift wise.xlsx]OEE DATA'!$G$66</c:f>
              <c:strCache>
                <c:ptCount val="1"/>
                <c:pt idx="0">
                  <c:v>sm k67 qty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'[scaning ng qty shift wise.xlsx]OEE DATA'!$H$65:$J$65</c:f>
              <c:numCache>
                <c:formatCode>mmm\-yy</c:formatCode>
                <c:ptCount val="3"/>
                <c:pt idx="0">
                  <c:v>43191</c:v>
                </c:pt>
                <c:pt idx="1">
                  <c:v>43221</c:v>
                </c:pt>
                <c:pt idx="2">
                  <c:v>43252</c:v>
                </c:pt>
              </c:numCache>
            </c:numRef>
          </c:cat>
          <c:val>
            <c:numRef>
              <c:f>'[scaning ng qty shift wise.xlsx]OEE DATA'!$H$66:$J$66</c:f>
              <c:numCache>
                <c:formatCode>General</c:formatCode>
                <c:ptCount val="3"/>
                <c:pt idx="0">
                  <c:v>699</c:v>
                </c:pt>
                <c:pt idx="1">
                  <c:v>552</c:v>
                </c:pt>
                <c:pt idx="2">
                  <c:v>534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CF-4368-9D3C-56351FE830A2}"/>
            </c:ext>
          </c:extLst>
        </c:ser>
        <c:ser>
          <c:idx val="1"/>
          <c:order val="1"/>
          <c:tx>
            <c:strRef>
              <c:f>'[scaning ng qty shift wise.xlsx]OEE DATA'!$G$67</c:f>
              <c:strCache>
                <c:ptCount val="1"/>
                <c:pt idx="0">
                  <c:v>sm k55 QTY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'[scaning ng qty shift wise.xlsx]OEE DATA'!$H$65:$J$65</c:f>
              <c:numCache>
                <c:formatCode>mmm\-yy</c:formatCode>
                <c:ptCount val="3"/>
                <c:pt idx="0">
                  <c:v>43191</c:v>
                </c:pt>
                <c:pt idx="1">
                  <c:v>43221</c:v>
                </c:pt>
                <c:pt idx="2">
                  <c:v>43252</c:v>
                </c:pt>
              </c:numCache>
            </c:numRef>
          </c:cat>
          <c:val>
            <c:numRef>
              <c:f>'[scaning ng qty shift wise.xlsx]OEE DATA'!$H$67:$J$67</c:f>
              <c:numCache>
                <c:formatCode>General</c:formatCode>
                <c:ptCount val="3"/>
                <c:pt idx="0">
                  <c:v>715</c:v>
                </c:pt>
                <c:pt idx="1">
                  <c:v>599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BCF-4368-9D3C-56351FE830A2}"/>
            </c:ext>
          </c:extLst>
        </c:ser>
        <c:ser>
          <c:idx val="2"/>
          <c:order val="2"/>
          <c:tx>
            <c:strRef>
              <c:f>'[scaning ng qty shift wise.xlsx]OEE DATA'!$G$68</c:f>
              <c:strCache>
                <c:ptCount val="1"/>
                <c:pt idx="0">
                  <c:v>SM KTE QTY 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5BCF-4368-9D3C-56351FE830A2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BCF-4368-9D3C-56351FE830A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'[scaning ng qty shift wise.xlsx]OEE DATA'!$H$65:$J$65</c:f>
              <c:numCache>
                <c:formatCode>mmm\-yy</c:formatCode>
                <c:ptCount val="3"/>
                <c:pt idx="0">
                  <c:v>43191</c:v>
                </c:pt>
                <c:pt idx="1">
                  <c:v>43221</c:v>
                </c:pt>
                <c:pt idx="2">
                  <c:v>43252</c:v>
                </c:pt>
              </c:numCache>
            </c:numRef>
          </c:cat>
          <c:val>
            <c:numRef>
              <c:f>'[scaning ng qty shift wise.xlsx]OEE DATA'!$H$68:$J$68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557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BCF-4368-9D3C-56351FE830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18836280"/>
        <c:axId val="425549176"/>
      </c:barChart>
      <c:lineChart>
        <c:grouping val="standard"/>
        <c:varyColors val="0"/>
        <c:ser>
          <c:idx val="3"/>
          <c:order val="3"/>
          <c:tx>
            <c:strRef>
              <c:f>'[scaning ng qty shift wise.xlsx]OEE DATA'!$G$69</c:f>
              <c:strCache>
                <c:ptCount val="1"/>
                <c:pt idx="0">
                  <c:v>sm k67 OEE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rgbClr val="00B0F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6.6180043590241154E-3"/>
                  <c:y val="-4.527760850857038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BCF-4368-9D3C-56351FE830A2}"/>
                </c:ext>
              </c:extLst>
            </c:dLbl>
            <c:spPr>
              <a:solidFill>
                <a:srgbClr val="00B0F0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'[scaning ng qty shift wise.xlsx]OEE DATA'!$H$65:$J$65</c:f>
              <c:numCache>
                <c:formatCode>mmm\-yy</c:formatCode>
                <c:ptCount val="3"/>
                <c:pt idx="0">
                  <c:v>43191</c:v>
                </c:pt>
                <c:pt idx="1">
                  <c:v>43221</c:v>
                </c:pt>
                <c:pt idx="2">
                  <c:v>43252</c:v>
                </c:pt>
              </c:numCache>
            </c:numRef>
          </c:cat>
          <c:val>
            <c:numRef>
              <c:f>'[scaning ng qty shift wise.xlsx]OEE DATA'!$H$69:$J$69</c:f>
              <c:numCache>
                <c:formatCode>0.00%</c:formatCode>
                <c:ptCount val="3"/>
                <c:pt idx="0" formatCode="0%">
                  <c:v>0.38600000000000001</c:v>
                </c:pt>
                <c:pt idx="1">
                  <c:v>0.30099999999999999</c:v>
                </c:pt>
                <c:pt idx="2" formatCode="0%">
                  <c:v>0.29199999999999998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5BCF-4368-9D3C-56351FE830A2}"/>
            </c:ext>
          </c:extLst>
        </c:ser>
        <c:ser>
          <c:idx val="4"/>
          <c:order val="4"/>
          <c:tx>
            <c:strRef>
              <c:f>'[scaning ng qty shift wise.xlsx]OEE DATA'!$G$70</c:f>
              <c:strCache>
                <c:ptCount val="1"/>
                <c:pt idx="0">
                  <c:v>SM K55 OEE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0"/>
                  <c:y val="-4.87605014707681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BCF-4368-9D3C-56351FE830A2}"/>
                </c:ext>
              </c:extLst>
            </c:dLbl>
            <c:numFmt formatCode="0%" sourceLinked="0"/>
            <c:spPr>
              <a:solidFill>
                <a:schemeClr val="accent2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'[scaning ng qty shift wise.xlsx]OEE DATA'!$H$65:$J$65</c:f>
              <c:numCache>
                <c:formatCode>mmm\-yy</c:formatCode>
                <c:ptCount val="3"/>
                <c:pt idx="0">
                  <c:v>43191</c:v>
                </c:pt>
                <c:pt idx="1">
                  <c:v>43221</c:v>
                </c:pt>
                <c:pt idx="2">
                  <c:v>43252</c:v>
                </c:pt>
              </c:numCache>
            </c:numRef>
          </c:cat>
          <c:val>
            <c:numRef>
              <c:f>'[scaning ng qty shift wise.xlsx]OEE DATA'!$H$70:$J$70</c:f>
              <c:numCache>
                <c:formatCode>0.00%</c:formatCode>
                <c:ptCount val="3"/>
                <c:pt idx="0" formatCode="0%">
                  <c:v>0.374</c:v>
                </c:pt>
                <c:pt idx="1">
                  <c:v>0.314</c:v>
                </c:pt>
                <c:pt idx="2" formatCode="General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5BCF-4368-9D3C-56351FE830A2}"/>
            </c:ext>
          </c:extLst>
        </c:ser>
        <c:ser>
          <c:idx val="5"/>
          <c:order val="5"/>
          <c:tx>
            <c:strRef>
              <c:f>'[scaning ng qty shift wise.xlsx]OEE DATA'!$G$71</c:f>
              <c:strCache>
                <c:ptCount val="1"/>
                <c:pt idx="0">
                  <c:v>SM KTE OEE</c:v>
                </c:pt>
              </c:strCache>
            </c:strRef>
          </c:tx>
          <c:spPr>
            <a:ln w="28575" cap="rnd">
              <a:solidFill>
                <a:schemeClr val="bg2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bg2">
                    <a:lumMod val="75000"/>
                  </a:schemeClr>
                </a:solidFill>
              </a:ln>
              <a:effectLst/>
            </c:spPr>
          </c:marker>
          <c:dLbls>
            <c:dLbl>
              <c:idx val="2"/>
              <c:spPr>
                <a:solidFill>
                  <a:schemeClr val="bg2">
                    <a:lumMod val="75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5BCF-4368-9D3C-56351FE830A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'[scaning ng qty shift wise.xlsx]OEE DATA'!$H$65:$J$65</c:f>
              <c:numCache>
                <c:formatCode>mmm\-yy</c:formatCode>
                <c:ptCount val="3"/>
                <c:pt idx="0">
                  <c:v>43191</c:v>
                </c:pt>
                <c:pt idx="1">
                  <c:v>43221</c:v>
                </c:pt>
                <c:pt idx="2">
                  <c:v>43252</c:v>
                </c:pt>
              </c:numCache>
            </c:numRef>
          </c:cat>
          <c:val>
            <c:numRef>
              <c:f>'[scaning ng qty shift wise.xlsx]OEE DATA'!$H$71:$J$71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 formatCode="0%">
                  <c:v>0.53700000000000003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5BCF-4368-9D3C-56351FE830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46509264"/>
        <c:axId val="446508936"/>
      </c:lineChart>
      <c:dateAx>
        <c:axId val="418836280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5549176"/>
        <c:crosses val="autoZero"/>
        <c:auto val="1"/>
        <c:lblOffset val="100"/>
        <c:baseTimeUnit val="months"/>
      </c:dateAx>
      <c:valAx>
        <c:axId val="425549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8836280"/>
        <c:crosses val="autoZero"/>
        <c:crossBetween val="between"/>
      </c:valAx>
      <c:valAx>
        <c:axId val="446508936"/>
        <c:scaling>
          <c:orientation val="minMax"/>
        </c:scaling>
        <c:delete val="0"/>
        <c:axPos val="r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6509264"/>
        <c:crosses val="max"/>
        <c:crossBetween val="between"/>
      </c:valAx>
      <c:dateAx>
        <c:axId val="446509264"/>
        <c:scaling>
          <c:orientation val="minMax"/>
        </c:scaling>
        <c:delete val="1"/>
        <c:axPos val="b"/>
        <c:numFmt formatCode="mmm\-yy" sourceLinked="1"/>
        <c:majorTickMark val="out"/>
        <c:minorTickMark val="none"/>
        <c:tickLblPos val="nextTo"/>
        <c:crossAx val="446508936"/>
        <c:crosses val="autoZero"/>
        <c:auto val="1"/>
        <c:lblOffset val="100"/>
        <c:baseTimeUnit val="months"/>
      </c:date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sng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u="sng" dirty="0"/>
              <a:t>SM K67 CUSTOMER DEMAND  VS ACT OUTPUT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sng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'[BACK UP MIQC.xlsx]CURRENT STATUS '!$A$9</c:f>
              <c:strCache>
                <c:ptCount val="1"/>
                <c:pt idx="0">
                  <c:v>CUSTOMER REQ-SM K67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'[BACK UP MIQC.xlsx]CURRENT STATUS '!$B$8:$D$8</c:f>
              <c:numCache>
                <c:formatCode>mmm\-yy</c:formatCode>
                <c:ptCount val="3"/>
                <c:pt idx="0">
                  <c:v>43191</c:v>
                </c:pt>
                <c:pt idx="1">
                  <c:v>43221</c:v>
                </c:pt>
                <c:pt idx="2">
                  <c:v>43252</c:v>
                </c:pt>
              </c:numCache>
            </c:numRef>
          </c:cat>
          <c:val>
            <c:numRef>
              <c:f>'[BACK UP MIQC.xlsx]CURRENT STATUS '!$B$9:$D$9</c:f>
              <c:numCache>
                <c:formatCode>0</c:formatCode>
                <c:ptCount val="3"/>
                <c:pt idx="0">
                  <c:v>1016.1666666666666</c:v>
                </c:pt>
                <c:pt idx="1">
                  <c:v>997.23076923076928</c:v>
                </c:pt>
                <c:pt idx="2" formatCode="General">
                  <c:v>1066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65-44B4-8EC3-429C78A03324}"/>
            </c:ext>
          </c:extLst>
        </c:ser>
        <c:ser>
          <c:idx val="1"/>
          <c:order val="1"/>
          <c:tx>
            <c:strRef>
              <c:f>'[BACK UP MIQC.xlsx]CURRENT STATUS '!$A$10</c:f>
              <c:strCache>
                <c:ptCount val="1"/>
                <c:pt idx="0">
                  <c:v>ACTUAL OUT PUT SCANNING-SM K67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'[BACK UP MIQC.xlsx]CURRENT STATUS '!$B$8:$D$8</c:f>
              <c:numCache>
                <c:formatCode>mmm\-yy</c:formatCode>
                <c:ptCount val="3"/>
                <c:pt idx="0">
                  <c:v>43191</c:v>
                </c:pt>
                <c:pt idx="1">
                  <c:v>43221</c:v>
                </c:pt>
                <c:pt idx="2">
                  <c:v>43252</c:v>
                </c:pt>
              </c:numCache>
            </c:numRef>
          </c:cat>
          <c:val>
            <c:numRef>
              <c:f>'[BACK UP MIQC.xlsx]CURRENT STATUS '!$B$10:$D$10</c:f>
              <c:numCache>
                <c:formatCode>General</c:formatCode>
                <c:ptCount val="3"/>
                <c:pt idx="0" formatCode="0">
                  <c:v>699</c:v>
                </c:pt>
                <c:pt idx="1">
                  <c:v>552</c:v>
                </c:pt>
                <c:pt idx="2">
                  <c:v>534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65-44B4-8EC3-429C78A033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85101616"/>
        <c:axId val="585101288"/>
      </c:barChart>
      <c:dateAx>
        <c:axId val="585101616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5101288"/>
        <c:crosses val="autoZero"/>
        <c:auto val="1"/>
        <c:lblOffset val="100"/>
        <c:baseTimeUnit val="months"/>
      </c:dateAx>
      <c:valAx>
        <c:axId val="585101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5101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8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OEE SCANING 810011 </a:t>
            </a:r>
          </a:p>
        </c:rich>
      </c:tx>
      <c:layout>
        <c:manualLayout>
          <c:xMode val="edge"/>
          <c:yMode val="edge"/>
          <c:x val="0.25127625766234812"/>
          <c:y val="4.36857469804090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4456036745406818E-2"/>
          <c:y val="0.17171296296296296"/>
          <c:w val="0.89102537182852137"/>
          <c:h val="0.68433968163410719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'[BACK UP MIQC.xlsx]CURRENT STATUS '!$A$12</c:f>
              <c:strCache>
                <c:ptCount val="1"/>
                <c:pt idx="0">
                  <c:v>OEE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536-4BD2-A5ED-722DED64E6EF}"/>
              </c:ext>
            </c:extLst>
          </c:dPt>
          <c:dPt>
            <c:idx val="1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536-4BD2-A5ED-722DED64E6EF}"/>
              </c:ext>
            </c:extLst>
          </c:dPt>
          <c:dPt>
            <c:idx val="2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8536-4BD2-A5ED-722DED64E6E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'[BACK UP MIQC.xlsx]CURRENT STATUS '!$B$8:$G$8</c:f>
              <c:numCache>
                <c:formatCode>mmm\-yy</c:formatCode>
                <c:ptCount val="6"/>
                <c:pt idx="0">
                  <c:v>43191</c:v>
                </c:pt>
                <c:pt idx="1">
                  <c:v>43221</c:v>
                </c:pt>
                <c:pt idx="2">
                  <c:v>43252</c:v>
                </c:pt>
                <c:pt idx="3">
                  <c:v>43282</c:v>
                </c:pt>
                <c:pt idx="4">
                  <c:v>43313</c:v>
                </c:pt>
                <c:pt idx="5">
                  <c:v>43344</c:v>
                </c:pt>
              </c:numCache>
            </c:numRef>
          </c:cat>
          <c:val>
            <c:numRef>
              <c:f>'[BACK UP MIQC.xlsx]CURRENT STATUS '!$B$12:$G$12</c:f>
              <c:numCache>
                <c:formatCode>0%</c:formatCode>
                <c:ptCount val="6"/>
                <c:pt idx="0">
                  <c:v>0.66</c:v>
                </c:pt>
                <c:pt idx="1">
                  <c:v>0.68</c:v>
                </c:pt>
                <c:pt idx="2">
                  <c:v>0.57999999999999996</c:v>
                </c:pt>
                <c:pt idx="3">
                  <c:v>0.755</c:v>
                </c:pt>
                <c:pt idx="4">
                  <c:v>0.75099999999999989</c:v>
                </c:pt>
                <c:pt idx="5">
                  <c:v>0.79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36-4BD2-A5ED-722DED64E6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93336768"/>
        <c:axId val="1293337856"/>
      </c:barChart>
      <c:lineChart>
        <c:grouping val="standard"/>
        <c:varyColors val="0"/>
        <c:ser>
          <c:idx val="0"/>
          <c:order val="0"/>
          <c:tx>
            <c:strRef>
              <c:f>'[BACK UP MIQC.xlsx]CURRENT STATUS '!$A$11</c:f>
              <c:strCache>
                <c:ptCount val="1"/>
                <c:pt idx="0">
                  <c:v>TARGET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'[BACK UP MIQC.xlsx]CURRENT STATUS '!$B$8:$G$8</c:f>
              <c:numCache>
                <c:formatCode>mmm\-yy</c:formatCode>
                <c:ptCount val="6"/>
                <c:pt idx="0">
                  <c:v>43191</c:v>
                </c:pt>
                <c:pt idx="1">
                  <c:v>43221</c:v>
                </c:pt>
                <c:pt idx="2">
                  <c:v>43252</c:v>
                </c:pt>
                <c:pt idx="3">
                  <c:v>43282</c:v>
                </c:pt>
                <c:pt idx="4">
                  <c:v>43313</c:v>
                </c:pt>
                <c:pt idx="5">
                  <c:v>43344</c:v>
                </c:pt>
              </c:numCache>
            </c:numRef>
          </c:cat>
          <c:val>
            <c:numRef>
              <c:f>'[BACK UP MIQC.xlsx]CURRENT STATUS '!$B$11:$G$11</c:f>
              <c:numCache>
                <c:formatCode>0%</c:formatCode>
                <c:ptCount val="6"/>
                <c:pt idx="0">
                  <c:v>0.74350000000000005</c:v>
                </c:pt>
                <c:pt idx="1">
                  <c:v>0.74350000000000005</c:v>
                </c:pt>
                <c:pt idx="2">
                  <c:v>0.74350000000000005</c:v>
                </c:pt>
                <c:pt idx="3">
                  <c:v>0.74350000000000005</c:v>
                </c:pt>
                <c:pt idx="4">
                  <c:v>0.74350000000000005</c:v>
                </c:pt>
                <c:pt idx="5">
                  <c:v>0.74350000000000005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536-4BD2-A5ED-722DED64E6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93336768"/>
        <c:axId val="1293337856"/>
      </c:lineChart>
      <c:dateAx>
        <c:axId val="1293336768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3337856"/>
        <c:crosses val="autoZero"/>
        <c:auto val="1"/>
        <c:lblOffset val="100"/>
        <c:baseTimeUnit val="months"/>
      </c:dateAx>
      <c:valAx>
        <c:axId val="1293337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3336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9555852575977108"/>
          <c:y val="5.2997346750170315E-2"/>
          <c:w val="0.35629615048118979"/>
          <c:h val="7.29177602799650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 sz="7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OEE TARGET VS ACTUAL SACNNING MC:810011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'[BACK UP MIQC.xlsx]CURRENT STATUS '!$A$12</c:f>
              <c:strCache>
                <c:ptCount val="1"/>
                <c:pt idx="0">
                  <c:v> OEE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D69-472B-997B-FB9FC4ADF146}"/>
              </c:ext>
            </c:extLst>
          </c:dPt>
          <c:dPt>
            <c:idx val="4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D69-472B-997B-FB9FC4ADF146}"/>
              </c:ext>
            </c:extLst>
          </c:dPt>
          <c:dPt>
            <c:idx val="5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D69-472B-997B-FB9FC4ADF146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4D98-4FFE-A317-60134A977D32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4D98-4FFE-A317-60134A977D32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4D98-4FFE-A317-60134A977D32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rgbClr val="00FF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AD69-472B-997B-FB9FC4ADF146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rgbClr val="00FF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AD69-472B-997B-FB9FC4ADF146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rgbClr val="00FF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AD69-472B-997B-FB9FC4ADF14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'[BACK UP MIQC.xlsx]CURRENT STATUS '!$B$8:$G$8</c:f>
              <c:numCache>
                <c:formatCode>mmm\-yy</c:formatCode>
                <c:ptCount val="6"/>
                <c:pt idx="0">
                  <c:v>43191</c:v>
                </c:pt>
                <c:pt idx="1">
                  <c:v>43221</c:v>
                </c:pt>
                <c:pt idx="2">
                  <c:v>43252</c:v>
                </c:pt>
                <c:pt idx="3">
                  <c:v>43282</c:v>
                </c:pt>
                <c:pt idx="4">
                  <c:v>43313</c:v>
                </c:pt>
                <c:pt idx="5">
                  <c:v>43344</c:v>
                </c:pt>
              </c:numCache>
            </c:numRef>
          </c:cat>
          <c:val>
            <c:numRef>
              <c:f>'[BACK UP MIQC.xlsx]CURRENT STATUS '!$B$12:$G$12</c:f>
              <c:numCache>
                <c:formatCode>0%</c:formatCode>
                <c:ptCount val="6"/>
                <c:pt idx="0">
                  <c:v>0.66</c:v>
                </c:pt>
                <c:pt idx="1">
                  <c:v>0.68</c:v>
                </c:pt>
                <c:pt idx="2">
                  <c:v>0.57999999999999996</c:v>
                </c:pt>
                <c:pt idx="3">
                  <c:v>0.755</c:v>
                </c:pt>
                <c:pt idx="4">
                  <c:v>0.75099999999999989</c:v>
                </c:pt>
                <c:pt idx="5">
                  <c:v>0.79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D69-472B-997B-FB9FC4ADF1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451876008"/>
        <c:axId val="451874696"/>
      </c:barChart>
      <c:lineChart>
        <c:grouping val="standard"/>
        <c:varyColors val="0"/>
        <c:ser>
          <c:idx val="0"/>
          <c:order val="0"/>
          <c:tx>
            <c:strRef>
              <c:f>'[BACK UP MIQC.xlsx]CURRENT STATUS '!$A$11</c:f>
              <c:strCache>
                <c:ptCount val="1"/>
                <c:pt idx="0">
                  <c:v> MC TARGET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'[BACK UP MIQC.xlsx]CURRENT STATUS '!$B$8:$G$8</c:f>
              <c:numCache>
                <c:formatCode>mmm\-yy</c:formatCode>
                <c:ptCount val="6"/>
                <c:pt idx="0">
                  <c:v>43191</c:v>
                </c:pt>
                <c:pt idx="1">
                  <c:v>43221</c:v>
                </c:pt>
                <c:pt idx="2">
                  <c:v>43252</c:v>
                </c:pt>
                <c:pt idx="3">
                  <c:v>43282</c:v>
                </c:pt>
                <c:pt idx="4">
                  <c:v>43313</c:v>
                </c:pt>
                <c:pt idx="5">
                  <c:v>43344</c:v>
                </c:pt>
              </c:numCache>
            </c:numRef>
          </c:cat>
          <c:val>
            <c:numRef>
              <c:f>'[BACK UP MIQC.xlsx]CURRENT STATUS '!$B$11:$G$11</c:f>
              <c:numCache>
                <c:formatCode>0%</c:formatCode>
                <c:ptCount val="6"/>
                <c:pt idx="0">
                  <c:v>0.74350000000000005</c:v>
                </c:pt>
                <c:pt idx="1">
                  <c:v>0.74350000000000005</c:v>
                </c:pt>
                <c:pt idx="2">
                  <c:v>0.74350000000000005</c:v>
                </c:pt>
                <c:pt idx="3">
                  <c:v>0.74350000000000005</c:v>
                </c:pt>
                <c:pt idx="4">
                  <c:v>0.74350000000000005</c:v>
                </c:pt>
                <c:pt idx="5">
                  <c:v>0.74350000000000005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AD69-472B-997B-FB9FC4ADF1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51876008"/>
        <c:axId val="451874696"/>
      </c:lineChart>
      <c:dateAx>
        <c:axId val="451876008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1874696"/>
        <c:crosses val="autoZero"/>
        <c:auto val="1"/>
        <c:lblOffset val="100"/>
        <c:baseTimeUnit val="months"/>
      </c:dateAx>
      <c:valAx>
        <c:axId val="451874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1876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sng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u="sng" dirty="0" err="1"/>
              <a:t>Sm</a:t>
            </a:r>
            <a:r>
              <a:rPr lang="en-IN" u="sng" dirty="0"/>
              <a:t> k67 CUSTOMER DEMAND  VS ACT OUTPUT</a:t>
            </a:r>
          </a:p>
        </c:rich>
      </c:tx>
      <c:layout>
        <c:manualLayout>
          <c:xMode val="edge"/>
          <c:yMode val="edge"/>
          <c:x val="0.19414867136906433"/>
          <c:y val="3.7062458706000733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sng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'[BACK UP MIQC.xlsx]CURRENT STATUS '!$A$9</c:f>
              <c:strCache>
                <c:ptCount val="1"/>
                <c:pt idx="0">
                  <c:v>CUSTOMER REQ-SM K67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'[BACK UP MIQC.xlsx]CURRENT STATUS '!$B$8:$G$8</c:f>
              <c:numCache>
                <c:formatCode>mmm\-yy</c:formatCode>
                <c:ptCount val="6"/>
                <c:pt idx="0">
                  <c:v>43191</c:v>
                </c:pt>
                <c:pt idx="1">
                  <c:v>43221</c:v>
                </c:pt>
                <c:pt idx="2">
                  <c:v>43252</c:v>
                </c:pt>
                <c:pt idx="3">
                  <c:v>43282</c:v>
                </c:pt>
                <c:pt idx="4">
                  <c:v>43313</c:v>
                </c:pt>
                <c:pt idx="5">
                  <c:v>43344</c:v>
                </c:pt>
              </c:numCache>
            </c:numRef>
          </c:cat>
          <c:val>
            <c:numRef>
              <c:f>'[BACK UP MIQC.xlsx]CURRENT STATUS '!$B$9:$G$9</c:f>
              <c:numCache>
                <c:formatCode>0</c:formatCode>
                <c:ptCount val="6"/>
                <c:pt idx="0">
                  <c:v>1016.1666666666666</c:v>
                </c:pt>
                <c:pt idx="1">
                  <c:v>997.23076923076928</c:v>
                </c:pt>
                <c:pt idx="2" formatCode="General">
                  <c:v>1066</c:v>
                </c:pt>
                <c:pt idx="3" formatCode="General">
                  <c:v>923</c:v>
                </c:pt>
                <c:pt idx="4" formatCode="General">
                  <c:v>1027</c:v>
                </c:pt>
                <c:pt idx="5" formatCode="General">
                  <c:v>1079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CB-42E9-865F-C6FCB41CB6F8}"/>
            </c:ext>
          </c:extLst>
        </c:ser>
        <c:ser>
          <c:idx val="1"/>
          <c:order val="1"/>
          <c:tx>
            <c:strRef>
              <c:f>'[BACK UP MIQC.xlsx]CURRENT STATUS '!$A$10</c:f>
              <c:strCache>
                <c:ptCount val="1"/>
                <c:pt idx="0">
                  <c:v>ACTUAL OUT PUT SCANNING-SM K67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4"/>
              <c:layout>
                <c:manualLayout>
                  <c:x val="2.6903796683559803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7CB-42E9-865F-C6FCB41CB6F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'[BACK UP MIQC.xlsx]CURRENT STATUS '!$B$8:$G$8</c:f>
              <c:numCache>
                <c:formatCode>mmm\-yy</c:formatCode>
                <c:ptCount val="6"/>
                <c:pt idx="0">
                  <c:v>43191</c:v>
                </c:pt>
                <c:pt idx="1">
                  <c:v>43221</c:v>
                </c:pt>
                <c:pt idx="2">
                  <c:v>43252</c:v>
                </c:pt>
                <c:pt idx="3">
                  <c:v>43282</c:v>
                </c:pt>
                <c:pt idx="4">
                  <c:v>43313</c:v>
                </c:pt>
                <c:pt idx="5">
                  <c:v>43344</c:v>
                </c:pt>
              </c:numCache>
            </c:numRef>
          </c:cat>
          <c:val>
            <c:numRef>
              <c:f>'[BACK UP MIQC.xlsx]CURRENT STATUS '!$B$10:$G$10</c:f>
              <c:numCache>
                <c:formatCode>General</c:formatCode>
                <c:ptCount val="6"/>
                <c:pt idx="0" formatCode="0">
                  <c:v>699</c:v>
                </c:pt>
                <c:pt idx="1">
                  <c:v>552</c:v>
                </c:pt>
                <c:pt idx="2">
                  <c:v>534</c:v>
                </c:pt>
                <c:pt idx="3">
                  <c:v>957</c:v>
                </c:pt>
                <c:pt idx="4">
                  <c:v>1039</c:v>
                </c:pt>
                <c:pt idx="5">
                  <c:v>1031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7CB-42E9-865F-C6FCB41CB6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85101616"/>
        <c:axId val="585101288"/>
      </c:barChart>
      <c:dateAx>
        <c:axId val="585101616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5101288"/>
        <c:crosses val="autoZero"/>
        <c:auto val="1"/>
        <c:lblOffset val="100"/>
        <c:baseTimeUnit val="months"/>
      </c:dateAx>
      <c:valAx>
        <c:axId val="585101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5101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ysClr val="windowText" lastClr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kumimoji="0" sz="1300"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kumimoji="0" sz="1300">
                <a:ea typeface="ＭＳ Ｐゴシック" pitchFamily="50" charset="-128"/>
              </a:defRPr>
            </a:lvl1pPr>
          </a:lstStyle>
          <a:p>
            <a:pPr>
              <a:defRPr/>
            </a:pPr>
            <a:fld id="{97EEE93B-FA7E-4275-AD46-2C5E2B61CED7}" type="datetimeFigureOut">
              <a:rPr lang="en-US" altLang="ja-JP"/>
              <a:pPr>
                <a:defRPr/>
              </a:pPr>
              <a:t>2/5/2019</a:t>
            </a:fld>
            <a:endParaRPr lang="en-US" altLang="ja-JP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kumimoji="0" sz="1300"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kumimoji="0" sz="1300">
                <a:ea typeface="ＭＳ Ｐゴシック" pitchFamily="50" charset="-128"/>
              </a:defRPr>
            </a:lvl1pPr>
          </a:lstStyle>
          <a:p>
            <a:pPr>
              <a:defRPr/>
            </a:pPr>
            <a:fld id="{5AD0AC65-2E54-411A-9D3F-05C0E6B8A015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173439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kumimoji="0" sz="1300"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kumimoji="0" sz="1300">
                <a:ea typeface="ＭＳ Ｐゴシック" pitchFamily="50" charset="-128"/>
              </a:defRPr>
            </a:lvl1pPr>
          </a:lstStyle>
          <a:p>
            <a:pPr>
              <a:defRPr/>
            </a:pPr>
            <a:fld id="{29C1236E-ED85-433A-8482-D1C7D0F43DE2}" type="datetimeFigureOut">
              <a:rPr lang="en-US" altLang="ja-JP"/>
              <a:pPr>
                <a:defRPr/>
              </a:pPr>
              <a:t>2/4/2019</a:t>
            </a:fld>
            <a:endParaRPr lang="en-US" altLang="ja-JP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7525242" cy="5645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kumimoji="0" sz="1300"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kumimoji="0" sz="1300">
                <a:ea typeface="ＭＳ Ｐゴシック" pitchFamily="50" charset="-128"/>
              </a:defRPr>
            </a:lvl1pPr>
          </a:lstStyle>
          <a:p>
            <a:pPr>
              <a:defRPr/>
            </a:pPr>
            <a:fld id="{86A60A65-5954-469D-8053-1D3C69230BA1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967049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7524750" cy="5645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A60A65-5954-469D-8053-1D3C69230BA1}" type="slidenum">
              <a:rPr lang="en-US" altLang="ja-JP" smtClean="0"/>
              <a:pPr>
                <a:defRPr/>
              </a:pPr>
              <a:t>1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460577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7524750" cy="5645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A60A65-5954-469D-8053-1D3C69230BA1}" type="slidenum">
              <a:rPr lang="en-US" altLang="ja-JP" smtClean="0"/>
              <a:pPr>
                <a:defRPr/>
              </a:pPr>
              <a:t>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87252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7524750" cy="5645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A60A65-5954-469D-8053-1D3C69230BA1}" type="slidenum">
              <a:rPr lang="en-US" altLang="ja-JP" smtClean="0"/>
              <a:pPr>
                <a:defRPr/>
              </a:pPr>
              <a:t>6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425907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>
            <a:extLst>
              <a:ext uri="{FF2B5EF4-FFF2-40B4-BE49-F238E27FC236}">
                <a16:creationId xmlns:a16="http://schemas.microsoft.com/office/drawing/2014/main" id="{D2D68978-BCC3-4ECA-8F82-5533F855479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7524750" cy="5645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>
            <a:extLst>
              <a:ext uri="{FF2B5EF4-FFF2-40B4-BE49-F238E27FC236}">
                <a16:creationId xmlns:a16="http://schemas.microsoft.com/office/drawing/2014/main" id="{02B4FC78-A270-4AA4-8ED7-9AF7AC1B457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4820" name="Slide Number Placeholder 3">
            <a:extLst>
              <a:ext uri="{FF2B5EF4-FFF2-40B4-BE49-F238E27FC236}">
                <a16:creationId xmlns:a16="http://schemas.microsoft.com/office/drawing/2014/main" id="{DC76679C-7778-4805-A580-1FCF588F4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64DABD2-1FC0-4B05-854C-9B173E1A2C5B}" type="slidenum">
              <a:rPr kumimoji="1" lang="en-US" altLang="en-US" b="1" smtClean="0">
                <a:solidFill>
                  <a:srgbClr val="CC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kumimoji="1" lang="en-US" altLang="en-US" b="1">
              <a:solidFill>
                <a:srgbClr val="CC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689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7524750" cy="5645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804763" indent="-309524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238098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733337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228576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F93BF5A6-5785-46C1-AE29-7A6D816591D2}" type="slidenum">
              <a:rPr lang="en-US" altLang="en-US" sz="1300">
                <a:solidFill>
                  <a:srgbClr val="CC0000"/>
                </a:solidFill>
              </a:rPr>
              <a:pPr/>
              <a:t>8</a:t>
            </a:fld>
            <a:endParaRPr lang="en-US" altLang="en-US" sz="130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328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7524750" cy="5645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6A60A65-5954-469D-8053-1D3C69230BA1}" type="slidenum">
              <a:rPr lang="en-US" altLang="ja-JP" smtClean="0"/>
              <a:pPr>
                <a:defRPr/>
              </a:pPr>
              <a:t>10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530276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7524750" cy="5645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A60A65-5954-469D-8053-1D3C69230BA1}" type="slidenum">
              <a:rPr lang="en-US" altLang="ja-JP" smtClean="0"/>
              <a:pPr>
                <a:defRPr/>
              </a:pPr>
              <a:t>11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58979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4722C1-17DE-41B2-A808-8607C77A4B87}" type="datetimeFigureOut">
              <a:rPr lang="en-US" altLang="ja-JP"/>
              <a:pPr>
                <a:defRPr/>
              </a:pPr>
              <a:t>2/4/2019</a:t>
            </a:fld>
            <a:endParaRPr lang="en-US" altLang="ja-JP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7651E8-69B3-4A99-A878-15D7ABD2BA14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3385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82296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A1786D-28B6-4205-888F-A26CDE23957D}" type="datetimeFigureOut">
              <a:rPr lang="en-US" altLang="ja-JP"/>
              <a:pPr>
                <a:defRPr/>
              </a:pPr>
              <a:t>2/4/2019</a:t>
            </a:fld>
            <a:endParaRPr lang="en-US" altLang="ja-JP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E1FD66-1A69-4889-AAE4-BB31B40D8A5F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99611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oleObject" Target="../embeddings/oleObject1.bin"/><Relationship Id="rId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kumimoji="0" sz="1200">
                <a:solidFill>
                  <a:srgbClr val="898989"/>
                </a:solidFill>
                <a:ea typeface="ＭＳ Ｐゴシック" pitchFamily="50" charset="-128"/>
              </a:defRPr>
            </a:lvl1pPr>
          </a:lstStyle>
          <a:p>
            <a:pPr>
              <a:defRPr/>
            </a:pPr>
            <a:fld id="{C80B990A-157E-4CD0-8F57-891D8D65F29D}" type="datetimeFigureOut">
              <a:rPr lang="en-US" altLang="ja-JP"/>
              <a:pPr>
                <a:defRPr/>
              </a:pPr>
              <a:t>2/4/2019</a:t>
            </a:fld>
            <a:endParaRPr lang="en-US" altLang="ja-JP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kumimoji="0" sz="1200">
                <a:solidFill>
                  <a:srgbClr val="898989"/>
                </a:solidFill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kumimoji="0" sz="1200">
                <a:solidFill>
                  <a:srgbClr val="898989"/>
                </a:solidFill>
                <a:ea typeface="ＭＳ Ｐゴシック" pitchFamily="50" charset="-128"/>
              </a:defRPr>
            </a:lvl1pPr>
          </a:lstStyle>
          <a:p>
            <a:pPr>
              <a:defRPr/>
            </a:pPr>
            <a:fld id="{28026070-35B0-42E9-85F9-D03A542C4050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7" name="Rectangle 9"/>
          <p:cNvSpPr>
            <a:spLocks noChangeArrowheads="1"/>
          </p:cNvSpPr>
          <p:nvPr userDrawn="1"/>
        </p:nvSpPr>
        <p:spPr bwMode="auto">
          <a:xfrm>
            <a:off x="6364288" y="825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9pPr>
          </a:lstStyle>
          <a:p>
            <a:pPr algn="r" eaLnBrk="1" hangingPunct="1">
              <a:defRPr/>
            </a:pPr>
            <a:fld id="{011964A1-F7BF-484F-923F-F145B77771B1}" type="slidenum">
              <a:rPr lang="en-US" altLang="ja-JP" sz="1400" i="1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pPr algn="r" eaLnBrk="1" hangingPunct="1">
                <a:defRPr/>
              </a:pPr>
              <a:t>‹#›</a:t>
            </a:fld>
            <a:r>
              <a:rPr lang="en-US" altLang="ja-JP" sz="1400" i="1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/16</a:t>
            </a:r>
          </a:p>
        </p:txBody>
      </p:sp>
      <p:graphicFrame>
        <p:nvGraphicFramePr>
          <p:cNvPr id="1032" name="Object 3"/>
          <p:cNvGraphicFramePr>
            <a:graphicFrameLocks noChangeAspect="1"/>
          </p:cNvGraphicFramePr>
          <p:nvPr userDrawn="1"/>
        </p:nvGraphicFramePr>
        <p:xfrm>
          <a:off x="8191500" y="3175"/>
          <a:ext cx="957263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27" name="Photo Editor Photo" r:id="rId5" imgW="6238095" imgH="5582429" progId="">
                  <p:embed/>
                </p:oleObj>
              </mc:Choice>
              <mc:Fallback>
                <p:oleObj name="Photo Editor Photo" r:id="rId5" imgW="6238095" imgH="5582429" progId="">
                  <p:embed/>
                  <p:pic>
                    <p:nvPicPr>
                      <p:cNvPr id="0" name="Picture 1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1500" y="3175"/>
                        <a:ext cx="957263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線コネクタ 8"/>
          <p:cNvCxnSpPr/>
          <p:nvPr userDrawn="1"/>
        </p:nvCxnSpPr>
        <p:spPr>
          <a:xfrm>
            <a:off x="-11113" y="534988"/>
            <a:ext cx="8181976" cy="0"/>
          </a:xfrm>
          <a:prstGeom prst="line">
            <a:avLst/>
          </a:prstGeom>
          <a:ln w="571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 userDrawn="1"/>
        </p:nvCxnSpPr>
        <p:spPr>
          <a:xfrm>
            <a:off x="3175" y="750888"/>
            <a:ext cx="8181975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6"/>
          <p:cNvSpPr txBox="1">
            <a:spLocks noChangeArrowheads="1"/>
          </p:cNvSpPr>
          <p:nvPr userDrawn="1"/>
        </p:nvSpPr>
        <p:spPr bwMode="auto">
          <a:xfrm>
            <a:off x="6843713" y="509588"/>
            <a:ext cx="13747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r" eaLnBrk="1" hangingPunct="1">
              <a:defRPr/>
            </a:pPr>
            <a:r>
              <a:rPr lang="en-US" altLang="ja-JP" sz="1200" dirty="0">
                <a:solidFill>
                  <a:srgbClr val="595959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MAP-ID</a:t>
            </a:r>
            <a:endParaRPr lang="ja-JP" altLang="en-US" sz="1200">
              <a:solidFill>
                <a:srgbClr val="595959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openxmlformats.org/officeDocument/2006/relationships/image" Target="../media/image33.jpeg"/><Relationship Id="rId4" Type="http://schemas.openxmlformats.org/officeDocument/2006/relationships/image" Target="cid:0c0bf3cf-0da2-42b1-9a7b-b790ed089972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13" Type="http://schemas.openxmlformats.org/officeDocument/2006/relationships/image" Target="cid:5bd5689c-de41-4ff5-8619-98a906f8c2be" TargetMode="External"/><Relationship Id="rId3" Type="http://schemas.openxmlformats.org/officeDocument/2006/relationships/image" Target="cid:4d028296-e439-4db1-9488-e1312ffa6f55" TargetMode="External"/><Relationship Id="rId7" Type="http://schemas.openxmlformats.org/officeDocument/2006/relationships/image" Target="cid:a6e2dcc7-322c-48be-9e30-0ef2f57206d5" TargetMode="External"/><Relationship Id="rId12" Type="http://schemas.openxmlformats.org/officeDocument/2006/relationships/image" Target="../media/image39.jpeg"/><Relationship Id="rId2" Type="http://schemas.openxmlformats.org/officeDocument/2006/relationships/image" Target="../media/image34.jpeg"/><Relationship Id="rId16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11" Type="http://schemas.openxmlformats.org/officeDocument/2006/relationships/image" Target="cid:5341b129-9223-4084-878b-1cbf427efdd5" TargetMode="External"/><Relationship Id="rId5" Type="http://schemas.openxmlformats.org/officeDocument/2006/relationships/image" Target="cid:a1fedafc-fe2d-468b-8f0f-f0b195f3224d" TargetMode="External"/><Relationship Id="rId15" Type="http://schemas.openxmlformats.org/officeDocument/2006/relationships/image" Target="../media/image41.jpg"/><Relationship Id="rId10" Type="http://schemas.openxmlformats.org/officeDocument/2006/relationships/image" Target="../media/image38.jpeg"/><Relationship Id="rId4" Type="http://schemas.openxmlformats.org/officeDocument/2006/relationships/image" Target="../media/image35.jpeg"/><Relationship Id="rId9" Type="http://schemas.openxmlformats.org/officeDocument/2006/relationships/image" Target="cid:9025c9bc-774b-4ebe-bf5a-732006d1d59c" TargetMode="External"/><Relationship Id="rId14" Type="http://schemas.openxmlformats.org/officeDocument/2006/relationships/image" Target="../media/image4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9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21.emf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9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6.emf"/><Relationship Id="rId4" Type="http://schemas.openxmlformats.org/officeDocument/2006/relationships/package" Target="../embeddings/Microsoft_Excel_Worksheet.xlsx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gif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0" y="766527"/>
            <a:ext cx="9144000" cy="6093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13E64CD-C00B-49A6-9E9E-DDDFE2E3AC8F}"/>
              </a:ext>
            </a:extLst>
          </p:cNvPr>
          <p:cNvSpPr/>
          <p:nvPr/>
        </p:nvSpPr>
        <p:spPr>
          <a:xfrm>
            <a:off x="0" y="990600"/>
            <a:ext cx="9135412" cy="107721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spc="50" dirty="0">
                <a:ln w="11430">
                  <a:solidFill>
                    <a:srgbClr val="C00000"/>
                  </a:solidFill>
                </a:ln>
                <a:solidFill>
                  <a:srgbClr val="5F5F5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MUSASHI AUTO PARTS INDIA PVT LIMITED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spc="50" dirty="0">
                <a:ln w="11430">
                  <a:solidFill>
                    <a:srgbClr val="C00000"/>
                  </a:solidFill>
                </a:ln>
                <a:solidFill>
                  <a:srgbClr val="5F5F5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BANGALORE PLANT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C4D685-526F-441A-B695-E7D8453A2754}"/>
              </a:ext>
            </a:extLst>
          </p:cNvPr>
          <p:cNvSpPr/>
          <p:nvPr/>
        </p:nvSpPr>
        <p:spPr>
          <a:xfrm>
            <a:off x="2694301" y="2057400"/>
            <a:ext cx="3488455" cy="923330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dirty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lgerian" panose="04020705040A02060702" pitchFamily="82" charset="0"/>
                <a:cs typeface="Arial" charset="0"/>
              </a:rPr>
              <a:t>ACHIEVER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8D6018-729D-42DF-915A-C57937A92643}"/>
              </a:ext>
            </a:extLst>
          </p:cNvPr>
          <p:cNvSpPr/>
          <p:nvPr/>
        </p:nvSpPr>
        <p:spPr>
          <a:xfrm>
            <a:off x="36603" y="2852936"/>
            <a:ext cx="9135496" cy="523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0" lang="en-US" sz="2800" dirty="0">
                <a:ln w="11430"/>
                <a:solidFill>
                  <a:srgbClr val="E335DB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ACHIEVE THE TARGET WITH CONTINUOUS IMPROVEMENT</a:t>
            </a:r>
          </a:p>
        </p:txBody>
      </p:sp>
      <p:sp>
        <p:nvSpPr>
          <p:cNvPr id="11" name="Rounded Rectangle 5">
            <a:extLst>
              <a:ext uri="{FF2B5EF4-FFF2-40B4-BE49-F238E27FC236}">
                <a16:creationId xmlns:a16="http://schemas.microsoft.com/office/drawing/2014/main" id="{3699D015-D6AD-4B8F-9C53-C6F1A73E8E09}"/>
              </a:ext>
            </a:extLst>
          </p:cNvPr>
          <p:cNvSpPr/>
          <p:nvPr/>
        </p:nvSpPr>
        <p:spPr>
          <a:xfrm>
            <a:off x="8505" y="59532"/>
            <a:ext cx="5943600" cy="39990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/>
              <a:t>CIRCLE NAME: ACHIEVER</a:t>
            </a:r>
          </a:p>
        </p:txBody>
      </p:sp>
    </p:spTree>
    <p:extLst>
      <p:ext uri="{BB962C8B-B14F-4D97-AF65-F5344CB8AC3E}">
        <p14:creationId xmlns:p14="http://schemas.microsoft.com/office/powerpoint/2010/main" val="213583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883192"/>
              </p:ext>
            </p:extLst>
          </p:nvPr>
        </p:nvGraphicFramePr>
        <p:xfrm>
          <a:off x="0" y="908720"/>
          <a:ext cx="9129010" cy="5806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9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4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44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56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48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23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80833">
                <a:tc>
                  <a:txBody>
                    <a:bodyPr/>
                    <a:lstStyle/>
                    <a:p>
                      <a:r>
                        <a:rPr lang="en-US" sz="1600" dirty="0"/>
                        <a:t>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SUSPECT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PROBLEM</a:t>
                      </a:r>
                      <a:r>
                        <a:rPr lang="en-US" sz="1600" baseline="0" dirty="0"/>
                        <a:t> POINT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COUNTERMEASURE</a:t>
                      </a:r>
                      <a:r>
                        <a:rPr lang="en-US" sz="1600" baseline="0" dirty="0"/>
                        <a:t> </a:t>
                      </a:r>
                      <a:endParaRPr lang="en-US" sz="1600" dirty="0"/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2980">
                <a:tc>
                  <a:txBody>
                    <a:bodyPr/>
                    <a:lstStyle/>
                    <a:p>
                      <a:r>
                        <a:rPr lang="en-US" sz="1600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Waiting time more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Manpower</a:t>
                      </a:r>
                      <a:r>
                        <a:rPr lang="en-US" sz="1400" baseline="0" dirty="0"/>
                        <a:t> is loading 2 parts in mc &amp; waiting for 3 sec for operation then unloading &amp; rubber band  tightening in </a:t>
                      </a:r>
                      <a:r>
                        <a:rPr lang="en-US" sz="1400" baseline="0" dirty="0" err="1"/>
                        <a:t>assly</a:t>
                      </a:r>
                      <a:r>
                        <a:rPr lang="en-US" sz="1400" baseline="0" dirty="0"/>
                        <a:t> then keeping in output bin then taking another part for scanning  so manpower ideal time is 3 sec 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Locator </a:t>
                      </a:r>
                      <a:r>
                        <a:rPr lang="en-US" sz="1400" baseline="0" dirty="0"/>
                        <a:t> to be provided  for Keeping parts after scanning completion then part loading &amp; after that rubber band tightening to be done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25.06.18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637">
                <a:tc>
                  <a:txBody>
                    <a:bodyPr/>
                    <a:lstStyle/>
                    <a:p>
                      <a:r>
                        <a:rPr lang="en-US" sz="1600" dirty="0"/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Fixture design</a:t>
                      </a:r>
                      <a:r>
                        <a:rPr lang="en-US" sz="1400" baseline="0" dirty="0"/>
                        <a:t> 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Due</a:t>
                      </a:r>
                      <a:r>
                        <a:rPr lang="en-US" sz="1400" baseline="0" dirty="0"/>
                        <a:t> to bottom fixture design ng ok parts also misjudgment observed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Fixture design to be change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7.06.18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45249">
                <a:tc>
                  <a:txBody>
                    <a:bodyPr/>
                    <a:lstStyle/>
                    <a:p>
                      <a:r>
                        <a:rPr lang="en-US" sz="1600" dirty="0"/>
                        <a:t>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Material</a:t>
                      </a:r>
                      <a:r>
                        <a:rPr lang="en-US" sz="1400" baseline="0" dirty="0"/>
                        <a:t> movement delay  to scanning mc &amp; operator fatigue is more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For material</a:t>
                      </a:r>
                      <a:r>
                        <a:rPr lang="en-US" sz="1400" baseline="0" dirty="0"/>
                        <a:t> movement small trolley used so at a time only 6 bin can move for scanning 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Scissor lifter trolley</a:t>
                      </a:r>
                      <a:r>
                        <a:rPr lang="en-US" sz="1400" baseline="0" dirty="0"/>
                        <a:t> used for scanning material move to scanning mc at a time 18 bin can be move for scanning &amp; operator has picking the part from bin easily by adjusting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23.05.18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Top Washer found inside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Washer fall</a:t>
                      </a:r>
                      <a:r>
                        <a:rPr lang="en-US" sz="1400" baseline="0" dirty="0"/>
                        <a:t> down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Top fixture</a:t>
                      </a:r>
                      <a:r>
                        <a:rPr lang="en-US" sz="1400" baseline="0" dirty="0"/>
                        <a:t> design to be change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25.10.18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8492216" y="1916832"/>
            <a:ext cx="288032" cy="28803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492216" y="3324096"/>
            <a:ext cx="288032" cy="28803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507584" y="4325992"/>
            <a:ext cx="288032" cy="28803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10">
            <a:extLst>
              <a:ext uri="{FF2B5EF4-FFF2-40B4-BE49-F238E27FC236}">
                <a16:creationId xmlns:a16="http://schemas.microsoft.com/office/drawing/2014/main" id="{24224368-DC38-465B-98CB-5F72AC780A37}"/>
              </a:ext>
            </a:extLst>
          </p:cNvPr>
          <p:cNvSpPr/>
          <p:nvPr/>
        </p:nvSpPr>
        <p:spPr>
          <a:xfrm>
            <a:off x="-19450" y="29028"/>
            <a:ext cx="4674554" cy="4441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IN" altLang="en-US" sz="2400" b="1" dirty="0"/>
              <a:t>COUNTERMEAURE STUDY</a:t>
            </a:r>
          </a:p>
        </p:txBody>
      </p:sp>
      <p:sp>
        <p:nvSpPr>
          <p:cNvPr id="2" name="Isosceles Triangle 1"/>
          <p:cNvSpPr/>
          <p:nvPr/>
        </p:nvSpPr>
        <p:spPr>
          <a:xfrm>
            <a:off x="8507584" y="5949280"/>
            <a:ext cx="288032" cy="216024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9665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10">
            <a:extLst>
              <a:ext uri="{FF2B5EF4-FFF2-40B4-BE49-F238E27FC236}">
                <a16:creationId xmlns:a16="http://schemas.microsoft.com/office/drawing/2014/main" id="{DC07A085-C0DE-4320-BEEF-EB5E239BE9F7}"/>
              </a:ext>
            </a:extLst>
          </p:cNvPr>
          <p:cNvSpPr/>
          <p:nvPr/>
        </p:nvSpPr>
        <p:spPr>
          <a:xfrm>
            <a:off x="0" y="14514"/>
            <a:ext cx="7452320" cy="4441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tabLst>
                <a:tab pos="4483100" algn="l"/>
              </a:tabLst>
            </a:pPr>
            <a:r>
              <a:rPr lang="en-IN" altLang="en-US" b="1" dirty="0"/>
              <a:t>OEE IMPROVEMENT SCANNING MC-810011(by waiting time reduction) 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561563"/>
              </p:ext>
            </p:extLst>
          </p:nvPr>
        </p:nvGraphicFramePr>
        <p:xfrm>
          <a:off x="69863" y="817808"/>
          <a:ext cx="8887429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4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38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329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61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91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73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6955">
                <a:tc>
                  <a:txBody>
                    <a:bodyPr/>
                    <a:lstStyle/>
                    <a:p>
                      <a:r>
                        <a:rPr lang="en-US" sz="1400" dirty="0"/>
                        <a:t>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SUSPECT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PROBLEM</a:t>
                      </a:r>
                      <a:r>
                        <a:rPr lang="en-US" sz="1400" baseline="0" dirty="0"/>
                        <a:t> POINT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COUNTERMEASURE</a:t>
                      </a:r>
                      <a:r>
                        <a:rPr lang="en-US" sz="1400" baseline="0" dirty="0"/>
                        <a:t> </a:t>
                      </a:r>
                      <a:endParaRPr lang="en-US" sz="1400" dirty="0"/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5947">
                <a:tc>
                  <a:txBody>
                    <a:bodyPr/>
                    <a:lstStyle/>
                    <a:p>
                      <a:r>
                        <a:rPr lang="en-US" sz="1400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Waiting time more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Manpower</a:t>
                      </a:r>
                      <a:r>
                        <a:rPr lang="en-US" sz="1400" baseline="0" dirty="0"/>
                        <a:t> is loading 2 parts in mc &amp; waiting for 3 sec for operation then unloading &amp; rubber band  tightening in </a:t>
                      </a:r>
                      <a:r>
                        <a:rPr lang="en-US" sz="1400" baseline="0" dirty="0" err="1"/>
                        <a:t>assly</a:t>
                      </a:r>
                      <a:r>
                        <a:rPr lang="en-US" sz="1400" baseline="0" dirty="0"/>
                        <a:t> then keeping in output bin then taking another part for scanning  so manpower ideal time is 3 sec 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Locator </a:t>
                      </a:r>
                      <a:r>
                        <a:rPr lang="en-US" sz="1400" baseline="0" dirty="0"/>
                        <a:t> to be provide  for Keeping parts after scanning completion then part loading &amp; after that rubber band tightening to be done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25.06.18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Oval 3"/>
          <p:cNvSpPr/>
          <p:nvPr/>
        </p:nvSpPr>
        <p:spPr>
          <a:xfrm>
            <a:off x="8545627" y="1488930"/>
            <a:ext cx="306098" cy="34081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6516216" y="2701719"/>
            <a:ext cx="2386814" cy="1462394"/>
            <a:chOff x="69513" y="1972081"/>
            <a:chExt cx="4510582" cy="2381578"/>
          </a:xfrm>
        </p:grpSpPr>
        <p:pic>
          <p:nvPicPr>
            <p:cNvPr id="5" name="Picture 4" descr="Image">
              <a:extLst>
                <a:ext uri="{FF2B5EF4-FFF2-40B4-BE49-F238E27FC236}">
                  <a16:creationId xmlns:a16="http://schemas.microsoft.com/office/drawing/2014/main" id="{32956BA4-C16B-49CC-8604-AFE678D77F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r:link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21428" r="571"/>
            <a:stretch>
              <a:fillRect/>
            </a:stretch>
          </p:blipFill>
          <p:spPr bwMode="auto">
            <a:xfrm>
              <a:off x="69513" y="1977395"/>
              <a:ext cx="4510582" cy="23762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ounded Rectangle 5"/>
            <p:cNvSpPr/>
            <p:nvPr/>
          </p:nvSpPr>
          <p:spPr>
            <a:xfrm>
              <a:off x="1093348" y="1972081"/>
              <a:ext cx="2016224" cy="4320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BEFORE 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635894" y="3367135"/>
              <a:ext cx="1686244" cy="890081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/>
                <a:t>FIXTURE</a:t>
              </a:r>
              <a:r>
                <a:rPr lang="en-US" sz="1100" b="1" dirty="0"/>
                <a:t> NOT AVAILABLE 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492083" y="4355814"/>
            <a:ext cx="2435893" cy="1804278"/>
            <a:chOff x="4662309" y="1920654"/>
            <a:chExt cx="4335831" cy="2438319"/>
          </a:xfrm>
        </p:grpSpPr>
        <p:pic>
          <p:nvPicPr>
            <p:cNvPr id="9" name="Picture 8" descr="Image">
              <a:extLst>
                <a:ext uri="{FF2B5EF4-FFF2-40B4-BE49-F238E27FC236}">
                  <a16:creationId xmlns:a16="http://schemas.microsoft.com/office/drawing/2014/main" id="{32956BA4-C16B-49CC-8604-AFE678D77F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r:link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450"/>
            <a:stretch>
              <a:fillRect/>
            </a:stretch>
          </p:blipFill>
          <p:spPr bwMode="auto">
            <a:xfrm>
              <a:off x="4749668" y="1982709"/>
              <a:ext cx="4248472" cy="23762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ounded Rectangle 9"/>
            <p:cNvSpPr/>
            <p:nvPr/>
          </p:nvSpPr>
          <p:spPr>
            <a:xfrm>
              <a:off x="5844063" y="1920654"/>
              <a:ext cx="2379144" cy="4932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AFTER 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4662309" y="3004770"/>
              <a:ext cx="2475117" cy="1047551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FIXTURE PROVIDED  FOR KEEPING PART &amp; LOADING ANOTHER PART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7163026" y="3243923"/>
              <a:ext cx="1699389" cy="656911"/>
            </a:xfrm>
            <a:prstGeom prst="roundRect">
              <a:avLst/>
            </a:prstGeom>
            <a:noFill/>
            <a:ln w="8255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00000000-0008-0000-01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7647038"/>
              </p:ext>
            </p:extLst>
          </p:nvPr>
        </p:nvGraphicFramePr>
        <p:xfrm>
          <a:off x="0" y="4538457"/>
          <a:ext cx="3383917" cy="1744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8" name="Rectangle: Rounded Corners 17"/>
          <p:cNvSpPr/>
          <p:nvPr/>
        </p:nvSpPr>
        <p:spPr>
          <a:xfrm>
            <a:off x="1023102" y="2213281"/>
            <a:ext cx="913459" cy="5446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/>
              <a:t>PART LOADING 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2074747" y="2239194"/>
            <a:ext cx="1177051" cy="544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/>
              <a:t>PART CHECK IN MC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3567637" y="2239194"/>
            <a:ext cx="1256545" cy="532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/>
              <a:t> RUBBER BAND TIGHT ONE PART 1.5 SEC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5168431" y="2158934"/>
            <a:ext cx="1114195" cy="544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/>
              <a:t> RUBBER BAND TIGHT 2ND PART 1.5 SEC</a:t>
            </a:r>
          </a:p>
        </p:txBody>
      </p:sp>
      <p:sp>
        <p:nvSpPr>
          <p:cNvPr id="23" name="Rectangle: Rounded Corners 22"/>
          <p:cNvSpPr/>
          <p:nvPr/>
        </p:nvSpPr>
        <p:spPr>
          <a:xfrm>
            <a:off x="6446004" y="2113373"/>
            <a:ext cx="1078502" cy="544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/>
              <a:t>KEEP IN FG BIN ANTI RUST OIL SPRAY</a:t>
            </a:r>
          </a:p>
        </p:txBody>
      </p:sp>
      <p:sp>
        <p:nvSpPr>
          <p:cNvPr id="24" name="Rectangle: Rounded Corners 23"/>
          <p:cNvSpPr/>
          <p:nvPr/>
        </p:nvSpPr>
        <p:spPr>
          <a:xfrm>
            <a:off x="7688028" y="2089189"/>
            <a:ext cx="1078502" cy="544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/>
              <a:t>NEXT PART LOADING</a:t>
            </a:r>
          </a:p>
        </p:txBody>
      </p:sp>
      <p:sp>
        <p:nvSpPr>
          <p:cNvPr id="25" name="Rectangle: Rounded Corners 24"/>
          <p:cNvSpPr/>
          <p:nvPr/>
        </p:nvSpPr>
        <p:spPr>
          <a:xfrm>
            <a:off x="1048184" y="3832332"/>
            <a:ext cx="913460" cy="5673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/>
              <a:t>PART LOADING </a:t>
            </a:r>
          </a:p>
        </p:txBody>
      </p:sp>
      <p:sp>
        <p:nvSpPr>
          <p:cNvPr id="26" name="Rectangle: Rounded Corners 25"/>
          <p:cNvSpPr/>
          <p:nvPr/>
        </p:nvSpPr>
        <p:spPr>
          <a:xfrm>
            <a:off x="2220125" y="3804391"/>
            <a:ext cx="1135849" cy="5119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/>
              <a:t>PART CHECK IN MC</a:t>
            </a:r>
          </a:p>
        </p:txBody>
      </p:sp>
      <p:sp>
        <p:nvSpPr>
          <p:cNvPr id="28" name="Rectangle: Rounded Corners 27"/>
          <p:cNvSpPr/>
          <p:nvPr/>
        </p:nvSpPr>
        <p:spPr>
          <a:xfrm>
            <a:off x="3578274" y="3723328"/>
            <a:ext cx="1238492" cy="716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100" dirty="0"/>
              <a:t>PART KEEP IN LOCATOR &amp; NEXT PART LOADING </a:t>
            </a:r>
          </a:p>
        </p:txBody>
      </p:sp>
      <p:sp>
        <p:nvSpPr>
          <p:cNvPr id="30" name="Rectangle: Rounded Corners 29"/>
          <p:cNvSpPr/>
          <p:nvPr/>
        </p:nvSpPr>
        <p:spPr>
          <a:xfrm>
            <a:off x="3572577" y="4544209"/>
            <a:ext cx="1206838" cy="6138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/>
              <a:t> RUBBER BAND TIGHT ONE PART 1.5 SEC</a:t>
            </a:r>
          </a:p>
        </p:txBody>
      </p:sp>
      <p:sp>
        <p:nvSpPr>
          <p:cNvPr id="31" name="Rectangle: Rounded Corners 30"/>
          <p:cNvSpPr/>
          <p:nvPr/>
        </p:nvSpPr>
        <p:spPr>
          <a:xfrm>
            <a:off x="5226958" y="3748147"/>
            <a:ext cx="1112497" cy="620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/>
              <a:t>KEEP IN FG BIN ANTI RUST OIL SPRAY</a:t>
            </a:r>
          </a:p>
        </p:txBody>
      </p:sp>
      <p:sp>
        <p:nvSpPr>
          <p:cNvPr id="32" name="Rectangle: Rounded Corners 31"/>
          <p:cNvSpPr/>
          <p:nvPr/>
        </p:nvSpPr>
        <p:spPr>
          <a:xfrm>
            <a:off x="3585074" y="5242022"/>
            <a:ext cx="1206838" cy="6138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/>
              <a:t> RUBBER BAND TIGHT 2ND PART 1.5 SEC</a:t>
            </a:r>
          </a:p>
        </p:txBody>
      </p:sp>
      <p:sp>
        <p:nvSpPr>
          <p:cNvPr id="33" name="Callout: Right Arrow 32"/>
          <p:cNvSpPr/>
          <p:nvPr/>
        </p:nvSpPr>
        <p:spPr>
          <a:xfrm>
            <a:off x="-17789" y="2149479"/>
            <a:ext cx="1039615" cy="687813"/>
          </a:xfrm>
          <a:prstGeom prst="rightArrowCallou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50" b="1" dirty="0"/>
              <a:t>BEFORE</a:t>
            </a:r>
          </a:p>
        </p:txBody>
      </p:sp>
      <p:sp>
        <p:nvSpPr>
          <p:cNvPr id="34" name="Callout: Right Arrow 33"/>
          <p:cNvSpPr/>
          <p:nvPr/>
        </p:nvSpPr>
        <p:spPr>
          <a:xfrm>
            <a:off x="-11567" y="3794188"/>
            <a:ext cx="1039615" cy="574670"/>
          </a:xfrm>
          <a:prstGeom prst="rightArrowCallou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50" b="1" dirty="0"/>
              <a:t>AFTER</a:t>
            </a:r>
          </a:p>
        </p:txBody>
      </p:sp>
      <p:sp>
        <p:nvSpPr>
          <p:cNvPr id="35" name="Arrow: Left-Right 34"/>
          <p:cNvSpPr/>
          <p:nvPr/>
        </p:nvSpPr>
        <p:spPr>
          <a:xfrm>
            <a:off x="3588939" y="2688523"/>
            <a:ext cx="2754381" cy="428374"/>
          </a:xfrm>
          <a:prstGeom prst="left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MC IDEAL 3 SEC</a:t>
            </a:r>
          </a:p>
        </p:txBody>
      </p:sp>
      <p:sp>
        <p:nvSpPr>
          <p:cNvPr id="36" name="Arrow: Left-Right 35"/>
          <p:cNvSpPr/>
          <p:nvPr/>
        </p:nvSpPr>
        <p:spPr>
          <a:xfrm rot="16200000">
            <a:off x="3978351" y="4618724"/>
            <a:ext cx="2072937" cy="33178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IN" dirty="0"/>
          </a:p>
        </p:txBody>
      </p:sp>
      <p:sp>
        <p:nvSpPr>
          <p:cNvPr id="37" name="Rectangle: Rounded Corners 36"/>
          <p:cNvSpPr/>
          <p:nvPr/>
        </p:nvSpPr>
        <p:spPr>
          <a:xfrm>
            <a:off x="4870896" y="4440236"/>
            <a:ext cx="762414" cy="926044"/>
          </a:xfrm>
          <a:prstGeom prst="roundRect">
            <a:avLst/>
          </a:prstGeom>
          <a:solidFill>
            <a:srgbClr val="00A84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/>
              <a:t>3 sec  mc run after providing the locator</a:t>
            </a:r>
          </a:p>
        </p:txBody>
      </p:sp>
      <p:sp>
        <p:nvSpPr>
          <p:cNvPr id="38" name="Arrow: Right 37"/>
          <p:cNvSpPr/>
          <p:nvPr/>
        </p:nvSpPr>
        <p:spPr>
          <a:xfrm rot="20135440">
            <a:off x="1534483" y="5563184"/>
            <a:ext cx="612805" cy="244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Subtitle 4">
            <a:extLst>
              <a:ext uri="{FF2B5EF4-FFF2-40B4-BE49-F238E27FC236}">
                <a16:creationId xmlns:a16="http://schemas.microsoft.com/office/drawing/2014/main" id="{BAB8E7A8-13E9-4A6D-87DA-2E6EE9A30A78}"/>
              </a:ext>
            </a:extLst>
          </p:cNvPr>
          <p:cNvSpPr txBox="1">
            <a:spLocks/>
          </p:cNvSpPr>
          <p:nvPr/>
        </p:nvSpPr>
        <p:spPr bwMode="auto">
          <a:xfrm>
            <a:off x="69863" y="6295902"/>
            <a:ext cx="8966633" cy="54462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dirty="0">
                <a:solidFill>
                  <a:schemeClr val="bg1"/>
                </a:solidFill>
              </a:rPr>
              <a:t>In scanning mc-810011 by providing locator 1.5 sec SAVE FOR 1 COMPONENT &amp;  OEE improved from 66% to 76%</a:t>
            </a:r>
          </a:p>
        </p:txBody>
      </p:sp>
    </p:spTree>
    <p:extLst>
      <p:ext uri="{BB962C8B-B14F-4D97-AF65-F5344CB8AC3E}">
        <p14:creationId xmlns:p14="http://schemas.microsoft.com/office/powerpoint/2010/main" val="158208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510594"/>
              </p:ext>
            </p:extLst>
          </p:nvPr>
        </p:nvGraphicFramePr>
        <p:xfrm>
          <a:off x="107504" y="832103"/>
          <a:ext cx="8867330" cy="989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2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58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6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68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32656">
                <a:tc>
                  <a:txBody>
                    <a:bodyPr/>
                    <a:lstStyle/>
                    <a:p>
                      <a:r>
                        <a:rPr lang="en-US" sz="1200" dirty="0"/>
                        <a:t>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SUSPECT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PROBLEM</a:t>
                      </a:r>
                      <a:r>
                        <a:rPr lang="en-US" sz="1200" baseline="0" dirty="0"/>
                        <a:t> POINT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COUNTERMEASURE</a:t>
                      </a:r>
                      <a:r>
                        <a:rPr lang="en-US" sz="1200" baseline="0" dirty="0"/>
                        <a:t> </a:t>
                      </a:r>
                      <a:endParaRPr lang="en-US" sz="1200" dirty="0"/>
                    </a:p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918">
                <a:tc>
                  <a:txBody>
                    <a:bodyPr/>
                    <a:lstStyle/>
                    <a:p>
                      <a:r>
                        <a:rPr lang="en-US" sz="1200" dirty="0"/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Fixture design</a:t>
                      </a:r>
                      <a:r>
                        <a:rPr lang="en-US" sz="1200" baseline="0" dirty="0"/>
                        <a:t> NG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Due</a:t>
                      </a:r>
                      <a:r>
                        <a:rPr lang="en-US" sz="1200" baseline="0" dirty="0"/>
                        <a:t> to bottom fixture design NG , ok parts also showing NG, misjudgment of parts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Fixture design to be change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7.06.18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ounded Rectangle 10">
            <a:extLst>
              <a:ext uri="{FF2B5EF4-FFF2-40B4-BE49-F238E27FC236}">
                <a16:creationId xmlns:a16="http://schemas.microsoft.com/office/drawing/2014/main" id="{DC07A085-C0DE-4320-BEEF-EB5E239BE9F7}"/>
              </a:ext>
            </a:extLst>
          </p:cNvPr>
          <p:cNvSpPr/>
          <p:nvPr/>
        </p:nvSpPr>
        <p:spPr>
          <a:xfrm>
            <a:off x="0" y="14514"/>
            <a:ext cx="5616624" cy="4441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IN" altLang="en-US" sz="2800" b="1" dirty="0"/>
              <a:t>COUNTERMEASURE TAKING</a:t>
            </a:r>
          </a:p>
        </p:txBody>
      </p:sp>
      <p:sp>
        <p:nvSpPr>
          <p:cNvPr id="9" name="Oval 8"/>
          <p:cNvSpPr/>
          <p:nvPr/>
        </p:nvSpPr>
        <p:spPr>
          <a:xfrm>
            <a:off x="8532440" y="1423241"/>
            <a:ext cx="288032" cy="28803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Image">
            <a:extLst>
              <a:ext uri="{FF2B5EF4-FFF2-40B4-BE49-F238E27FC236}">
                <a16:creationId xmlns:a16="http://schemas.microsoft.com/office/drawing/2014/main" id="{F2975E5D-A6F5-4D53-A001-E4DF08E027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0" t="28809" r="12474"/>
          <a:stretch>
            <a:fillRect/>
          </a:stretch>
        </p:blipFill>
        <p:spPr bwMode="auto">
          <a:xfrm>
            <a:off x="4019776" y="1844824"/>
            <a:ext cx="2263079" cy="17099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mage">
            <a:extLst>
              <a:ext uri="{FF2B5EF4-FFF2-40B4-BE49-F238E27FC236}">
                <a16:creationId xmlns:a16="http://schemas.microsoft.com/office/drawing/2014/main" id="{BA7B053E-1138-4979-B0DC-8791AFB09A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4" t="34861" r="5023" b="32907"/>
          <a:stretch>
            <a:fillRect/>
          </a:stretch>
        </p:blipFill>
        <p:spPr bwMode="auto">
          <a:xfrm rot="5400000">
            <a:off x="6123502" y="2386568"/>
            <a:ext cx="1686580" cy="64481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EF9DEA0-8796-460A-8891-01C728D6A770}"/>
              </a:ext>
            </a:extLst>
          </p:cNvPr>
          <p:cNvGrpSpPr/>
          <p:nvPr/>
        </p:nvGrpSpPr>
        <p:grpSpPr>
          <a:xfrm>
            <a:off x="778669" y="1867735"/>
            <a:ext cx="1385550" cy="1709943"/>
            <a:chOff x="29737" y="2310800"/>
            <a:chExt cx="1517928" cy="2101746"/>
          </a:xfrm>
        </p:grpSpPr>
        <p:pic>
          <p:nvPicPr>
            <p:cNvPr id="5" name="Picture 4" descr="Image">
              <a:extLst>
                <a:ext uri="{FF2B5EF4-FFF2-40B4-BE49-F238E27FC236}">
                  <a16:creationId xmlns:a16="http://schemas.microsoft.com/office/drawing/2014/main" id="{773CAE39-9666-4626-9C5C-C68537E2E5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r:link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3" t="14204" r="12246" b="8229"/>
            <a:stretch>
              <a:fillRect/>
            </a:stretch>
          </p:blipFill>
          <p:spPr bwMode="auto">
            <a:xfrm>
              <a:off x="29737" y="2310800"/>
              <a:ext cx="1517928" cy="21017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CF7E8639-DC38-4437-B6C4-993F1C900D0A}"/>
                </a:ext>
              </a:extLst>
            </p:cNvPr>
            <p:cNvSpPr/>
            <p:nvPr/>
          </p:nvSpPr>
          <p:spPr>
            <a:xfrm>
              <a:off x="899592" y="3356992"/>
              <a:ext cx="576065" cy="576064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46278A7-7335-499D-9E10-6FFD1FB91823}"/>
              </a:ext>
            </a:extLst>
          </p:cNvPr>
          <p:cNvGrpSpPr/>
          <p:nvPr/>
        </p:nvGrpSpPr>
        <p:grpSpPr>
          <a:xfrm>
            <a:off x="762479" y="4029756"/>
            <a:ext cx="1336012" cy="1780680"/>
            <a:chOff x="33977" y="4587035"/>
            <a:chExt cx="1531983" cy="2220795"/>
          </a:xfrm>
        </p:grpSpPr>
        <p:pic>
          <p:nvPicPr>
            <p:cNvPr id="11" name="Picture 10" descr="Image">
              <a:extLst>
                <a:ext uri="{FF2B5EF4-FFF2-40B4-BE49-F238E27FC236}">
                  <a16:creationId xmlns:a16="http://schemas.microsoft.com/office/drawing/2014/main" id="{794DD596-AA7F-4D3A-B183-75862190E0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r:link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93" t="23419" r="19443" b="6192"/>
            <a:stretch>
              <a:fillRect/>
            </a:stretch>
          </p:blipFill>
          <p:spPr bwMode="auto">
            <a:xfrm>
              <a:off x="33977" y="4587035"/>
              <a:ext cx="1531983" cy="22207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5AA8BD2-F3CF-4F4A-8BDF-B9D3D2F4232D}"/>
                </a:ext>
              </a:extLst>
            </p:cNvPr>
            <p:cNvSpPr/>
            <p:nvPr/>
          </p:nvSpPr>
          <p:spPr>
            <a:xfrm>
              <a:off x="899592" y="5458738"/>
              <a:ext cx="648073" cy="490542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3" name="Picture 12" descr="Image">
            <a:extLst>
              <a:ext uri="{FF2B5EF4-FFF2-40B4-BE49-F238E27FC236}">
                <a16:creationId xmlns:a16="http://schemas.microsoft.com/office/drawing/2014/main" id="{FC66990F-9292-49A8-951C-EF2002C4B8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61" t="22163" r="30133" b="41073"/>
          <a:stretch>
            <a:fillRect/>
          </a:stretch>
        </p:blipFill>
        <p:spPr bwMode="auto">
          <a:xfrm>
            <a:off x="4001905" y="4087675"/>
            <a:ext cx="2356700" cy="17806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Image">
            <a:extLst>
              <a:ext uri="{FF2B5EF4-FFF2-40B4-BE49-F238E27FC236}">
                <a16:creationId xmlns:a16="http://schemas.microsoft.com/office/drawing/2014/main" id="{AC0D7961-1BEC-47B3-B233-F5B6BB8D3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17" b="28068"/>
          <a:stretch>
            <a:fillRect/>
          </a:stretch>
        </p:blipFill>
        <p:spPr bwMode="auto">
          <a:xfrm rot="5400000">
            <a:off x="6180716" y="4631332"/>
            <a:ext cx="1686580" cy="6448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CDD510AD-AA11-4A3C-A041-EA11E90C9D03}"/>
              </a:ext>
            </a:extLst>
          </p:cNvPr>
          <p:cNvSpPr/>
          <p:nvPr/>
        </p:nvSpPr>
        <p:spPr>
          <a:xfrm>
            <a:off x="2164219" y="2580074"/>
            <a:ext cx="284330" cy="1388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81E2C32-6791-431E-A883-F277F22A7144}"/>
              </a:ext>
            </a:extLst>
          </p:cNvPr>
          <p:cNvSpPr/>
          <p:nvPr/>
        </p:nvSpPr>
        <p:spPr>
          <a:xfrm>
            <a:off x="6321454" y="2545591"/>
            <a:ext cx="284330" cy="1388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BCD2CF1-38FF-4E63-A27E-F4D5424E64CD}"/>
              </a:ext>
            </a:extLst>
          </p:cNvPr>
          <p:cNvSpPr/>
          <p:nvPr/>
        </p:nvSpPr>
        <p:spPr>
          <a:xfrm>
            <a:off x="2126980" y="4889522"/>
            <a:ext cx="284330" cy="1388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79BBC27-B4DC-40BB-AE17-C456F75DAF9B}"/>
              </a:ext>
            </a:extLst>
          </p:cNvPr>
          <p:cNvSpPr/>
          <p:nvPr/>
        </p:nvSpPr>
        <p:spPr>
          <a:xfrm>
            <a:off x="6409302" y="4884330"/>
            <a:ext cx="284330" cy="1388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Arrow: Pentagon 25">
            <a:extLst>
              <a:ext uri="{FF2B5EF4-FFF2-40B4-BE49-F238E27FC236}">
                <a16:creationId xmlns:a16="http://schemas.microsoft.com/office/drawing/2014/main" id="{1706729F-82D7-47A9-8F84-E0C7DE9B8701}"/>
              </a:ext>
            </a:extLst>
          </p:cNvPr>
          <p:cNvSpPr/>
          <p:nvPr/>
        </p:nvSpPr>
        <p:spPr>
          <a:xfrm>
            <a:off x="107504" y="1857034"/>
            <a:ext cx="806602" cy="687919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/>
              <a:t>BEFORE</a:t>
            </a:r>
          </a:p>
        </p:txBody>
      </p:sp>
      <p:sp>
        <p:nvSpPr>
          <p:cNvPr id="27" name="Arrow: Pentagon 26">
            <a:extLst>
              <a:ext uri="{FF2B5EF4-FFF2-40B4-BE49-F238E27FC236}">
                <a16:creationId xmlns:a16="http://schemas.microsoft.com/office/drawing/2014/main" id="{9A77DED2-763E-436B-ABB7-79D134653DF8}"/>
              </a:ext>
            </a:extLst>
          </p:cNvPr>
          <p:cNvSpPr/>
          <p:nvPr/>
        </p:nvSpPr>
        <p:spPr>
          <a:xfrm>
            <a:off x="57763" y="4029756"/>
            <a:ext cx="806602" cy="687919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/>
              <a:t>AFTER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C7D2D75-9C6E-4218-B599-D1FE3081A6D7}"/>
              </a:ext>
            </a:extLst>
          </p:cNvPr>
          <p:cNvSpPr/>
          <p:nvPr/>
        </p:nvSpPr>
        <p:spPr>
          <a:xfrm>
            <a:off x="702336" y="3583534"/>
            <a:ext cx="3823378" cy="4148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SCANNING MC BOTTOM FIXTURE RESTING ON PLUG OD FACE 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F3FF722-EAC2-488B-AD8D-B0E857587CA9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13" t="47111" r="22108" b="14020"/>
          <a:stretch/>
        </p:blipFill>
        <p:spPr>
          <a:xfrm>
            <a:off x="2448550" y="1925801"/>
            <a:ext cx="1465014" cy="157269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F9CF24F-DA7B-441A-BDF4-7CC0E1008DFD}"/>
              </a:ext>
            </a:extLst>
          </p:cNvPr>
          <p:cNvCxnSpPr>
            <a:cxnSpLocks/>
          </p:cNvCxnSpPr>
          <p:nvPr/>
        </p:nvCxnSpPr>
        <p:spPr>
          <a:xfrm flipH="1">
            <a:off x="3174859" y="2069568"/>
            <a:ext cx="317021" cy="1424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A261C89-4AED-4592-90C0-A47A22C70D82}"/>
              </a:ext>
            </a:extLst>
          </p:cNvPr>
          <p:cNvSpPr/>
          <p:nvPr/>
        </p:nvSpPr>
        <p:spPr>
          <a:xfrm>
            <a:off x="3419872" y="2069568"/>
            <a:ext cx="561305" cy="4148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/>
              <a:t>PLUG OD FACE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6D38450-4A00-45B1-994E-93495222DD1F}"/>
              </a:ext>
            </a:extLst>
          </p:cNvPr>
          <p:cNvSpPr/>
          <p:nvPr/>
        </p:nvSpPr>
        <p:spPr>
          <a:xfrm>
            <a:off x="4546509" y="3582692"/>
            <a:ext cx="2845727" cy="474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DUE TO PLUG FACE UNEVEN  RESTING POSITION DISTURB IN SCANNING  &amp; SHOWS NG JUDGEMENT 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DAFD3A84-1C00-43EA-867F-E7A65D4E2EC1}"/>
              </a:ext>
            </a:extLst>
          </p:cNvPr>
          <p:cNvSpPr/>
          <p:nvPr/>
        </p:nvSpPr>
        <p:spPr>
          <a:xfrm>
            <a:off x="611559" y="5820983"/>
            <a:ext cx="4255427" cy="487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SCANNING MC BOTTOM FIXTURE RESTING ON PLUG BOTTOM SURFACE  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80F0C93-6415-4C87-877B-CB536F873C3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13" t="47111" r="22108" b="14020"/>
          <a:stretch/>
        </p:blipFill>
        <p:spPr>
          <a:xfrm>
            <a:off x="2411760" y="4020234"/>
            <a:ext cx="1465014" cy="173806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AFA6864-0BFF-4DF2-9EA0-C2D0EECA867A}"/>
              </a:ext>
            </a:extLst>
          </p:cNvPr>
          <p:cNvCxnSpPr>
            <a:cxnSpLocks/>
          </p:cNvCxnSpPr>
          <p:nvPr/>
        </p:nvCxnSpPr>
        <p:spPr>
          <a:xfrm flipH="1" flipV="1">
            <a:off x="3014878" y="4437049"/>
            <a:ext cx="404994" cy="710375"/>
          </a:xfrm>
          <a:prstGeom prst="straightConnector1">
            <a:avLst/>
          </a:prstGeom>
          <a:ln w="38100">
            <a:solidFill>
              <a:srgbClr val="00A8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A8E0A4E-5A21-43B9-92AF-2CA0ADA93C2B}"/>
              </a:ext>
            </a:extLst>
          </p:cNvPr>
          <p:cNvSpPr/>
          <p:nvPr/>
        </p:nvSpPr>
        <p:spPr>
          <a:xfrm>
            <a:off x="2592554" y="5147424"/>
            <a:ext cx="1290843" cy="4378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/>
              <a:t>PLUG  BOTTOM SURFACE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1E159D2-5CE9-44C6-85A7-7E04A2B04DC5}"/>
              </a:ext>
            </a:extLst>
          </p:cNvPr>
          <p:cNvSpPr/>
          <p:nvPr/>
        </p:nvSpPr>
        <p:spPr>
          <a:xfrm>
            <a:off x="4974403" y="5886049"/>
            <a:ext cx="2544257" cy="3887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IT LEADS TO PART CLAMPING PROPERLY &amp; NO MOVEMENT 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3A29CC32-CF62-4EF2-B0D3-BCC4F65491F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18660" y="1844824"/>
            <a:ext cx="1567577" cy="16269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9" name="Speech Bubble: Rectangle with Corners Rounded 68">
            <a:extLst>
              <a:ext uri="{FF2B5EF4-FFF2-40B4-BE49-F238E27FC236}">
                <a16:creationId xmlns:a16="http://schemas.microsoft.com/office/drawing/2014/main" id="{959680F1-D8B4-44F3-95C1-34DDB543506E}"/>
              </a:ext>
            </a:extLst>
          </p:cNvPr>
          <p:cNvSpPr/>
          <p:nvPr/>
        </p:nvSpPr>
        <p:spPr>
          <a:xfrm>
            <a:off x="7460343" y="3471822"/>
            <a:ext cx="1683657" cy="1384115"/>
          </a:xfrm>
          <a:prstGeom prst="wedgeRoundRectCallout">
            <a:avLst>
              <a:gd name="adj1" fmla="val 11050"/>
              <a:gd name="adj2" fmla="val -1116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N30 DATA TAKEN: </a:t>
            </a:r>
            <a:r>
              <a:rPr lang="en-US" sz="1200" dirty="0"/>
              <a:t>IN OLD PIN 76% NG PART JUDGEMENT OBSERVAED &amp; IN NEW PIN 0% NG PART JUDGEMENT OBSERVED </a:t>
            </a:r>
            <a:endParaRPr lang="en-IN" sz="1200" dirty="0"/>
          </a:p>
        </p:txBody>
      </p:sp>
      <p:sp>
        <p:nvSpPr>
          <p:cNvPr id="35" name="Subtitle 4">
            <a:extLst>
              <a:ext uri="{FF2B5EF4-FFF2-40B4-BE49-F238E27FC236}">
                <a16:creationId xmlns:a16="http://schemas.microsoft.com/office/drawing/2014/main" id="{0210BA11-AE10-43D7-AF02-7F6B8505C2C1}"/>
              </a:ext>
            </a:extLst>
          </p:cNvPr>
          <p:cNvSpPr txBox="1">
            <a:spLocks/>
          </p:cNvSpPr>
          <p:nvPr/>
        </p:nvSpPr>
        <p:spPr bwMode="auto">
          <a:xfrm>
            <a:off x="57763" y="6340739"/>
            <a:ext cx="8966633" cy="50851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dirty="0">
                <a:solidFill>
                  <a:schemeClr val="bg1"/>
                </a:solidFill>
              </a:rPr>
              <a:t>IN SCANNING MC-810011 BY CHANGING THE BOTTOM FIXTURE DESIGN OEE IMPROVED FROM 66% TO 79%</a:t>
            </a:r>
          </a:p>
        </p:txBody>
      </p:sp>
    </p:spTree>
    <p:extLst>
      <p:ext uri="{BB962C8B-B14F-4D97-AF65-F5344CB8AC3E}">
        <p14:creationId xmlns:p14="http://schemas.microsoft.com/office/powerpoint/2010/main" val="134447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852298"/>
              </p:ext>
            </p:extLst>
          </p:nvPr>
        </p:nvGraphicFramePr>
        <p:xfrm>
          <a:off x="97158" y="908720"/>
          <a:ext cx="886733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2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1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58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6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68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32656">
                <a:tc>
                  <a:txBody>
                    <a:bodyPr/>
                    <a:lstStyle/>
                    <a:p>
                      <a:r>
                        <a:rPr lang="en-US" sz="1600" dirty="0"/>
                        <a:t>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SUSPECT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PROBLEM</a:t>
                      </a:r>
                      <a:r>
                        <a:rPr lang="en-US" sz="1600" baseline="0" dirty="0"/>
                        <a:t> POINT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COUNTERMEASURE</a:t>
                      </a:r>
                      <a:r>
                        <a:rPr lang="en-US" sz="1600" baseline="0" dirty="0"/>
                        <a:t> </a:t>
                      </a:r>
                      <a:endParaRPr lang="en-US" sz="1600" dirty="0"/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918">
                <a:tc>
                  <a:txBody>
                    <a:bodyPr/>
                    <a:lstStyle/>
                    <a:p>
                      <a:r>
                        <a:rPr lang="en-US" sz="1600" dirty="0"/>
                        <a:t>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Material</a:t>
                      </a:r>
                      <a:r>
                        <a:rPr lang="en-US" sz="1600" baseline="0" dirty="0"/>
                        <a:t> movement to scanning mc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For material</a:t>
                      </a:r>
                      <a:r>
                        <a:rPr lang="en-US" sz="1600" baseline="0" dirty="0"/>
                        <a:t> movement small trolley used so at a time only 6 bin can move for scanning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Scissor lifter trolley</a:t>
                      </a:r>
                      <a:r>
                        <a:rPr lang="en-US" sz="1600" baseline="0" dirty="0"/>
                        <a:t> used for scanning material move to scanning mc at a time 18 bin can be move for scanning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23.01.18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ounded Rectangle 10">
            <a:extLst>
              <a:ext uri="{FF2B5EF4-FFF2-40B4-BE49-F238E27FC236}">
                <a16:creationId xmlns:a16="http://schemas.microsoft.com/office/drawing/2014/main" id="{DC07A085-C0DE-4320-BEEF-EB5E239BE9F7}"/>
              </a:ext>
            </a:extLst>
          </p:cNvPr>
          <p:cNvSpPr/>
          <p:nvPr/>
        </p:nvSpPr>
        <p:spPr>
          <a:xfrm>
            <a:off x="0" y="14514"/>
            <a:ext cx="5616624" cy="4441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IN" altLang="en-US" sz="2800" b="1" dirty="0"/>
              <a:t>COUNTERMEASURE TAKING</a:t>
            </a:r>
          </a:p>
        </p:txBody>
      </p:sp>
      <p:sp>
        <p:nvSpPr>
          <p:cNvPr id="9" name="Oval 8"/>
          <p:cNvSpPr/>
          <p:nvPr/>
        </p:nvSpPr>
        <p:spPr>
          <a:xfrm>
            <a:off x="8532440" y="1772816"/>
            <a:ext cx="288032" cy="28803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Image">
            <a:extLst>
              <a:ext uri="{FF2B5EF4-FFF2-40B4-BE49-F238E27FC236}">
                <a16:creationId xmlns:a16="http://schemas.microsoft.com/office/drawing/2014/main" id="{16496B42-CD15-4CFD-BF04-C1773B8D6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2" t="22306" r="-169" b="5358"/>
          <a:stretch/>
        </p:blipFill>
        <p:spPr bwMode="auto">
          <a:xfrm>
            <a:off x="179512" y="3356992"/>
            <a:ext cx="3720413" cy="23762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1217728" y="3033610"/>
            <a:ext cx="1584176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BEFORE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940152" y="2996952"/>
            <a:ext cx="1584176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3321642"/>
            <a:ext cx="3744416" cy="24116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ounded Rectangle 3"/>
          <p:cNvSpPr/>
          <p:nvPr/>
        </p:nvSpPr>
        <p:spPr>
          <a:xfrm>
            <a:off x="395536" y="5774285"/>
            <a:ext cx="3096344" cy="82306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 bin can be taken for one time scanning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436096" y="5844462"/>
            <a:ext cx="3384376" cy="752889"/>
          </a:xfrm>
          <a:prstGeom prst="roundRect">
            <a:avLst/>
          </a:prstGeom>
          <a:solidFill>
            <a:srgbClr val="00A84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 bin can be taken for scanning for one time scanning</a:t>
            </a:r>
          </a:p>
        </p:txBody>
      </p:sp>
    </p:spTree>
    <p:extLst>
      <p:ext uri="{BB962C8B-B14F-4D97-AF65-F5344CB8AC3E}">
        <p14:creationId xmlns:p14="http://schemas.microsoft.com/office/powerpoint/2010/main" val="1097721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10">
            <a:extLst>
              <a:ext uri="{FF2B5EF4-FFF2-40B4-BE49-F238E27FC236}">
                <a16:creationId xmlns:a16="http://schemas.microsoft.com/office/drawing/2014/main" id="{DC07A085-C0DE-4320-BEEF-EB5E239BE9F7}"/>
              </a:ext>
            </a:extLst>
          </p:cNvPr>
          <p:cNvSpPr/>
          <p:nvPr/>
        </p:nvSpPr>
        <p:spPr>
          <a:xfrm>
            <a:off x="0" y="14514"/>
            <a:ext cx="5616624" cy="4441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IN" altLang="en-US" sz="2800" b="1" dirty="0"/>
              <a:t>Result &amp; Future improvement  </a:t>
            </a: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07C4C4DF-CBC8-40ED-8C3C-9519DD45C192}"/>
              </a:ext>
            </a:extLst>
          </p:cNvPr>
          <p:cNvSpPr txBox="1">
            <a:spLocks/>
          </p:cNvSpPr>
          <p:nvPr/>
        </p:nvSpPr>
        <p:spPr bwMode="auto">
          <a:xfrm>
            <a:off x="80721" y="6130119"/>
            <a:ext cx="8955775" cy="66022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sz="2000" dirty="0">
                <a:solidFill>
                  <a:schemeClr val="bg1"/>
                </a:solidFill>
              </a:rPr>
              <a:t>OEE NEED TO IMPROVE FURTHER FOR WASHER FALLDOWN PROBLEM RESOLVEMENT.</a:t>
            </a:r>
            <a:endParaRPr kumimoji="0" lang="en-IN" sz="2800" dirty="0">
              <a:solidFill>
                <a:schemeClr val="bg1"/>
              </a:solidFill>
            </a:endParaRP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1408048"/>
              </p:ext>
            </p:extLst>
          </p:nvPr>
        </p:nvGraphicFramePr>
        <p:xfrm>
          <a:off x="115827" y="836712"/>
          <a:ext cx="4672197" cy="34563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597304"/>
              </p:ext>
            </p:extLst>
          </p:nvPr>
        </p:nvGraphicFramePr>
        <p:xfrm>
          <a:off x="80720" y="4388647"/>
          <a:ext cx="8955775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29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15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40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7662">
                <a:tc>
                  <a:txBody>
                    <a:bodyPr/>
                    <a:lstStyle/>
                    <a:p>
                      <a:r>
                        <a:rPr lang="en-US" sz="1600" dirty="0"/>
                        <a:t>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SUSPECT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PROBLEM</a:t>
                      </a:r>
                      <a:r>
                        <a:rPr lang="en-US" sz="1600" baseline="0" dirty="0"/>
                        <a:t> POINT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COUNTERMEASURE</a:t>
                      </a:r>
                      <a:r>
                        <a:rPr lang="en-US" sz="1600" baseline="0" dirty="0"/>
                        <a:t> </a:t>
                      </a:r>
                      <a:endParaRPr lang="en-US" sz="1600" dirty="0"/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273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Material</a:t>
                      </a:r>
                      <a:r>
                        <a:rPr lang="en-US" sz="1600" baseline="0" dirty="0"/>
                        <a:t> movement to scanning mc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Washer fall</a:t>
                      </a:r>
                      <a:r>
                        <a:rPr lang="en-US" sz="1600" baseline="0" dirty="0"/>
                        <a:t> down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Top fixture</a:t>
                      </a:r>
                      <a:r>
                        <a:rPr lang="en-US" sz="1600" baseline="0" dirty="0"/>
                        <a:t> design to be change-Dowel pin in top fixture to be provide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25.10.18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4984953"/>
              </p:ext>
            </p:extLst>
          </p:nvPr>
        </p:nvGraphicFramePr>
        <p:xfrm>
          <a:off x="4881426" y="836711"/>
          <a:ext cx="4155070" cy="34563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9C37C62F-0314-40E7-85BD-A91335E0A8F8}"/>
              </a:ext>
            </a:extLst>
          </p:cNvPr>
          <p:cNvSpPr/>
          <p:nvPr/>
        </p:nvSpPr>
        <p:spPr>
          <a:xfrm>
            <a:off x="8428016" y="5019783"/>
            <a:ext cx="432048" cy="360040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0C9E519C-3123-42A8-B8E8-CCEB51DA5FAE}"/>
              </a:ext>
            </a:extLst>
          </p:cNvPr>
          <p:cNvSpPr/>
          <p:nvPr/>
        </p:nvSpPr>
        <p:spPr>
          <a:xfrm>
            <a:off x="1921194" y="2269118"/>
            <a:ext cx="3038946" cy="1645920"/>
          </a:xfrm>
          <a:prstGeom prst="irregularSeal2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Target achieved 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42CF6D84-52CC-4B5C-8526-8E539FE25389}"/>
              </a:ext>
            </a:extLst>
          </p:cNvPr>
          <p:cNvSpPr/>
          <p:nvPr/>
        </p:nvSpPr>
        <p:spPr>
          <a:xfrm rot="20780434">
            <a:off x="1107482" y="2183802"/>
            <a:ext cx="3328635" cy="280065"/>
          </a:xfrm>
          <a:prstGeom prst="rightArrow">
            <a:avLst/>
          </a:prstGeom>
          <a:solidFill>
            <a:srgbClr val="00A84C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446F6B7-74C7-4138-8147-A1995BEBE662}"/>
              </a:ext>
            </a:extLst>
          </p:cNvPr>
          <p:cNvSpPr/>
          <p:nvPr/>
        </p:nvSpPr>
        <p:spPr>
          <a:xfrm rot="20326129">
            <a:off x="5573936" y="2659907"/>
            <a:ext cx="3121130" cy="303172"/>
          </a:xfrm>
          <a:prstGeom prst="rightArrow">
            <a:avLst/>
          </a:prstGeom>
          <a:solidFill>
            <a:srgbClr val="00A84C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5078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04AA8524-97D9-4370-9630-3E2621D9D1CD}"/>
              </a:ext>
            </a:extLst>
          </p:cNvPr>
          <p:cNvSpPr/>
          <p:nvPr/>
        </p:nvSpPr>
        <p:spPr>
          <a:xfrm>
            <a:off x="0" y="116632"/>
            <a:ext cx="4509864" cy="40047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2800" b="1" dirty="0"/>
              <a:t>ACTIVITY SCHEDULE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788704"/>
              </p:ext>
            </p:extLst>
          </p:nvPr>
        </p:nvGraphicFramePr>
        <p:xfrm>
          <a:off x="107504" y="1124744"/>
          <a:ext cx="8628110" cy="5012688"/>
        </p:xfrm>
        <a:graphic>
          <a:graphicData uri="http://schemas.openxmlformats.org/drawingml/2006/table">
            <a:tbl>
              <a:tblPr/>
              <a:tblGrid>
                <a:gridCol w="283224">
                  <a:extLst>
                    <a:ext uri="{9D8B030D-6E8A-4147-A177-3AD203B41FA5}">
                      <a16:colId xmlns:a16="http://schemas.microsoft.com/office/drawing/2014/main" val="3749484"/>
                    </a:ext>
                  </a:extLst>
                </a:gridCol>
                <a:gridCol w="2612376">
                  <a:extLst>
                    <a:ext uri="{9D8B030D-6E8A-4147-A177-3AD203B41FA5}">
                      <a16:colId xmlns:a16="http://schemas.microsoft.com/office/drawing/2014/main" val="3959737815"/>
                    </a:ext>
                  </a:extLst>
                </a:gridCol>
                <a:gridCol w="800541">
                  <a:extLst>
                    <a:ext uri="{9D8B030D-6E8A-4147-A177-3AD203B41FA5}">
                      <a16:colId xmlns:a16="http://schemas.microsoft.com/office/drawing/2014/main" val="2588506322"/>
                    </a:ext>
                  </a:extLst>
                </a:gridCol>
                <a:gridCol w="204395">
                  <a:extLst>
                    <a:ext uri="{9D8B030D-6E8A-4147-A177-3AD203B41FA5}">
                      <a16:colId xmlns:a16="http://schemas.microsoft.com/office/drawing/2014/main" val="1390948103"/>
                    </a:ext>
                  </a:extLst>
                </a:gridCol>
                <a:gridCol w="588144">
                  <a:extLst>
                    <a:ext uri="{9D8B030D-6E8A-4147-A177-3AD203B41FA5}">
                      <a16:colId xmlns:a16="http://schemas.microsoft.com/office/drawing/2014/main" val="1877387250"/>
                    </a:ext>
                  </a:extLst>
                </a:gridCol>
                <a:gridCol w="413943">
                  <a:extLst>
                    <a:ext uri="{9D8B030D-6E8A-4147-A177-3AD203B41FA5}">
                      <a16:colId xmlns:a16="http://schemas.microsoft.com/office/drawing/2014/main" val="2490591292"/>
                    </a:ext>
                  </a:extLst>
                </a:gridCol>
                <a:gridCol w="413943">
                  <a:extLst>
                    <a:ext uri="{9D8B030D-6E8A-4147-A177-3AD203B41FA5}">
                      <a16:colId xmlns:a16="http://schemas.microsoft.com/office/drawing/2014/main" val="2569876250"/>
                    </a:ext>
                  </a:extLst>
                </a:gridCol>
                <a:gridCol w="413943">
                  <a:extLst>
                    <a:ext uri="{9D8B030D-6E8A-4147-A177-3AD203B41FA5}">
                      <a16:colId xmlns:a16="http://schemas.microsoft.com/office/drawing/2014/main" val="2352295712"/>
                    </a:ext>
                  </a:extLst>
                </a:gridCol>
                <a:gridCol w="413943">
                  <a:extLst>
                    <a:ext uri="{9D8B030D-6E8A-4147-A177-3AD203B41FA5}">
                      <a16:colId xmlns:a16="http://schemas.microsoft.com/office/drawing/2014/main" val="2439518216"/>
                    </a:ext>
                  </a:extLst>
                </a:gridCol>
                <a:gridCol w="413943">
                  <a:extLst>
                    <a:ext uri="{9D8B030D-6E8A-4147-A177-3AD203B41FA5}">
                      <a16:colId xmlns:a16="http://schemas.microsoft.com/office/drawing/2014/main" val="2728560264"/>
                    </a:ext>
                  </a:extLst>
                </a:gridCol>
                <a:gridCol w="413943">
                  <a:extLst>
                    <a:ext uri="{9D8B030D-6E8A-4147-A177-3AD203B41FA5}">
                      <a16:colId xmlns:a16="http://schemas.microsoft.com/office/drawing/2014/main" val="990123516"/>
                    </a:ext>
                  </a:extLst>
                </a:gridCol>
                <a:gridCol w="413943">
                  <a:extLst>
                    <a:ext uri="{9D8B030D-6E8A-4147-A177-3AD203B41FA5}">
                      <a16:colId xmlns:a16="http://schemas.microsoft.com/office/drawing/2014/main" val="2368521901"/>
                    </a:ext>
                  </a:extLst>
                </a:gridCol>
                <a:gridCol w="413943">
                  <a:extLst>
                    <a:ext uri="{9D8B030D-6E8A-4147-A177-3AD203B41FA5}">
                      <a16:colId xmlns:a16="http://schemas.microsoft.com/office/drawing/2014/main" val="2671001680"/>
                    </a:ext>
                  </a:extLst>
                </a:gridCol>
                <a:gridCol w="413943">
                  <a:extLst>
                    <a:ext uri="{9D8B030D-6E8A-4147-A177-3AD203B41FA5}">
                      <a16:colId xmlns:a16="http://schemas.microsoft.com/office/drawing/2014/main" val="570519610"/>
                    </a:ext>
                  </a:extLst>
                </a:gridCol>
                <a:gridCol w="413943">
                  <a:extLst>
                    <a:ext uri="{9D8B030D-6E8A-4147-A177-3AD203B41FA5}">
                      <a16:colId xmlns:a16="http://schemas.microsoft.com/office/drawing/2014/main" val="170680309"/>
                    </a:ext>
                  </a:extLst>
                </a:gridCol>
              </a:tblGrid>
              <a:tr h="182942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Sl No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Methodology Steps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Responsibility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 / A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gridSpan="1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Week Number</a:t>
                      </a:r>
                    </a:p>
                  </a:txBody>
                  <a:tcPr marL="7364" marR="7364" marT="73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104403"/>
                  </a:ext>
                </a:extLst>
              </a:tr>
              <a:tr h="2491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APRIL-18</a:t>
                      </a:r>
                    </a:p>
                  </a:txBody>
                  <a:tcPr marL="7364" marR="7364" marT="73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b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b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MAY-18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b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b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JUNE-18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b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b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JULY-18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b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908632"/>
                  </a:ext>
                </a:extLst>
              </a:tr>
              <a:tr h="135185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THEME SELECTION</a:t>
                      </a:r>
                    </a:p>
                    <a:p>
                      <a:pPr algn="l" fontAlgn="ctr"/>
                      <a:endParaRPr lang="en-US" sz="1000" b="1" i="0" u="none" strike="noStrike" dirty="0">
                        <a:solidFill>
                          <a:srgbClr val="0000FF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"/>
                          <a:cs typeface=""/>
                        </a:rPr>
                        <a:t>SEEMA</a:t>
                      </a:r>
                      <a:r>
                        <a:rPr lang="en-US" sz="8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"/>
                          <a:cs typeface=""/>
                        </a:rPr>
                        <a:t> SAN</a:t>
                      </a:r>
                      <a:endParaRPr lang="en-US" sz="800" b="1" i="0" u="none" strike="noStrike" kern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"/>
                        <a:cs typeface=""/>
                      </a:endParaRPr>
                    </a:p>
                  </a:txBody>
                  <a:tcPr marL="7364" marR="7364" marT="73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en-US" sz="6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PLAN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150937"/>
                  </a:ext>
                </a:extLst>
              </a:tr>
              <a:tr h="2459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200" b="1" i="0" u="none" strike="noStrike" kern="1200" dirty="0">
                        <a:solidFill>
                          <a:srgbClr val="0000FF"/>
                        </a:solidFill>
                        <a:effectLst/>
                        <a:latin typeface="Calibri"/>
                        <a:ea typeface=""/>
                        <a:cs typeface="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ACTUAL</a:t>
                      </a:r>
                    </a:p>
                  </a:txBody>
                  <a:tcPr marL="7364" marR="7364" marT="7352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84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821555"/>
                  </a:ext>
                </a:extLst>
              </a:tr>
              <a:tr h="245968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CURRENT SITUATION/ TARGET SETTING</a:t>
                      </a:r>
                    </a:p>
                    <a:p>
                      <a:pPr algn="l" fontAlgn="ctr"/>
                      <a:endParaRPr lang="en-US" sz="1000" b="1" i="0" u="none" strike="noStrike" dirty="0">
                        <a:solidFill>
                          <a:srgbClr val="0000FF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"/>
                          <a:cs typeface=""/>
                        </a:rPr>
                        <a:t>SEEMA SAN</a:t>
                      </a:r>
                    </a:p>
                  </a:txBody>
                  <a:tcPr marL="7364" marR="7364" marT="73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en-US" sz="6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PLAN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011991"/>
                  </a:ext>
                </a:extLst>
              </a:tr>
              <a:tr h="2459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200" b="1" i="0" u="none" strike="noStrike" kern="1200" dirty="0">
                        <a:solidFill>
                          <a:srgbClr val="0000FF"/>
                        </a:solidFill>
                        <a:effectLst/>
                        <a:latin typeface="Calibri"/>
                        <a:ea typeface=""/>
                        <a:cs typeface="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ACTUAL</a:t>
                      </a:r>
                    </a:p>
                  </a:txBody>
                  <a:tcPr marL="7364" marR="7364" marT="7352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84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900396"/>
                  </a:ext>
                </a:extLst>
              </a:tr>
              <a:tr h="245968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PLAN PREPARATION</a:t>
                      </a:r>
                    </a:p>
                    <a:p>
                      <a:pPr algn="l" fontAlgn="ctr"/>
                      <a:endParaRPr lang="en-US" sz="1000" b="1" i="0" u="none" strike="noStrike" dirty="0">
                        <a:solidFill>
                          <a:srgbClr val="0000FF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800" dirty="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SUBHASHREE SAN</a:t>
                      </a:r>
                    </a:p>
                  </a:txBody>
                  <a:tcPr marL="7364" marR="7364" marT="73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en-US" sz="6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PLAN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220653"/>
                  </a:ext>
                </a:extLst>
              </a:tr>
              <a:tr h="2459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ACTUAL</a:t>
                      </a:r>
                    </a:p>
                  </a:txBody>
                  <a:tcPr marL="7364" marR="7364" marT="7352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84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691377"/>
                  </a:ext>
                </a:extLst>
              </a:tr>
              <a:tr h="245968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CAUSE AND EFFECT ANALYSIS</a:t>
                      </a:r>
                    </a:p>
                    <a:p>
                      <a:pPr algn="l" fontAlgn="ctr"/>
                      <a:endParaRPr lang="en-US" sz="1000" b="1" i="0" u="none" strike="noStrike" dirty="0">
                        <a:solidFill>
                          <a:srgbClr val="0000FF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800" dirty="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SUBHASHREE SAN</a:t>
                      </a:r>
                    </a:p>
                  </a:txBody>
                  <a:tcPr marL="7364" marR="7364" marT="73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en-US" sz="6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PLAN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944995"/>
                  </a:ext>
                </a:extLst>
              </a:tr>
              <a:tr h="2459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ACTUAL</a:t>
                      </a:r>
                    </a:p>
                  </a:txBody>
                  <a:tcPr marL="7364" marR="7364" marT="7352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84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821490"/>
                  </a:ext>
                </a:extLst>
              </a:tr>
              <a:tr h="245968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COUNTERMEASURE STUDY</a:t>
                      </a:r>
                    </a:p>
                    <a:p>
                      <a:pPr algn="l" fontAlgn="ctr"/>
                      <a:endParaRPr lang="en-US" sz="1000" b="1" i="0" u="none" strike="noStrike" dirty="0">
                        <a:solidFill>
                          <a:srgbClr val="0000FF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800" dirty="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KULKERNI SAN</a:t>
                      </a:r>
                    </a:p>
                  </a:txBody>
                  <a:tcPr marL="7364" marR="7364" marT="73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en-US" sz="6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PLAN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655554"/>
                  </a:ext>
                </a:extLst>
              </a:tr>
              <a:tr h="2459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ACTUAL</a:t>
                      </a:r>
                    </a:p>
                  </a:txBody>
                  <a:tcPr marL="7364" marR="7364" marT="7352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84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227388"/>
                  </a:ext>
                </a:extLst>
              </a:tr>
              <a:tr h="245968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COUNTERMEASURE TAKING</a:t>
                      </a:r>
                    </a:p>
                    <a:p>
                      <a:pPr algn="l" fontAlgn="ctr"/>
                      <a:endParaRPr lang="en-US" sz="1000" b="1" i="0" u="none" strike="noStrike" dirty="0">
                        <a:solidFill>
                          <a:srgbClr val="0000FF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800" dirty="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KULKERNI SAN</a:t>
                      </a:r>
                    </a:p>
                  </a:txBody>
                  <a:tcPr marL="7364" marR="7364" marT="73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en-US" sz="6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PLAN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093723"/>
                  </a:ext>
                </a:extLst>
              </a:tr>
              <a:tr h="2459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ACTUAL</a:t>
                      </a:r>
                    </a:p>
                  </a:txBody>
                  <a:tcPr marL="7364" marR="7364" marT="7352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84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84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043882"/>
                  </a:ext>
                </a:extLst>
              </a:tr>
              <a:tr h="245968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EFFECT CONFORMATION</a:t>
                      </a:r>
                    </a:p>
                    <a:p>
                      <a:pPr algn="l" fontAlgn="ctr"/>
                      <a:endParaRPr lang="en-US" sz="1000" b="1" i="0" u="none" strike="noStrike" dirty="0">
                        <a:solidFill>
                          <a:srgbClr val="0000FF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altLang="en-US" sz="800" dirty="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SIDDAPA SAN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en-US" sz="6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PLAN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858474"/>
                  </a:ext>
                </a:extLst>
              </a:tr>
              <a:tr h="4415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ACTUAL</a:t>
                      </a:r>
                    </a:p>
                  </a:txBody>
                  <a:tcPr marL="7364" marR="7364" marT="7352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84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84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98473"/>
                  </a:ext>
                </a:extLst>
              </a:tr>
              <a:tr h="245968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STANDARDIZATION &amp; CONTROL</a:t>
                      </a:r>
                    </a:p>
                    <a:p>
                      <a:pPr algn="l" fontAlgn="ctr"/>
                      <a:endParaRPr lang="en-US" sz="1000" b="1" i="0" u="none" strike="noStrike" dirty="0">
                        <a:solidFill>
                          <a:srgbClr val="0000FF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800" dirty="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RATIKANT SAN</a:t>
                      </a:r>
                    </a:p>
                  </a:txBody>
                  <a:tcPr marL="7364" marR="7364" marT="73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en-US" sz="6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PLAN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52422"/>
                  </a:ext>
                </a:extLst>
              </a:tr>
              <a:tr h="2984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ACTUAL</a:t>
                      </a:r>
                    </a:p>
                  </a:txBody>
                  <a:tcPr marL="7364" marR="7364" marT="7352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268011"/>
                  </a:ext>
                </a:extLst>
              </a:tr>
              <a:tr h="245968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HORIZONTAL DEPLOYEMENT</a:t>
                      </a:r>
                    </a:p>
                    <a:p>
                      <a:pPr algn="l" fontAlgn="ctr"/>
                      <a:endParaRPr lang="en-US" sz="1000" b="1" i="0" u="none" strike="noStrike" dirty="0">
                        <a:solidFill>
                          <a:srgbClr val="0000FF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800" dirty="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SIDDAPA SAN</a:t>
                      </a:r>
                    </a:p>
                  </a:txBody>
                  <a:tcPr marL="7364" marR="7364" marT="73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en-US" sz="6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PLAN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399137"/>
                  </a:ext>
                </a:extLst>
              </a:tr>
              <a:tr h="2618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ACTUAL</a:t>
                      </a:r>
                    </a:p>
                  </a:txBody>
                  <a:tcPr marL="7364" marR="7364" marT="7352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8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36515"/>
                  </a:ext>
                </a:extLst>
              </a:tr>
            </a:tbl>
          </a:graphicData>
        </a:graphic>
      </p:graphicFrame>
      <p:sp>
        <p:nvSpPr>
          <p:cNvPr id="4" name="Subtitle 4">
            <a:extLst>
              <a:ext uri="{FF2B5EF4-FFF2-40B4-BE49-F238E27FC236}">
                <a16:creationId xmlns:a16="http://schemas.microsoft.com/office/drawing/2014/main" id="{ECD9D97E-03C3-4E21-A91A-1A741028D3CB}"/>
              </a:ext>
            </a:extLst>
          </p:cNvPr>
          <p:cNvSpPr txBox="1">
            <a:spLocks/>
          </p:cNvSpPr>
          <p:nvPr/>
        </p:nvSpPr>
        <p:spPr bwMode="auto">
          <a:xfrm>
            <a:off x="80721" y="6130119"/>
            <a:ext cx="8955775" cy="66022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sz="2000" dirty="0">
                <a:solidFill>
                  <a:schemeClr val="bg1"/>
                </a:solidFill>
              </a:rPr>
              <a:t>Activity completed as per schedule scanning mc fixture drawing standardization is pending  target :25.10.2018</a:t>
            </a:r>
            <a:endParaRPr kumimoji="0"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6148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432EA3-E990-4B23-8B86-F01D67172B36}"/>
              </a:ext>
            </a:extLst>
          </p:cNvPr>
          <p:cNvSpPr/>
          <p:nvPr/>
        </p:nvSpPr>
        <p:spPr>
          <a:xfrm>
            <a:off x="971600" y="3068960"/>
            <a:ext cx="7200800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5141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6350" y="38795"/>
            <a:ext cx="9137650" cy="6819205"/>
            <a:chOff x="0" y="26095"/>
            <a:chExt cx="9137650" cy="6819205"/>
          </a:xfrm>
        </p:grpSpPr>
        <p:pic>
          <p:nvPicPr>
            <p:cNvPr id="5" name="Picture 2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670425"/>
              <a:ext cx="2608263" cy="2174875"/>
            </a:xfrm>
            <a:prstGeom prst="rect">
              <a:avLst/>
            </a:prstGeom>
            <a:noFill/>
            <a:ln w="19050">
              <a:solidFill>
                <a:srgbClr val="FF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 Box 9"/>
            <p:cNvSpPr txBox="1">
              <a:spLocks noChangeArrowheads="1"/>
            </p:cNvSpPr>
            <p:nvPr/>
          </p:nvSpPr>
          <p:spPr bwMode="auto">
            <a:xfrm>
              <a:off x="2608263" y="4664075"/>
              <a:ext cx="6518275" cy="2181225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00FF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rebuchet MS" panose="020B0603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en-US" altLang="ja-JP" sz="1500" dirty="0">
                  <a:solidFill>
                    <a:srgbClr val="0000FF"/>
                  </a:solidFill>
                  <a:latin typeface="Verdana" panose="020B0604030504040204" pitchFamily="34" charset="0"/>
                </a:rPr>
                <a:t>MAP-ID IS SITUATED IN BENGALURU KARNATAKA.</a:t>
              </a:r>
            </a:p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en-US" altLang="ja-JP" sz="1500" dirty="0">
                  <a:solidFill>
                    <a:srgbClr val="0000FF"/>
                  </a:solidFill>
                  <a:latin typeface="Verdana" panose="020B0604030504040204" pitchFamily="34" charset="0"/>
                </a:rPr>
                <a:t>WE PROCESS FORGINGS, PERFORM MACHINING, HEAT TREATMENT &amp; ASSEMBLY OF CON RODS, CAM SHAFTS, GEARS &amp; SHAFTS</a:t>
              </a:r>
            </a:p>
          </p:txBody>
        </p:sp>
        <p:pic>
          <p:nvPicPr>
            <p:cNvPr id="7" name="Picture 25" descr="P3130014"/>
            <p:cNvPicPr preferRelativeResize="0"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709863"/>
              <a:ext cx="2365375" cy="1939925"/>
            </a:xfrm>
            <a:prstGeom prst="rect">
              <a:avLst/>
            </a:prstGeom>
            <a:noFill/>
            <a:ln w="19050">
              <a:solidFill>
                <a:srgbClr val="FF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6" descr="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9588" y="2700338"/>
              <a:ext cx="2278062" cy="1941512"/>
            </a:xfrm>
            <a:prstGeom prst="rect">
              <a:avLst/>
            </a:prstGeom>
            <a:noFill/>
            <a:ln w="19050">
              <a:solidFill>
                <a:srgbClr val="FF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Object 14"/>
            <p:cNvPicPr preferRelativeResize="0">
              <a:picLocks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3" y="836711"/>
              <a:ext cx="2365375" cy="1865214"/>
            </a:xfrm>
            <a:prstGeom prst="rect">
              <a:avLst/>
            </a:prstGeom>
            <a:noFill/>
            <a:ln w="19050">
              <a:solidFill>
                <a:srgbClr val="FF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Object 15"/>
            <p:cNvPicPr preferRelativeResize="0">
              <a:picLocks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3875" y="836711"/>
              <a:ext cx="2260600" cy="1854101"/>
            </a:xfrm>
            <a:prstGeom prst="rect">
              <a:avLst/>
            </a:prstGeom>
            <a:noFill/>
            <a:ln w="19050">
              <a:solidFill>
                <a:srgbClr val="FF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/>
            </p:cNvPr>
            <p:cNvSpPr>
              <a:spLocks noChangeArrowheads="1"/>
            </p:cNvSpPr>
            <p:nvPr/>
          </p:nvSpPr>
          <p:spPr bwMode="auto">
            <a:xfrm>
              <a:off x="606425" y="6096000"/>
              <a:ext cx="307975" cy="233363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2" name="Picture 18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3475" y="830361"/>
              <a:ext cx="4470400" cy="3811489"/>
            </a:xfrm>
            <a:prstGeom prst="rect">
              <a:avLst/>
            </a:prstGeom>
            <a:noFill/>
            <a:ln w="19050">
              <a:solidFill>
                <a:srgbClr val="FF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135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3" name="Rectangle 12">
              <a:extLst/>
            </p:cNvPr>
            <p:cNvSpPr/>
            <p:nvPr/>
          </p:nvSpPr>
          <p:spPr>
            <a:xfrm>
              <a:off x="3559575" y="1484784"/>
              <a:ext cx="2116926" cy="369332"/>
            </a:xfrm>
            <a:prstGeom prst="rect">
              <a:avLst/>
            </a:prstGeom>
            <a:noFill/>
          </p:spPr>
          <p:txBody>
            <a:bodyPr wrap="none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ln w="11430"/>
                  <a:solidFill>
                    <a:srgbClr val="0000FF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Arial" charset="0"/>
                  <a:cs typeface="Arial" charset="0"/>
                </a:rPr>
                <a:t>QUALITY CIRCLE</a:t>
              </a:r>
            </a:p>
          </p:txBody>
        </p:sp>
        <p:sp>
          <p:nvSpPr>
            <p:cNvPr id="15" name="Line 8">
              <a:extLst/>
            </p:cNvPr>
            <p:cNvSpPr>
              <a:spLocks noChangeShapeType="1"/>
            </p:cNvSpPr>
            <p:nvPr/>
          </p:nvSpPr>
          <p:spPr bwMode="auto">
            <a:xfrm flipV="1">
              <a:off x="914400" y="4419600"/>
              <a:ext cx="2057400" cy="17922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Rounded Rectangle 5">
              <a:extLst/>
            </p:cNvPr>
            <p:cNvSpPr/>
            <p:nvPr/>
          </p:nvSpPr>
          <p:spPr>
            <a:xfrm>
              <a:off x="28886" y="26095"/>
              <a:ext cx="5943600" cy="399901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800" b="1" dirty="0"/>
                <a:t>INTRODUCTION TO OUR COMPANY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868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12">
            <a:extLst/>
          </p:cNvPr>
          <p:cNvSpPr/>
          <p:nvPr/>
        </p:nvSpPr>
        <p:spPr>
          <a:xfrm>
            <a:off x="0" y="44624"/>
            <a:ext cx="6553200" cy="40146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/>
              <a:t>TEAM INRTODUCTION </a:t>
            </a:r>
          </a:p>
        </p:txBody>
      </p:sp>
      <p:sp>
        <p:nvSpPr>
          <p:cNvPr id="14" name="Rectangle 8">
            <a:extLst/>
          </p:cNvPr>
          <p:cNvSpPr>
            <a:spLocks noChangeArrowheads="1"/>
          </p:cNvSpPr>
          <p:nvPr/>
        </p:nvSpPr>
        <p:spPr bwMode="auto">
          <a:xfrm>
            <a:off x="5482307" y="778491"/>
            <a:ext cx="3456384" cy="137114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002060"/>
                </a:solidFill>
                <a:latin typeface="+mn-lt"/>
              </a:rPr>
              <a:t>      </a:t>
            </a:r>
            <a:r>
              <a:rPr lang="en-US" sz="1600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LEADER</a:t>
            </a:r>
            <a:endParaRPr lang="en-US" sz="1600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2060"/>
              </a:solidFill>
              <a:latin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NAME             : </a:t>
            </a:r>
            <a:r>
              <a:rPr lang="en-IN" sz="1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SEEMA SAN</a:t>
            </a:r>
            <a:endParaRPr lang="en-IN" sz="1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1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1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DEPT                : PROD- </a:t>
            </a:r>
            <a:r>
              <a:rPr lang="en-IN" sz="1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ASSLY</a:t>
            </a:r>
            <a:r>
              <a:rPr lang="en-IN" sz="1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2060"/>
                </a:solidFill>
                <a:latin typeface="+mn-lt"/>
              </a:rPr>
              <a:t>	</a:t>
            </a:r>
          </a:p>
        </p:txBody>
      </p:sp>
      <p:sp>
        <p:nvSpPr>
          <p:cNvPr id="22" name="Rectangle 8">
            <a:extLst/>
          </p:cNvPr>
          <p:cNvSpPr>
            <a:spLocks noChangeArrowheads="1"/>
          </p:cNvSpPr>
          <p:nvPr/>
        </p:nvSpPr>
        <p:spPr bwMode="auto">
          <a:xfrm>
            <a:off x="99909" y="2128737"/>
            <a:ext cx="3456384" cy="150810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002060"/>
                </a:solidFill>
                <a:latin typeface="+mn-lt"/>
              </a:rPr>
              <a:t>      </a:t>
            </a:r>
            <a:r>
              <a:rPr lang="en-US" sz="1600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MEMBER</a:t>
            </a:r>
            <a:endParaRPr lang="en-US" sz="1600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2060"/>
              </a:solidFill>
              <a:latin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NAME             : </a:t>
            </a:r>
            <a:r>
              <a:rPr lang="en-IN" sz="1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SUBHASHREE SAN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1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1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DEPT                : </a:t>
            </a:r>
            <a:r>
              <a:rPr lang="en-IN" sz="1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PROD- ASSLY </a:t>
            </a:r>
            <a:r>
              <a:rPr lang="en-IN" sz="1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2060"/>
                </a:solidFill>
                <a:latin typeface="+mn-lt"/>
              </a:rPr>
              <a:t>	</a:t>
            </a:r>
          </a:p>
        </p:txBody>
      </p:sp>
      <p:sp>
        <p:nvSpPr>
          <p:cNvPr id="27" name="Rectangle 8">
            <a:extLst/>
          </p:cNvPr>
          <p:cNvSpPr>
            <a:spLocks noChangeArrowheads="1"/>
          </p:cNvSpPr>
          <p:nvPr/>
        </p:nvSpPr>
        <p:spPr bwMode="auto">
          <a:xfrm>
            <a:off x="5467087" y="2195739"/>
            <a:ext cx="3456384" cy="150810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002060"/>
                </a:solidFill>
                <a:latin typeface="+mn-lt"/>
              </a:rPr>
              <a:t>      </a:t>
            </a:r>
            <a:r>
              <a:rPr lang="en-US" sz="1600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MEMBER</a:t>
            </a:r>
            <a:endParaRPr lang="en-US" sz="1600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2060"/>
              </a:solidFill>
              <a:latin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NAME       : P. </a:t>
            </a:r>
            <a:r>
              <a:rPr lang="en-US" sz="1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KULKERNI SAN</a:t>
            </a:r>
            <a:endParaRPr lang="en-IN" sz="1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1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1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DEPT          : PROD- </a:t>
            </a:r>
            <a:r>
              <a:rPr lang="en-IN" sz="1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ASSLY</a:t>
            </a:r>
            <a:r>
              <a:rPr lang="en-IN" sz="1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2060"/>
                </a:solidFill>
                <a:latin typeface="+mn-lt"/>
              </a:rPr>
              <a:t>	</a:t>
            </a:r>
          </a:p>
        </p:txBody>
      </p:sp>
      <p:sp>
        <p:nvSpPr>
          <p:cNvPr id="5" name="Rectangle 8">
            <a:extLst/>
          </p:cNvPr>
          <p:cNvSpPr>
            <a:spLocks noChangeArrowheads="1"/>
          </p:cNvSpPr>
          <p:nvPr/>
        </p:nvSpPr>
        <p:spPr bwMode="auto">
          <a:xfrm>
            <a:off x="162522" y="794791"/>
            <a:ext cx="3456384" cy="12003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002060"/>
                </a:solidFill>
                <a:latin typeface="+mn-lt"/>
              </a:rPr>
              <a:t>       </a:t>
            </a:r>
            <a:r>
              <a:rPr lang="en-US" sz="1600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ADVISOR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2060"/>
              </a:solidFill>
              <a:latin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NAME             :YUYA SAN</a:t>
            </a:r>
            <a:endParaRPr lang="en-IN" sz="1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1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endParaRPr lang="en-US" sz="1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2060"/>
                </a:solidFill>
                <a:latin typeface="+mn-lt"/>
              </a:rPr>
              <a:t>	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C4D685-526F-441A-B695-E7D8453A2754}"/>
              </a:ext>
            </a:extLst>
          </p:cNvPr>
          <p:cNvSpPr/>
          <p:nvPr/>
        </p:nvSpPr>
        <p:spPr>
          <a:xfrm>
            <a:off x="4001683" y="-139917"/>
            <a:ext cx="2879314" cy="76944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dirty="0">
                <a:ln w="19050"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lgerian" panose="04020705040A02060702" pitchFamily="82" charset="0"/>
                <a:cs typeface="Arial" charset="0"/>
              </a:rPr>
              <a:t>ACHIEVER</a:t>
            </a:r>
            <a:endParaRPr lang="en-US" sz="5400" b="1" dirty="0">
              <a:ln w="19050">
                <a:solidFill>
                  <a:schemeClr val="tx1"/>
                </a:solidFill>
              </a:ln>
              <a:solidFill>
                <a:srgbClr val="FFFF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Algerian" panose="04020705040A02060702" pitchFamily="82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ACEE98-FC0B-49E9-9304-915F4F76FB2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5510" y="3521367"/>
            <a:ext cx="1591194" cy="81083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A0255E7-2E4E-4260-8B84-8A73E663A06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081" y="5360272"/>
            <a:ext cx="1698052" cy="110556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77AEA8B-4B60-4DB6-9BF0-66122D65B05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24690" y="853826"/>
            <a:ext cx="1340199" cy="12749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1" name="Picture 60" descr="F:\DCIM\107_PANA\P1070047.JPG">
            <a:extLst>
              <a:ext uri="{FF2B5EF4-FFF2-40B4-BE49-F238E27FC236}">
                <a16:creationId xmlns:a16="http://schemas.microsoft.com/office/drawing/2014/main" id="{80292518-4A69-4399-A8BF-DB4D4A6968E8}"/>
              </a:ext>
            </a:extLst>
          </p:cNvPr>
          <p:cNvPicPr/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45717" y="2200122"/>
            <a:ext cx="1333533" cy="13389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3" name="Rectangle 8">
            <a:extLst/>
          </p:cNvPr>
          <p:cNvSpPr>
            <a:spLocks noChangeArrowheads="1"/>
          </p:cNvSpPr>
          <p:nvPr/>
        </p:nvSpPr>
        <p:spPr bwMode="auto">
          <a:xfrm>
            <a:off x="88695" y="3703844"/>
            <a:ext cx="3456384" cy="150810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002060"/>
                </a:solidFill>
                <a:latin typeface="+mn-lt"/>
              </a:rPr>
              <a:t>      </a:t>
            </a:r>
            <a:r>
              <a:rPr lang="en-US" sz="1600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MEMBER</a:t>
            </a:r>
            <a:endParaRPr lang="en-US" sz="1600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2060"/>
              </a:solidFill>
              <a:latin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NAME             : </a:t>
            </a:r>
            <a:r>
              <a:rPr lang="en-IN" sz="1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SIDAPPA SAN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1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1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DEPT                : </a:t>
            </a:r>
            <a:r>
              <a:rPr lang="en-IN" sz="1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PROD- ASSLY </a:t>
            </a:r>
            <a:r>
              <a:rPr lang="en-IN" sz="1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2060"/>
                </a:solidFill>
                <a:latin typeface="+mn-lt"/>
              </a:rPr>
              <a:t>	</a:t>
            </a:r>
          </a:p>
        </p:txBody>
      </p:sp>
      <p:sp>
        <p:nvSpPr>
          <p:cNvPr id="25" name="Rectangle 8">
            <a:extLst/>
          </p:cNvPr>
          <p:cNvSpPr>
            <a:spLocks noChangeArrowheads="1"/>
          </p:cNvSpPr>
          <p:nvPr/>
        </p:nvSpPr>
        <p:spPr bwMode="auto">
          <a:xfrm>
            <a:off x="5482307" y="3732697"/>
            <a:ext cx="3456384" cy="150810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002060"/>
                </a:solidFill>
                <a:latin typeface="+mn-lt"/>
              </a:rPr>
              <a:t>      </a:t>
            </a:r>
            <a:r>
              <a:rPr lang="en-US" sz="1600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MEMBER</a:t>
            </a:r>
            <a:endParaRPr lang="en-US" sz="1600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2060"/>
              </a:solidFill>
              <a:latin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NAME             : </a:t>
            </a:r>
            <a:r>
              <a:rPr lang="en-IN" sz="1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RATIKANT SAN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1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1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DEPT                : </a:t>
            </a:r>
            <a:r>
              <a:rPr lang="en-IN" sz="1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PROD- ASSLY </a:t>
            </a:r>
            <a:r>
              <a:rPr lang="en-IN" sz="1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2060"/>
                </a:solidFill>
                <a:latin typeface="+mn-lt"/>
              </a:rPr>
              <a:t>	</a:t>
            </a:r>
          </a:p>
        </p:txBody>
      </p:sp>
      <p:sp>
        <p:nvSpPr>
          <p:cNvPr id="28" name="Rectangle 8">
            <a:extLst/>
          </p:cNvPr>
          <p:cNvSpPr>
            <a:spLocks noChangeArrowheads="1"/>
          </p:cNvSpPr>
          <p:nvPr/>
        </p:nvSpPr>
        <p:spPr bwMode="auto">
          <a:xfrm>
            <a:off x="78645" y="5295493"/>
            <a:ext cx="3456384" cy="150810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002060"/>
                </a:solidFill>
                <a:latin typeface="+mn-lt"/>
              </a:rPr>
              <a:t>      </a:t>
            </a:r>
            <a:r>
              <a:rPr lang="en-US" sz="1600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SUPPORT</a:t>
            </a:r>
            <a:endParaRPr lang="en-US" sz="1600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2060"/>
              </a:solidFill>
              <a:latin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NAME             : </a:t>
            </a:r>
            <a:r>
              <a:rPr lang="en-IN" sz="1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PRAVEEN SAN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1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1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DEPT                : </a:t>
            </a:r>
            <a:r>
              <a:rPr lang="en-IN" sz="1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 DEPT</a:t>
            </a:r>
            <a:r>
              <a:rPr lang="en-IN" sz="1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2060"/>
                </a:solidFill>
                <a:latin typeface="+mn-lt"/>
              </a:rPr>
              <a:t>	</a:t>
            </a:r>
          </a:p>
        </p:txBody>
      </p:sp>
      <p:sp>
        <p:nvSpPr>
          <p:cNvPr id="30" name="Rectangle 8">
            <a:extLst/>
          </p:cNvPr>
          <p:cNvSpPr>
            <a:spLocks noChangeArrowheads="1"/>
          </p:cNvSpPr>
          <p:nvPr/>
        </p:nvSpPr>
        <p:spPr bwMode="auto">
          <a:xfrm>
            <a:off x="5501868" y="5319491"/>
            <a:ext cx="3456384" cy="150810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002060"/>
                </a:solidFill>
                <a:latin typeface="+mn-lt"/>
              </a:rPr>
              <a:t>      </a:t>
            </a:r>
            <a:r>
              <a:rPr lang="en-US" sz="1600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SUPPORT</a:t>
            </a:r>
            <a:endParaRPr lang="en-US" sz="1600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2060"/>
              </a:solidFill>
              <a:latin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NAME             : </a:t>
            </a:r>
            <a:r>
              <a:rPr lang="en-IN" sz="1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SAJIN SAN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1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1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DEPT                : </a:t>
            </a:r>
            <a:r>
              <a:rPr lang="en-IN" sz="1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PRODUCTION</a:t>
            </a:r>
            <a:r>
              <a:rPr lang="en-IN" sz="1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2060"/>
                </a:solidFill>
                <a:latin typeface="+mn-lt"/>
              </a:rPr>
              <a:t>	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A58B423-EAC6-4D23-86B0-A306E107E32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111073" y="3816607"/>
            <a:ext cx="1402820" cy="13335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5BE333-6582-4884-BC81-3920F49CB6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2717" y="5319491"/>
            <a:ext cx="1569728" cy="14841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99F9CCB-B061-462C-8AAE-7D52E52C9AC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24690" y="2265107"/>
            <a:ext cx="1398781" cy="14387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D6F33E-8AE2-4FBA-B40F-9696442475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6448" y="3807094"/>
            <a:ext cx="1317023" cy="13608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0872C0-1026-409A-807E-6FA6752406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45717" y="834832"/>
            <a:ext cx="1333534" cy="11602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F7B8033-ED3B-484A-81CD-C03C8A6AC6D0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145716" y="5374156"/>
            <a:ext cx="1333533" cy="13747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61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04AA8524-97D9-4370-9630-3E2621D9D1CD}"/>
              </a:ext>
            </a:extLst>
          </p:cNvPr>
          <p:cNvSpPr/>
          <p:nvPr/>
        </p:nvSpPr>
        <p:spPr>
          <a:xfrm>
            <a:off x="0" y="116632"/>
            <a:ext cx="4509864" cy="40047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2800" b="1" dirty="0"/>
              <a:t>ACTIVITY SCHEDULE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217339"/>
              </p:ext>
            </p:extLst>
          </p:nvPr>
        </p:nvGraphicFramePr>
        <p:xfrm>
          <a:off x="107504" y="1124744"/>
          <a:ext cx="8628110" cy="5012688"/>
        </p:xfrm>
        <a:graphic>
          <a:graphicData uri="http://schemas.openxmlformats.org/drawingml/2006/table">
            <a:tbl>
              <a:tblPr/>
              <a:tblGrid>
                <a:gridCol w="283224">
                  <a:extLst>
                    <a:ext uri="{9D8B030D-6E8A-4147-A177-3AD203B41FA5}">
                      <a16:colId xmlns:a16="http://schemas.microsoft.com/office/drawing/2014/main" val="3749484"/>
                    </a:ext>
                  </a:extLst>
                </a:gridCol>
                <a:gridCol w="2612376">
                  <a:extLst>
                    <a:ext uri="{9D8B030D-6E8A-4147-A177-3AD203B41FA5}">
                      <a16:colId xmlns:a16="http://schemas.microsoft.com/office/drawing/2014/main" val="3959737815"/>
                    </a:ext>
                  </a:extLst>
                </a:gridCol>
                <a:gridCol w="800541">
                  <a:extLst>
                    <a:ext uri="{9D8B030D-6E8A-4147-A177-3AD203B41FA5}">
                      <a16:colId xmlns:a16="http://schemas.microsoft.com/office/drawing/2014/main" val="2588506322"/>
                    </a:ext>
                  </a:extLst>
                </a:gridCol>
                <a:gridCol w="204395">
                  <a:extLst>
                    <a:ext uri="{9D8B030D-6E8A-4147-A177-3AD203B41FA5}">
                      <a16:colId xmlns:a16="http://schemas.microsoft.com/office/drawing/2014/main" val="1390948103"/>
                    </a:ext>
                  </a:extLst>
                </a:gridCol>
                <a:gridCol w="588144">
                  <a:extLst>
                    <a:ext uri="{9D8B030D-6E8A-4147-A177-3AD203B41FA5}">
                      <a16:colId xmlns:a16="http://schemas.microsoft.com/office/drawing/2014/main" val="1877387250"/>
                    </a:ext>
                  </a:extLst>
                </a:gridCol>
                <a:gridCol w="413943">
                  <a:extLst>
                    <a:ext uri="{9D8B030D-6E8A-4147-A177-3AD203B41FA5}">
                      <a16:colId xmlns:a16="http://schemas.microsoft.com/office/drawing/2014/main" val="2490591292"/>
                    </a:ext>
                  </a:extLst>
                </a:gridCol>
                <a:gridCol w="413943">
                  <a:extLst>
                    <a:ext uri="{9D8B030D-6E8A-4147-A177-3AD203B41FA5}">
                      <a16:colId xmlns:a16="http://schemas.microsoft.com/office/drawing/2014/main" val="2569876250"/>
                    </a:ext>
                  </a:extLst>
                </a:gridCol>
                <a:gridCol w="413943">
                  <a:extLst>
                    <a:ext uri="{9D8B030D-6E8A-4147-A177-3AD203B41FA5}">
                      <a16:colId xmlns:a16="http://schemas.microsoft.com/office/drawing/2014/main" val="2352295712"/>
                    </a:ext>
                  </a:extLst>
                </a:gridCol>
                <a:gridCol w="413943">
                  <a:extLst>
                    <a:ext uri="{9D8B030D-6E8A-4147-A177-3AD203B41FA5}">
                      <a16:colId xmlns:a16="http://schemas.microsoft.com/office/drawing/2014/main" val="2439518216"/>
                    </a:ext>
                  </a:extLst>
                </a:gridCol>
                <a:gridCol w="413943">
                  <a:extLst>
                    <a:ext uri="{9D8B030D-6E8A-4147-A177-3AD203B41FA5}">
                      <a16:colId xmlns:a16="http://schemas.microsoft.com/office/drawing/2014/main" val="2728560264"/>
                    </a:ext>
                  </a:extLst>
                </a:gridCol>
                <a:gridCol w="413943">
                  <a:extLst>
                    <a:ext uri="{9D8B030D-6E8A-4147-A177-3AD203B41FA5}">
                      <a16:colId xmlns:a16="http://schemas.microsoft.com/office/drawing/2014/main" val="990123516"/>
                    </a:ext>
                  </a:extLst>
                </a:gridCol>
                <a:gridCol w="413943">
                  <a:extLst>
                    <a:ext uri="{9D8B030D-6E8A-4147-A177-3AD203B41FA5}">
                      <a16:colId xmlns:a16="http://schemas.microsoft.com/office/drawing/2014/main" val="2368521901"/>
                    </a:ext>
                  </a:extLst>
                </a:gridCol>
                <a:gridCol w="413943">
                  <a:extLst>
                    <a:ext uri="{9D8B030D-6E8A-4147-A177-3AD203B41FA5}">
                      <a16:colId xmlns:a16="http://schemas.microsoft.com/office/drawing/2014/main" val="2671001680"/>
                    </a:ext>
                  </a:extLst>
                </a:gridCol>
                <a:gridCol w="413943">
                  <a:extLst>
                    <a:ext uri="{9D8B030D-6E8A-4147-A177-3AD203B41FA5}">
                      <a16:colId xmlns:a16="http://schemas.microsoft.com/office/drawing/2014/main" val="570519610"/>
                    </a:ext>
                  </a:extLst>
                </a:gridCol>
                <a:gridCol w="413943">
                  <a:extLst>
                    <a:ext uri="{9D8B030D-6E8A-4147-A177-3AD203B41FA5}">
                      <a16:colId xmlns:a16="http://schemas.microsoft.com/office/drawing/2014/main" val="170680309"/>
                    </a:ext>
                  </a:extLst>
                </a:gridCol>
              </a:tblGrid>
              <a:tr h="182942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Sl No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Methodology Steps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Responsibility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 / A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gridSpan="1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Week Number</a:t>
                      </a:r>
                    </a:p>
                  </a:txBody>
                  <a:tcPr marL="7364" marR="7364" marT="73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104403"/>
                  </a:ext>
                </a:extLst>
              </a:tr>
              <a:tr h="2491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APRIL-18</a:t>
                      </a:r>
                    </a:p>
                  </a:txBody>
                  <a:tcPr marL="7364" marR="7364" marT="73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b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b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MAY-18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b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b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JUNE-18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b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b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JULY-18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b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908632"/>
                  </a:ext>
                </a:extLst>
              </a:tr>
              <a:tr h="135185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THEME SELECTION</a:t>
                      </a:r>
                    </a:p>
                    <a:p>
                      <a:pPr algn="l" fontAlgn="ctr"/>
                      <a:endParaRPr lang="en-US" sz="1000" b="1" i="0" u="none" strike="noStrike" dirty="0">
                        <a:solidFill>
                          <a:srgbClr val="0000FF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"/>
                          <a:cs typeface=""/>
                        </a:rPr>
                        <a:t>SEEMA</a:t>
                      </a:r>
                      <a:r>
                        <a:rPr lang="en-US" sz="8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"/>
                          <a:cs typeface=""/>
                        </a:rPr>
                        <a:t> SAN</a:t>
                      </a:r>
                      <a:endParaRPr lang="en-US" sz="800" b="1" i="0" u="none" strike="noStrike" kern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"/>
                        <a:cs typeface=""/>
                      </a:endParaRPr>
                    </a:p>
                  </a:txBody>
                  <a:tcPr marL="7364" marR="7364" marT="73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en-US" sz="6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PLAN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150937"/>
                  </a:ext>
                </a:extLst>
              </a:tr>
              <a:tr h="2459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200" b="1" i="0" u="none" strike="noStrike" kern="1200" dirty="0">
                        <a:solidFill>
                          <a:srgbClr val="0000FF"/>
                        </a:solidFill>
                        <a:effectLst/>
                        <a:latin typeface="Calibri"/>
                        <a:ea typeface=""/>
                        <a:cs typeface="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ACTUAL</a:t>
                      </a:r>
                    </a:p>
                  </a:txBody>
                  <a:tcPr marL="7364" marR="7364" marT="7352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821555"/>
                  </a:ext>
                </a:extLst>
              </a:tr>
              <a:tr h="245968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CURRENT SITUATION/ TARGET SETTING</a:t>
                      </a:r>
                    </a:p>
                    <a:p>
                      <a:pPr algn="l" fontAlgn="ctr"/>
                      <a:endParaRPr lang="en-US" sz="1000" b="1" i="0" u="none" strike="noStrike" dirty="0">
                        <a:solidFill>
                          <a:srgbClr val="0000FF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"/>
                          <a:cs typeface=""/>
                        </a:rPr>
                        <a:t>SEEMA SAN</a:t>
                      </a:r>
                    </a:p>
                  </a:txBody>
                  <a:tcPr marL="7364" marR="7364" marT="73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en-US" sz="6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PLAN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011991"/>
                  </a:ext>
                </a:extLst>
              </a:tr>
              <a:tr h="2459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200" b="1" i="0" u="none" strike="noStrike" kern="1200" dirty="0">
                        <a:solidFill>
                          <a:srgbClr val="0000FF"/>
                        </a:solidFill>
                        <a:effectLst/>
                        <a:latin typeface="Calibri"/>
                        <a:ea typeface=""/>
                        <a:cs typeface=""/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ACTUAL</a:t>
                      </a:r>
                    </a:p>
                  </a:txBody>
                  <a:tcPr marL="7364" marR="7364" marT="7352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900396"/>
                  </a:ext>
                </a:extLst>
              </a:tr>
              <a:tr h="245968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PLAN PREPARATION</a:t>
                      </a:r>
                    </a:p>
                    <a:p>
                      <a:pPr algn="l" fontAlgn="ctr"/>
                      <a:endParaRPr lang="en-US" sz="1000" b="1" i="0" u="none" strike="noStrike" dirty="0">
                        <a:solidFill>
                          <a:srgbClr val="0000FF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800" dirty="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SUBHASHREE SAN</a:t>
                      </a:r>
                    </a:p>
                  </a:txBody>
                  <a:tcPr marL="7364" marR="7364" marT="73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en-US" sz="6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PLAN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220653"/>
                  </a:ext>
                </a:extLst>
              </a:tr>
              <a:tr h="2459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ACTUAL</a:t>
                      </a:r>
                    </a:p>
                  </a:txBody>
                  <a:tcPr marL="7364" marR="7364" marT="7352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691377"/>
                  </a:ext>
                </a:extLst>
              </a:tr>
              <a:tr h="245968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CAUSE AND EFFECT ANALYSIS</a:t>
                      </a:r>
                    </a:p>
                    <a:p>
                      <a:pPr algn="l" fontAlgn="ctr"/>
                      <a:endParaRPr lang="en-US" sz="1000" b="1" i="0" u="none" strike="noStrike" dirty="0">
                        <a:solidFill>
                          <a:srgbClr val="0000FF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800" dirty="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SUBHASHREE SAN</a:t>
                      </a:r>
                    </a:p>
                  </a:txBody>
                  <a:tcPr marL="7364" marR="7364" marT="73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en-US" sz="6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PLAN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944995"/>
                  </a:ext>
                </a:extLst>
              </a:tr>
              <a:tr h="2459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ACTUAL</a:t>
                      </a:r>
                    </a:p>
                  </a:txBody>
                  <a:tcPr marL="7364" marR="7364" marT="7352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821490"/>
                  </a:ext>
                </a:extLst>
              </a:tr>
              <a:tr h="245968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COUNTERMEASURE STUDY</a:t>
                      </a:r>
                    </a:p>
                    <a:p>
                      <a:pPr algn="l" fontAlgn="ctr"/>
                      <a:endParaRPr lang="en-US" sz="1000" b="1" i="0" u="none" strike="noStrike" dirty="0">
                        <a:solidFill>
                          <a:srgbClr val="0000FF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800" dirty="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KULKERNI SAN</a:t>
                      </a:r>
                    </a:p>
                  </a:txBody>
                  <a:tcPr marL="7364" marR="7364" marT="73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en-US" sz="6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PLAN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655554"/>
                  </a:ext>
                </a:extLst>
              </a:tr>
              <a:tr h="2459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ACTUAL</a:t>
                      </a:r>
                    </a:p>
                  </a:txBody>
                  <a:tcPr marL="7364" marR="7364" marT="7352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227388"/>
                  </a:ext>
                </a:extLst>
              </a:tr>
              <a:tr h="245968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COUNTERMEASURE TAKING</a:t>
                      </a:r>
                    </a:p>
                    <a:p>
                      <a:pPr algn="l" fontAlgn="ctr"/>
                      <a:endParaRPr lang="en-US" sz="1000" b="1" i="0" u="none" strike="noStrike" dirty="0">
                        <a:solidFill>
                          <a:srgbClr val="0000FF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800" dirty="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KULKERNI SAN</a:t>
                      </a:r>
                    </a:p>
                  </a:txBody>
                  <a:tcPr marL="7364" marR="7364" marT="73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en-US" sz="6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PLAN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093723"/>
                  </a:ext>
                </a:extLst>
              </a:tr>
              <a:tr h="2459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ACTUAL</a:t>
                      </a:r>
                    </a:p>
                  </a:txBody>
                  <a:tcPr marL="7364" marR="7364" marT="7352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043882"/>
                  </a:ext>
                </a:extLst>
              </a:tr>
              <a:tr h="245968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EFFECT CONFORMATION</a:t>
                      </a:r>
                    </a:p>
                    <a:p>
                      <a:pPr algn="l" fontAlgn="ctr"/>
                      <a:endParaRPr lang="en-US" sz="1000" b="1" i="0" u="none" strike="noStrike" dirty="0">
                        <a:solidFill>
                          <a:srgbClr val="0000FF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altLang="en-US" sz="800" dirty="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SIDDAPA SAN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en-US" sz="6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PLAN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858474"/>
                  </a:ext>
                </a:extLst>
              </a:tr>
              <a:tr h="4415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ACTUAL</a:t>
                      </a:r>
                    </a:p>
                  </a:txBody>
                  <a:tcPr marL="7364" marR="7364" marT="7352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98473"/>
                  </a:ext>
                </a:extLst>
              </a:tr>
              <a:tr h="245968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STANDARDIZATION &amp; CONTROL</a:t>
                      </a:r>
                    </a:p>
                    <a:p>
                      <a:pPr algn="l" fontAlgn="ctr"/>
                      <a:endParaRPr lang="en-US" sz="1000" b="1" i="0" u="none" strike="noStrike" dirty="0">
                        <a:solidFill>
                          <a:srgbClr val="0000FF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800" dirty="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RATIKANT SAN</a:t>
                      </a:r>
                    </a:p>
                  </a:txBody>
                  <a:tcPr marL="7364" marR="7364" marT="73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en-US" sz="6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PLAN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52422"/>
                  </a:ext>
                </a:extLst>
              </a:tr>
              <a:tr h="2984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ACTUAL</a:t>
                      </a:r>
                    </a:p>
                  </a:txBody>
                  <a:tcPr marL="7364" marR="7364" marT="7352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268011"/>
                  </a:ext>
                </a:extLst>
              </a:tr>
              <a:tr h="245968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HORIZONTAL DEPLOYEMENT</a:t>
                      </a:r>
                    </a:p>
                    <a:p>
                      <a:pPr algn="l" fontAlgn="ctr"/>
                      <a:endParaRPr lang="en-US" sz="1000" b="1" i="0" u="none" strike="noStrike" dirty="0">
                        <a:solidFill>
                          <a:srgbClr val="0000FF"/>
                        </a:solidFill>
                        <a:effectLst/>
                        <a:latin typeface="Calibri"/>
                      </a:endParaRP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800" dirty="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SIDDAPA SAN</a:t>
                      </a:r>
                    </a:p>
                  </a:txBody>
                  <a:tcPr marL="7364" marR="7364" marT="735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en-US" sz="600" b="1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PLAN</a:t>
                      </a:r>
                    </a:p>
                  </a:txBody>
                  <a:tcPr marL="7364" marR="7364" marT="73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399137"/>
                  </a:ext>
                </a:extLst>
              </a:tr>
              <a:tr h="2618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ctr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ACTUAL</a:t>
                      </a:r>
                    </a:p>
                  </a:txBody>
                  <a:tcPr marL="7364" marR="7364" marT="7352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364" marR="7364" marT="7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36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622256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0942796"/>
              </p:ext>
            </p:extLst>
          </p:nvPr>
        </p:nvGraphicFramePr>
        <p:xfrm>
          <a:off x="130638" y="1006237"/>
          <a:ext cx="8905856" cy="3499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53" name="Worksheet" r:id="rId3" imgW="11753951" imgH="4733873" progId="Excel.Sheet.12">
                  <p:embed/>
                </p:oleObj>
              </mc:Choice>
              <mc:Fallback>
                <p:oleObj name="Worksheet" r:id="rId3" imgW="11753951" imgH="473387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0638" y="1006237"/>
                        <a:ext cx="8905856" cy="34999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87" name="Text Box 10" descr="Dark vertical"/>
          <p:cNvSpPr txBox="1">
            <a:spLocks noChangeArrowheads="1"/>
          </p:cNvSpPr>
          <p:nvPr/>
        </p:nvSpPr>
        <p:spPr bwMode="auto">
          <a:xfrm>
            <a:off x="5205413" y="4762500"/>
            <a:ext cx="36687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endParaRPr lang="en-GB" altLang="en-US" sz="1200">
              <a:solidFill>
                <a:srgbClr val="3333CC"/>
              </a:solidFill>
              <a:latin typeface="Arial" panose="020B0604020202020204" pitchFamily="34" charset="0"/>
            </a:endParaRPr>
          </a:p>
        </p:txBody>
      </p:sp>
      <p:sp>
        <p:nvSpPr>
          <p:cNvPr id="8" name="Rounded Rectangle 4">
            <a:extLst/>
          </p:cNvPr>
          <p:cNvSpPr/>
          <p:nvPr/>
        </p:nvSpPr>
        <p:spPr>
          <a:xfrm>
            <a:off x="0" y="145097"/>
            <a:ext cx="5943600" cy="36004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/>
              <a:t>THEME SELECTION MATRIX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409037"/>
              </p:ext>
            </p:extLst>
          </p:nvPr>
        </p:nvGraphicFramePr>
        <p:xfrm>
          <a:off x="7452319" y="5085184"/>
          <a:ext cx="1584175" cy="1584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54" name="Worksheet" r:id="rId5" imgW="1838241" imgH="2143090" progId="Excel.Sheet.12">
                  <p:embed/>
                </p:oleObj>
              </mc:Choice>
              <mc:Fallback>
                <p:oleObj name="Worksheet" r:id="rId5" imgW="1838241" imgH="214309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52319" y="5085184"/>
                        <a:ext cx="1584175" cy="1584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ounded Rectangle 1"/>
          <p:cNvSpPr/>
          <p:nvPr/>
        </p:nvSpPr>
        <p:spPr>
          <a:xfrm>
            <a:off x="65318" y="3083861"/>
            <a:ext cx="9036496" cy="792088"/>
          </a:xfrm>
          <a:prstGeom prst="roundRect">
            <a:avLst/>
          </a:prstGeom>
          <a:noFill/>
          <a:ln w="571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CA71A404-529F-4C14-8B9F-7C3EC0925A00}"/>
              </a:ext>
            </a:extLst>
          </p:cNvPr>
          <p:cNvSpPr txBox="1">
            <a:spLocks/>
          </p:cNvSpPr>
          <p:nvPr/>
        </p:nvSpPr>
        <p:spPr bwMode="auto">
          <a:xfrm>
            <a:off x="130638" y="5551292"/>
            <a:ext cx="7200800" cy="116161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IN" sz="1800" b="1" dirty="0">
                <a:solidFill>
                  <a:schemeClr val="bg1"/>
                </a:solidFill>
              </a:rPr>
              <a:t>SCANNING MC PRODUCTIVITY LOW SO WE HAVE TO DEPLOY MANPOWER IN B SHIFT FOR ACHIEVE THE CUSTOMER DEMAND . AS PER MANPOWER PLANNING ONLY A SHIFT MANPOWER GIVEN SO IT IS TAKEN AS OUR THEME.</a:t>
            </a:r>
          </a:p>
        </p:txBody>
      </p:sp>
    </p:spTree>
    <p:extLst>
      <p:ext uri="{BB962C8B-B14F-4D97-AF65-F5344CB8AC3E}">
        <p14:creationId xmlns:p14="http://schemas.microsoft.com/office/powerpoint/2010/main" val="348363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10">
            <a:extLst>
              <a:ext uri="{FF2B5EF4-FFF2-40B4-BE49-F238E27FC236}">
                <a16:creationId xmlns:a16="http://schemas.microsoft.com/office/drawing/2014/main" id="{24224368-DC38-465B-98CB-5F72AC780A37}"/>
              </a:ext>
            </a:extLst>
          </p:cNvPr>
          <p:cNvSpPr/>
          <p:nvPr/>
        </p:nvSpPr>
        <p:spPr>
          <a:xfrm>
            <a:off x="-19450" y="29028"/>
            <a:ext cx="3744416" cy="4441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/>
              <a:t>THEME</a:t>
            </a:r>
            <a:r>
              <a:rPr lang="kn-IN" sz="2800" b="1" dirty="0"/>
              <a:t> AND TARGET</a:t>
            </a:r>
            <a:r>
              <a:rPr lang="en-US" sz="2800" b="1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13699C-9CF9-477E-9BBB-234EA508F9CA}"/>
              </a:ext>
            </a:extLst>
          </p:cNvPr>
          <p:cNvSpPr/>
          <p:nvPr/>
        </p:nvSpPr>
        <p:spPr>
          <a:xfrm>
            <a:off x="665566" y="1700808"/>
            <a:ext cx="7380820" cy="136815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 eaLnBrk="0" hangingPunct="0"/>
            <a:r>
              <a:rPr kumimoji="0" lang="en-IN" altLang="en-US" sz="4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SCANNING MC PRODUCTIVITY IMPROVEMENT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B6C08E-5BDF-484B-BD50-D0CD6D605F6A}"/>
              </a:ext>
            </a:extLst>
          </p:cNvPr>
          <p:cNvSpPr/>
          <p:nvPr/>
        </p:nvSpPr>
        <p:spPr>
          <a:xfrm>
            <a:off x="467544" y="4077072"/>
            <a:ext cx="7776864" cy="10801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tx1"/>
                </a:solidFill>
              </a:rPr>
              <a:t> SM K67 SCANNING MC OEE MPROVEMENT FROM 66% TO 74%</a:t>
            </a:r>
          </a:p>
        </p:txBody>
      </p:sp>
    </p:spTree>
    <p:extLst>
      <p:ext uri="{BB962C8B-B14F-4D97-AF65-F5344CB8AC3E}">
        <p14:creationId xmlns:p14="http://schemas.microsoft.com/office/powerpoint/2010/main" val="1669066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E2492E2-C230-4E09-AB9C-3A60E0C5DF32}"/>
              </a:ext>
            </a:extLst>
          </p:cNvPr>
          <p:cNvSpPr/>
          <p:nvPr/>
        </p:nvSpPr>
        <p:spPr>
          <a:xfrm>
            <a:off x="-3542" y="41260"/>
            <a:ext cx="7599878" cy="44256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/>
              <a:t>PROCESS FLOW</a:t>
            </a:r>
            <a:r>
              <a:rPr lang="kn-IN" sz="2400" b="1" dirty="0"/>
              <a:t> AND CURRENT STATUS</a:t>
            </a:r>
            <a:r>
              <a:rPr lang="en-IN" sz="2400" b="1" dirty="0"/>
              <a:t> </a:t>
            </a:r>
            <a:r>
              <a:rPr lang="en-US" sz="2400" b="1" dirty="0"/>
              <a:t>ANALYSIS</a:t>
            </a:r>
          </a:p>
        </p:txBody>
      </p:sp>
      <p:pic>
        <p:nvPicPr>
          <p:cNvPr id="29" name="Picture 5" descr="Picture7.emf">
            <a:extLst>
              <a:ext uri="{FF2B5EF4-FFF2-40B4-BE49-F238E27FC236}">
                <a16:creationId xmlns:a16="http://schemas.microsoft.com/office/drawing/2014/main" id="{E6FFE565-C9CD-4F0E-A9DF-EA7DD9B2CA7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29393">
            <a:off x="5768308" y="3590020"/>
            <a:ext cx="1171575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: Rounded Corners 35"/>
          <p:cNvSpPr/>
          <p:nvPr/>
        </p:nvSpPr>
        <p:spPr>
          <a:xfrm>
            <a:off x="83372" y="873956"/>
            <a:ext cx="1584176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  <a:r>
              <a:rPr lang="en-IN" baseline="30000" dirty="0"/>
              <a:t>ST</a:t>
            </a:r>
            <a:r>
              <a:rPr lang="en-IN" dirty="0"/>
              <a:t> STATION </a:t>
            </a:r>
          </a:p>
        </p:txBody>
      </p:sp>
      <p:sp>
        <p:nvSpPr>
          <p:cNvPr id="37" name="Rectangle: Rounded Corners 36"/>
          <p:cNvSpPr/>
          <p:nvPr/>
        </p:nvSpPr>
        <p:spPr>
          <a:xfrm>
            <a:off x="1896363" y="864779"/>
            <a:ext cx="1584176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2</a:t>
            </a:r>
            <a:r>
              <a:rPr lang="en-IN" baseline="30000" dirty="0"/>
              <a:t>ND</a:t>
            </a:r>
            <a:r>
              <a:rPr lang="en-IN" dirty="0"/>
              <a:t>  STATION </a:t>
            </a:r>
          </a:p>
        </p:txBody>
      </p:sp>
      <p:sp>
        <p:nvSpPr>
          <p:cNvPr id="38" name="Rectangle: Rounded Corners 37"/>
          <p:cNvSpPr/>
          <p:nvPr/>
        </p:nvSpPr>
        <p:spPr>
          <a:xfrm>
            <a:off x="4265988" y="808143"/>
            <a:ext cx="1584176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3</a:t>
            </a:r>
            <a:r>
              <a:rPr lang="en-IN" baseline="30000" dirty="0"/>
              <a:t>RD</a:t>
            </a:r>
            <a:r>
              <a:rPr lang="en-IN" dirty="0"/>
              <a:t>  STATION </a:t>
            </a:r>
          </a:p>
        </p:txBody>
      </p:sp>
      <p:sp>
        <p:nvSpPr>
          <p:cNvPr id="40" name="Rectangle: Rounded Corners 39"/>
          <p:cNvSpPr/>
          <p:nvPr/>
        </p:nvSpPr>
        <p:spPr>
          <a:xfrm>
            <a:off x="7020271" y="807269"/>
            <a:ext cx="1584176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SCANNING</a:t>
            </a:r>
          </a:p>
        </p:txBody>
      </p:sp>
      <p:pic>
        <p:nvPicPr>
          <p:cNvPr id="41" name="Picture 40" descr="DSC00727">
            <a:extLst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6" t="8324" r="32500"/>
          <a:stretch>
            <a:fillRect/>
          </a:stretch>
        </p:blipFill>
        <p:spPr bwMode="auto">
          <a:xfrm>
            <a:off x="559178" y="1675052"/>
            <a:ext cx="606177" cy="1402294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 descr="DSC00725">
            <a:extLst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4" t="13013" r="32657" b="8675"/>
          <a:stretch>
            <a:fillRect/>
          </a:stretch>
        </p:blipFill>
        <p:spPr bwMode="auto">
          <a:xfrm>
            <a:off x="2481654" y="1675052"/>
            <a:ext cx="572067" cy="1403659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 descr="DSC00722">
            <a:extLst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5" t="8438" r="15005"/>
          <a:stretch>
            <a:fillRect/>
          </a:stretch>
        </p:blipFill>
        <p:spPr bwMode="auto">
          <a:xfrm>
            <a:off x="4184506" y="1614087"/>
            <a:ext cx="1634691" cy="1494509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>
            <a:extLst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79" r="-62"/>
          <a:stretch/>
        </p:blipFill>
        <p:spPr>
          <a:xfrm>
            <a:off x="7199623" y="1618389"/>
            <a:ext cx="1325291" cy="1471887"/>
          </a:xfrm>
          <a:prstGeom prst="rect">
            <a:avLst/>
          </a:prstGeom>
          <a:ln w="28575">
            <a:solidFill>
              <a:srgbClr val="0000FF"/>
            </a:solidFill>
          </a:ln>
        </p:spPr>
      </p:pic>
      <p:sp>
        <p:nvSpPr>
          <p:cNvPr id="49" name="Arrow: Right 48"/>
          <p:cNvSpPr/>
          <p:nvPr/>
        </p:nvSpPr>
        <p:spPr>
          <a:xfrm>
            <a:off x="1389593" y="2347225"/>
            <a:ext cx="670211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Arrow: Right 49"/>
          <p:cNvSpPr/>
          <p:nvPr/>
        </p:nvSpPr>
        <p:spPr>
          <a:xfrm>
            <a:off x="3440230" y="2347225"/>
            <a:ext cx="37318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Arrow: Right 50"/>
          <p:cNvSpPr/>
          <p:nvPr/>
        </p:nvSpPr>
        <p:spPr>
          <a:xfrm>
            <a:off x="5874332" y="2347225"/>
            <a:ext cx="1325291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ounded Rectangle 1"/>
          <p:cNvSpPr/>
          <p:nvPr/>
        </p:nvSpPr>
        <p:spPr>
          <a:xfrm>
            <a:off x="6372200" y="3176651"/>
            <a:ext cx="2619202" cy="2697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/>
              <a:t>CURRENT CONDITION ANALYSIS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876255" y="3479867"/>
            <a:ext cx="1872208" cy="43694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OUTPUT LESS IN SCANNING MC</a:t>
            </a:r>
          </a:p>
        </p:txBody>
      </p:sp>
      <p:sp>
        <p:nvSpPr>
          <p:cNvPr id="6" name="Down Arrow 5"/>
          <p:cNvSpPr/>
          <p:nvPr/>
        </p:nvSpPr>
        <p:spPr>
          <a:xfrm>
            <a:off x="7758383" y="3984974"/>
            <a:ext cx="216024" cy="2189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7383266" y="3933056"/>
            <a:ext cx="936104" cy="1335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dirty="0"/>
              <a:t>WHY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984267" y="4215928"/>
            <a:ext cx="1872208" cy="43694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CT SAME BUT OEE LESS</a:t>
            </a:r>
          </a:p>
        </p:txBody>
      </p:sp>
      <p:sp>
        <p:nvSpPr>
          <p:cNvPr id="27" name="Down Arrow 26"/>
          <p:cNvSpPr/>
          <p:nvPr/>
        </p:nvSpPr>
        <p:spPr>
          <a:xfrm>
            <a:off x="7812359" y="4725537"/>
            <a:ext cx="216024" cy="2189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7394216" y="4664616"/>
            <a:ext cx="936104" cy="1335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6687146" y="4937641"/>
            <a:ext cx="2328343" cy="10461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LOSSES MORE IN OEE DUE TO WAITING TIME MORE &amp; MANAGEMENT LOSS TIME MORE SO OEE NOT ACHIEVING </a:t>
            </a:r>
          </a:p>
        </p:txBody>
      </p:sp>
      <p:sp>
        <p:nvSpPr>
          <p:cNvPr id="35" name="Subtitle 4">
            <a:extLst>
              <a:ext uri="{FF2B5EF4-FFF2-40B4-BE49-F238E27FC236}">
                <a16:creationId xmlns:a16="http://schemas.microsoft.com/office/drawing/2014/main" id="{07C4C4DF-CBC8-40ED-8C3C-9519DD45C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721" y="6130119"/>
            <a:ext cx="8955775" cy="660226"/>
          </a:xfrm>
          <a:solidFill>
            <a:schemeClr val="tx2">
              <a:lumMod val="75000"/>
            </a:schemeClr>
          </a:solidFill>
        </p:spPr>
        <p:txBody>
          <a:bodyPr/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OEE LESS IN SM K67 SCANNING SO THIS IS TAKEN FOR IMPROVEMENT</a:t>
            </a:r>
            <a:endParaRPr lang="en-IN" sz="2800" dirty="0">
              <a:solidFill>
                <a:schemeClr val="bg1"/>
              </a:solidFill>
            </a:endParaRPr>
          </a:p>
        </p:txBody>
      </p:sp>
      <p:graphicFrame>
        <p:nvGraphicFramePr>
          <p:cNvPr id="34" name="Chart 3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5268664"/>
              </p:ext>
            </p:extLst>
          </p:nvPr>
        </p:nvGraphicFramePr>
        <p:xfrm>
          <a:off x="80721" y="3281427"/>
          <a:ext cx="3123127" cy="2817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39" name="Chart 3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2381548"/>
              </p:ext>
            </p:extLst>
          </p:nvPr>
        </p:nvGraphicFramePr>
        <p:xfrm>
          <a:off x="3256825" y="3254930"/>
          <a:ext cx="2443215" cy="28185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281893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6215216"/>
            <a:ext cx="8928992" cy="574977"/>
          </a:xfrm>
          <a:prstGeom prst="rect">
            <a:avLst/>
          </a:prstGeom>
          <a:solidFill>
            <a:schemeClr val="tx2">
              <a:lumMod val="75000"/>
            </a:schemeClr>
          </a:solidFill>
          <a:ln w="28575">
            <a:noFill/>
            <a:miter lim="800000"/>
            <a:headEnd/>
            <a:tailEnd/>
          </a:ln>
          <a:effectLst/>
        </p:spPr>
        <p:txBody>
          <a:bodyPr lIns="128016" tIns="64008" rIns="128016" bIns="64008" rtlCol="0" anchor="ctr" anchorCtr="1"/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dirty="0"/>
              <a:t>WE COMPLETED OUR ACTIVITY AS PER THE PLAN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4355976" cy="523220"/>
          </a:xfrm>
          <a:prstGeom prst="rect">
            <a:avLst/>
          </a:prstGeom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en-US" sz="2800" b="1" dirty="0">
                <a:solidFill>
                  <a:schemeClr val="lt1"/>
                </a:solidFill>
                <a:latin typeface="+mn-lt"/>
                <a:ea typeface="+mn-ea"/>
              </a:rPr>
              <a:t>ACTIVITY SCHEDULE PLAN</a:t>
            </a:r>
          </a:p>
        </p:txBody>
      </p:sp>
      <p:grpSp>
        <p:nvGrpSpPr>
          <p:cNvPr id="3" name="Group 1"/>
          <p:cNvGrpSpPr>
            <a:grpSpLocks/>
          </p:cNvGrpSpPr>
          <p:nvPr/>
        </p:nvGrpSpPr>
        <p:grpSpPr bwMode="auto">
          <a:xfrm>
            <a:off x="107504" y="755833"/>
            <a:ext cx="8769796" cy="1092607"/>
            <a:chOff x="228599" y="945348"/>
            <a:chExt cx="8769797" cy="1092770"/>
          </a:xfrm>
        </p:grpSpPr>
        <p:sp>
          <p:nvSpPr>
            <p:cNvPr id="6" name="Rectangle 5"/>
            <p:cNvSpPr/>
            <p:nvPr/>
          </p:nvSpPr>
          <p:spPr>
            <a:xfrm>
              <a:off x="228599" y="1002116"/>
              <a:ext cx="8763001" cy="849440"/>
            </a:xfrm>
            <a:prstGeom prst="rect">
              <a:avLst/>
            </a:prstGeom>
            <a:solidFill>
              <a:srgbClr val="FFFF00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b="0" kern="0" dirty="0">
                <a:solidFill>
                  <a:prstClr val="white"/>
                </a:solidFill>
                <a:latin typeface="Calibri"/>
                <a:cs typeface="Arial" charset="0"/>
              </a:endParaRPr>
            </a:p>
          </p:txBody>
        </p:sp>
        <p:cxnSp>
          <p:nvCxnSpPr>
            <p:cNvPr id="7" name="Straight Connector 23"/>
            <p:cNvCxnSpPr>
              <a:cxnSpLocks noChangeShapeType="1"/>
            </p:cNvCxnSpPr>
            <p:nvPr/>
          </p:nvCxnSpPr>
          <p:spPr bwMode="auto">
            <a:xfrm>
              <a:off x="228600" y="1340899"/>
              <a:ext cx="6781800" cy="667"/>
            </a:xfrm>
            <a:prstGeom prst="line">
              <a:avLst/>
            </a:prstGeom>
            <a:noFill/>
            <a:ln w="9525" algn="ctr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" name="Straight Connector 24"/>
            <p:cNvCxnSpPr>
              <a:cxnSpLocks noChangeShapeType="1"/>
            </p:cNvCxnSpPr>
            <p:nvPr/>
          </p:nvCxnSpPr>
          <p:spPr bwMode="auto">
            <a:xfrm>
              <a:off x="228600" y="1600200"/>
              <a:ext cx="6781800" cy="0"/>
            </a:xfrm>
            <a:prstGeom prst="line">
              <a:avLst/>
            </a:prstGeom>
            <a:noFill/>
            <a:ln w="9525" algn="ctr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" name="Straight Connector 25"/>
            <p:cNvCxnSpPr>
              <a:cxnSpLocks noChangeShapeType="1"/>
            </p:cNvCxnSpPr>
            <p:nvPr/>
          </p:nvCxnSpPr>
          <p:spPr bwMode="auto">
            <a:xfrm>
              <a:off x="3352800" y="1055132"/>
              <a:ext cx="0" cy="849868"/>
            </a:xfrm>
            <a:prstGeom prst="line">
              <a:avLst/>
            </a:prstGeom>
            <a:noFill/>
            <a:ln w="9525" algn="ctr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" name="TextBox 26"/>
            <p:cNvSpPr txBox="1">
              <a:spLocks noChangeArrowheads="1"/>
            </p:cNvSpPr>
            <p:nvPr/>
          </p:nvSpPr>
          <p:spPr bwMode="auto">
            <a:xfrm>
              <a:off x="419099" y="1079955"/>
              <a:ext cx="2743201" cy="26175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solidFill>
                    <a:srgbClr val="000000"/>
                  </a:solidFill>
                </a:rPr>
                <a:t>    MIQC NAME: </a:t>
              </a:r>
              <a:r>
                <a:rPr lang="en-US" altLang="en-US" sz="1100" dirty="0">
                  <a:solidFill>
                    <a:srgbClr val="0000FF"/>
                  </a:solidFill>
                </a:rPr>
                <a:t>ACHIEVER </a:t>
              </a:r>
            </a:p>
          </p:txBody>
        </p:sp>
        <p:sp>
          <p:nvSpPr>
            <p:cNvPr id="11" name="TextBox 27"/>
            <p:cNvSpPr txBox="1">
              <a:spLocks noChangeArrowheads="1"/>
            </p:cNvSpPr>
            <p:nvPr/>
          </p:nvSpPr>
          <p:spPr bwMode="auto">
            <a:xfrm>
              <a:off x="228599" y="1338590"/>
              <a:ext cx="3124199" cy="261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solidFill>
                    <a:srgbClr val="000000"/>
                  </a:solidFill>
                </a:rPr>
                <a:t>PROJECT;-</a:t>
              </a:r>
              <a:r>
                <a:rPr lang="en-US" altLang="en-US" sz="1100" dirty="0">
                  <a:solidFill>
                    <a:srgbClr val="FF0000"/>
                  </a:solidFill>
                </a:rPr>
                <a:t> SM K67 PRODUCTIVITY IMPROVEMENT</a:t>
              </a:r>
              <a:endParaRPr lang="en-US" alt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28"/>
            <p:cNvSpPr txBox="1">
              <a:spLocks noChangeArrowheads="1"/>
            </p:cNvSpPr>
            <p:nvPr/>
          </p:nvSpPr>
          <p:spPr bwMode="auto">
            <a:xfrm>
              <a:off x="228600" y="1600200"/>
              <a:ext cx="327660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Meeting time every Friday 3 to 4 pm</a:t>
              </a:r>
            </a:p>
          </p:txBody>
        </p:sp>
        <p:sp>
          <p:nvSpPr>
            <p:cNvPr id="13" name="TextBox 29"/>
            <p:cNvSpPr txBox="1">
              <a:spLocks noChangeArrowheads="1"/>
            </p:cNvSpPr>
            <p:nvPr/>
          </p:nvSpPr>
          <p:spPr bwMode="auto">
            <a:xfrm>
              <a:off x="3276600" y="1079956"/>
              <a:ext cx="205740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solidFill>
                    <a:srgbClr val="000000"/>
                  </a:solidFill>
                </a:rPr>
                <a:t>DEPT; PRODUCTION</a:t>
              </a:r>
            </a:p>
          </p:txBody>
        </p:sp>
        <p:sp>
          <p:nvSpPr>
            <p:cNvPr id="14" name="TextBox 30"/>
            <p:cNvSpPr txBox="1">
              <a:spLocks noChangeArrowheads="1"/>
            </p:cNvSpPr>
            <p:nvPr/>
          </p:nvSpPr>
          <p:spPr bwMode="auto">
            <a:xfrm>
              <a:off x="5029200" y="1066800"/>
              <a:ext cx="2209801" cy="261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solidFill>
                    <a:srgbClr val="000000"/>
                  </a:solidFill>
                </a:rPr>
                <a:t>FACILITATER;- YUYA SAN</a:t>
              </a:r>
            </a:p>
          </p:txBody>
        </p:sp>
        <p:cxnSp>
          <p:nvCxnSpPr>
            <p:cNvPr id="15" name="Straight Connector 32"/>
            <p:cNvCxnSpPr>
              <a:cxnSpLocks noChangeShapeType="1"/>
            </p:cNvCxnSpPr>
            <p:nvPr/>
          </p:nvCxnSpPr>
          <p:spPr bwMode="auto">
            <a:xfrm>
              <a:off x="7010400" y="1066800"/>
              <a:ext cx="0" cy="849868"/>
            </a:xfrm>
            <a:prstGeom prst="line">
              <a:avLst/>
            </a:prstGeom>
            <a:noFill/>
            <a:ln w="9525" algn="ctr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TextBox 33"/>
            <p:cNvSpPr txBox="1">
              <a:spLocks noChangeArrowheads="1"/>
            </p:cNvSpPr>
            <p:nvPr/>
          </p:nvSpPr>
          <p:spPr bwMode="auto">
            <a:xfrm>
              <a:off x="3276600" y="1338590"/>
              <a:ext cx="175260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solidFill>
                    <a:srgbClr val="000000"/>
                  </a:solidFill>
                </a:rPr>
                <a:t>START MONTH;- MAY-18</a:t>
              </a:r>
            </a:p>
          </p:txBody>
        </p:sp>
        <p:sp>
          <p:nvSpPr>
            <p:cNvPr id="17" name="TextBox 34"/>
            <p:cNvSpPr txBox="1">
              <a:spLocks noChangeArrowheads="1"/>
            </p:cNvSpPr>
            <p:nvPr/>
          </p:nvSpPr>
          <p:spPr bwMode="auto">
            <a:xfrm>
              <a:off x="4953000" y="1338590"/>
              <a:ext cx="175260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solidFill>
                    <a:srgbClr val="000000"/>
                  </a:solidFill>
                </a:rPr>
                <a:t>END MONTH;- JUL-18</a:t>
              </a:r>
            </a:p>
          </p:txBody>
        </p:sp>
        <p:sp>
          <p:nvSpPr>
            <p:cNvPr id="18" name="TextBox 35"/>
            <p:cNvSpPr txBox="1">
              <a:spLocks noChangeArrowheads="1"/>
            </p:cNvSpPr>
            <p:nvPr/>
          </p:nvSpPr>
          <p:spPr bwMode="auto">
            <a:xfrm>
              <a:off x="4038599" y="1600200"/>
              <a:ext cx="2667001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solidFill>
                    <a:srgbClr val="000000"/>
                  </a:solidFill>
                </a:rPr>
                <a:t>NO OF PROJECTS COMPLETED;-1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6722975" y="1367382"/>
              <a:ext cx="803452" cy="228599"/>
            </a:xfrm>
            <a:prstGeom prst="rect">
              <a:avLst/>
            </a:prstGeom>
            <a:noFill/>
          </p:spPr>
          <p:txBody>
            <a:bodyPr>
              <a:prstTxWarp prst="textPlain">
                <a:avLst/>
              </a:prstTxWarp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>
                  <a:solidFill>
                    <a:prstClr val="black"/>
                  </a:solidFill>
                  <a:latin typeface="Calibri"/>
                  <a:cs typeface="Arial" charset="0"/>
                </a:rPr>
                <a:t>MEMBERS</a:t>
              </a:r>
            </a:p>
          </p:txBody>
        </p:sp>
        <p:sp>
          <p:nvSpPr>
            <p:cNvPr id="20" name="TextBox 37"/>
            <p:cNvSpPr txBox="1">
              <a:spLocks noChangeArrowheads="1"/>
            </p:cNvSpPr>
            <p:nvPr/>
          </p:nvSpPr>
          <p:spPr bwMode="auto">
            <a:xfrm>
              <a:off x="7321996" y="945348"/>
              <a:ext cx="1676400" cy="1092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 dirty="0">
                  <a:solidFill>
                    <a:srgbClr val="000000"/>
                  </a:solidFill>
                </a:rPr>
                <a:t>1.SEEMA SAN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00" dirty="0">
                  <a:solidFill>
                    <a:srgbClr val="000000"/>
                  </a:solidFill>
                </a:rPr>
                <a:t>   2.SUBHASHREE SAN                       3.PRAVEEN SAN                                 4.P.KULKERNI SAN                          5.SIDDAPA SAN                                </a:t>
              </a:r>
              <a:r>
                <a:rPr lang="en-US" altLang="en-US" sz="1000" dirty="0">
                  <a:solidFill>
                    <a:srgbClr val="000000"/>
                  </a:solidFill>
                </a:rPr>
                <a:t>6.RATIKANT SAN                  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000" dirty="0">
                  <a:solidFill>
                    <a:srgbClr val="000000"/>
                  </a:solidFill>
                </a:rPr>
                <a:t> 3.</a:t>
              </a:r>
            </a:p>
          </p:txBody>
        </p:sp>
      </p:grp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703468"/>
              </p:ext>
            </p:extLst>
          </p:nvPr>
        </p:nvGraphicFramePr>
        <p:xfrm>
          <a:off x="114300" y="1725379"/>
          <a:ext cx="8756204" cy="4489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54" name="Worksheet" r:id="rId4" imgW="10039519" imgH="4562597" progId="Excel.Sheet.12">
                  <p:embed/>
                </p:oleObj>
              </mc:Choice>
              <mc:Fallback>
                <p:oleObj name="Worksheet" r:id="rId4" imgW="10039519" imgH="4562597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" y="1725379"/>
                        <a:ext cx="8756204" cy="44898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4597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79"/>
          <p:cNvSpPr txBox="1">
            <a:spLocks noChangeArrowheads="1"/>
          </p:cNvSpPr>
          <p:nvPr/>
        </p:nvSpPr>
        <p:spPr bwMode="auto">
          <a:xfrm>
            <a:off x="839215" y="1798220"/>
            <a:ext cx="15509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1200" dirty="0">
                <a:latin typeface="Arial" panose="020B0604020202020204" pitchFamily="34" charset="0"/>
              </a:rPr>
              <a:t>Lack of awareness</a:t>
            </a:r>
          </a:p>
        </p:txBody>
      </p:sp>
      <p:sp>
        <p:nvSpPr>
          <p:cNvPr id="32" name="TextBox 326"/>
          <p:cNvSpPr txBox="1">
            <a:spLocks noChangeArrowheads="1"/>
          </p:cNvSpPr>
          <p:nvPr/>
        </p:nvSpPr>
        <p:spPr bwMode="auto">
          <a:xfrm>
            <a:off x="958277" y="1493420"/>
            <a:ext cx="116681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1200">
                <a:latin typeface="Arial" panose="020B0604020202020204" pitchFamily="34" charset="0"/>
              </a:rPr>
              <a:t>New operator</a:t>
            </a:r>
          </a:p>
        </p:txBody>
      </p:sp>
      <p:cxnSp>
        <p:nvCxnSpPr>
          <p:cNvPr id="35" name="Straight Arrow Connector 179"/>
          <p:cNvCxnSpPr>
            <a:cxnSpLocks noChangeShapeType="1"/>
          </p:cNvCxnSpPr>
          <p:nvPr/>
        </p:nvCxnSpPr>
        <p:spPr bwMode="auto">
          <a:xfrm>
            <a:off x="839215" y="1798220"/>
            <a:ext cx="1395412" cy="0"/>
          </a:xfrm>
          <a:prstGeom prst="straightConnector1">
            <a:avLst/>
          </a:prstGeom>
          <a:noFill/>
          <a:ln w="285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Straight Arrow Connector 179"/>
          <p:cNvCxnSpPr>
            <a:cxnSpLocks noChangeShapeType="1"/>
          </p:cNvCxnSpPr>
          <p:nvPr/>
        </p:nvCxnSpPr>
        <p:spPr bwMode="auto">
          <a:xfrm>
            <a:off x="739202" y="2183983"/>
            <a:ext cx="1811338" cy="0"/>
          </a:xfrm>
          <a:prstGeom prst="straightConnector1">
            <a:avLst/>
          </a:prstGeom>
          <a:noFill/>
          <a:ln w="285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4" name="Group 1"/>
          <p:cNvGrpSpPr>
            <a:grpSpLocks/>
          </p:cNvGrpSpPr>
          <p:nvPr/>
        </p:nvGrpSpPr>
        <p:grpSpPr bwMode="auto">
          <a:xfrm>
            <a:off x="81977" y="836712"/>
            <a:ext cx="9026527" cy="4708009"/>
            <a:chOff x="152400" y="524832"/>
            <a:chExt cx="10180749" cy="5418768"/>
          </a:xfrm>
        </p:grpSpPr>
        <p:grpSp>
          <p:nvGrpSpPr>
            <p:cNvPr id="45" name="Group 169"/>
            <p:cNvGrpSpPr>
              <a:grpSpLocks/>
            </p:cNvGrpSpPr>
            <p:nvPr/>
          </p:nvGrpSpPr>
          <p:grpSpPr bwMode="auto">
            <a:xfrm>
              <a:off x="152400" y="524832"/>
              <a:ext cx="10180749" cy="5418768"/>
              <a:chOff x="152400" y="525831"/>
              <a:chExt cx="9430362" cy="5417769"/>
            </a:xfrm>
          </p:grpSpPr>
          <p:grpSp>
            <p:nvGrpSpPr>
              <p:cNvPr id="50" name="Group 326"/>
              <p:cNvGrpSpPr>
                <a:grpSpLocks/>
              </p:cNvGrpSpPr>
              <p:nvPr/>
            </p:nvGrpSpPr>
            <p:grpSpPr bwMode="auto">
              <a:xfrm>
                <a:off x="7496175" y="2438400"/>
                <a:ext cx="1419225" cy="1657350"/>
                <a:chOff x="7724775" y="2503488"/>
                <a:chExt cx="1419225" cy="1656588"/>
              </a:xfrm>
            </p:grpSpPr>
            <p:sp>
              <p:nvSpPr>
                <p:cNvPr id="171" name="Oval 153"/>
                <p:cNvSpPr>
                  <a:spLocks noChangeArrowheads="1"/>
                </p:cNvSpPr>
                <p:nvPr/>
              </p:nvSpPr>
              <p:spPr bwMode="auto">
                <a:xfrm>
                  <a:off x="8802688" y="3152775"/>
                  <a:ext cx="88900" cy="88900"/>
                </a:xfrm>
                <a:prstGeom prst="ellipse">
                  <a:avLst/>
                </a:prstGeom>
                <a:solidFill>
                  <a:srgbClr val="CCFFCC"/>
                </a:solidFill>
                <a:ln w="9525" algn="ctr">
                  <a:solidFill>
                    <a:srgbClr val="45C984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 b="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172" name="Group 179"/>
                <p:cNvGrpSpPr>
                  <a:grpSpLocks/>
                </p:cNvGrpSpPr>
                <p:nvPr/>
              </p:nvGrpSpPr>
              <p:grpSpPr bwMode="auto">
                <a:xfrm>
                  <a:off x="7724775" y="2503488"/>
                  <a:ext cx="1419225" cy="1656588"/>
                  <a:chOff x="5020" y="1936"/>
                  <a:chExt cx="692" cy="674"/>
                </a:xfrm>
              </p:grpSpPr>
              <p:sp>
                <p:nvSpPr>
                  <p:cNvPr id="173" name="Freeform 180"/>
                  <p:cNvSpPr>
                    <a:spLocks/>
                  </p:cNvSpPr>
                  <p:nvPr/>
                </p:nvSpPr>
                <p:spPr bwMode="auto">
                  <a:xfrm>
                    <a:off x="5040" y="1936"/>
                    <a:ext cx="671" cy="440"/>
                  </a:xfrm>
                  <a:custGeom>
                    <a:avLst/>
                    <a:gdLst>
                      <a:gd name="T0" fmla="*/ 208 w 671"/>
                      <a:gd name="T1" fmla="*/ 24 h 440"/>
                      <a:gd name="T2" fmla="*/ 268 w 671"/>
                      <a:gd name="T3" fmla="*/ 54 h 440"/>
                      <a:gd name="T4" fmla="*/ 306 w 671"/>
                      <a:gd name="T5" fmla="*/ 77 h 440"/>
                      <a:gd name="T6" fmla="*/ 355 w 671"/>
                      <a:gd name="T7" fmla="*/ 109 h 440"/>
                      <a:gd name="T8" fmla="*/ 406 w 671"/>
                      <a:gd name="T9" fmla="*/ 145 h 440"/>
                      <a:gd name="T10" fmla="*/ 441 w 671"/>
                      <a:gd name="T11" fmla="*/ 174 h 440"/>
                      <a:gd name="T12" fmla="*/ 498 w 671"/>
                      <a:gd name="T13" fmla="*/ 218 h 440"/>
                      <a:gd name="T14" fmla="*/ 569 w 671"/>
                      <a:gd name="T15" fmla="*/ 282 h 440"/>
                      <a:gd name="T16" fmla="*/ 598 w 671"/>
                      <a:gd name="T17" fmla="*/ 316 h 440"/>
                      <a:gd name="T18" fmla="*/ 622 w 671"/>
                      <a:gd name="T19" fmla="*/ 320 h 440"/>
                      <a:gd name="T20" fmla="*/ 645 w 671"/>
                      <a:gd name="T21" fmla="*/ 338 h 440"/>
                      <a:gd name="T22" fmla="*/ 647 w 671"/>
                      <a:gd name="T23" fmla="*/ 359 h 440"/>
                      <a:gd name="T24" fmla="*/ 645 w 671"/>
                      <a:gd name="T25" fmla="*/ 371 h 440"/>
                      <a:gd name="T26" fmla="*/ 660 w 671"/>
                      <a:gd name="T27" fmla="*/ 386 h 440"/>
                      <a:gd name="T28" fmla="*/ 670 w 671"/>
                      <a:gd name="T29" fmla="*/ 407 h 440"/>
                      <a:gd name="T30" fmla="*/ 657 w 671"/>
                      <a:gd name="T31" fmla="*/ 426 h 440"/>
                      <a:gd name="T32" fmla="*/ 630 w 671"/>
                      <a:gd name="T33" fmla="*/ 439 h 440"/>
                      <a:gd name="T34" fmla="*/ 0 w 671"/>
                      <a:gd name="T35" fmla="*/ 328 h 440"/>
                      <a:gd name="T36" fmla="*/ 18 w 671"/>
                      <a:gd name="T37" fmla="*/ 272 h 440"/>
                      <a:gd name="T38" fmla="*/ 43 w 671"/>
                      <a:gd name="T39" fmla="*/ 213 h 440"/>
                      <a:gd name="T40" fmla="*/ 77 w 671"/>
                      <a:gd name="T41" fmla="*/ 173 h 440"/>
                      <a:gd name="T42" fmla="*/ 90 w 671"/>
                      <a:gd name="T43" fmla="*/ 162 h 440"/>
                      <a:gd name="T44" fmla="*/ 140 w 671"/>
                      <a:gd name="T45" fmla="*/ 62 h 440"/>
                      <a:gd name="T46" fmla="*/ 118 w 671"/>
                      <a:gd name="T47" fmla="*/ 12 h 440"/>
                      <a:gd name="T48" fmla="*/ 136 w 671"/>
                      <a:gd name="T49" fmla="*/ 0 h 440"/>
                      <a:gd name="T50" fmla="*/ 208 w 671"/>
                      <a:gd name="T51" fmla="*/ 24 h 440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w 671"/>
                      <a:gd name="T79" fmla="*/ 0 h 440"/>
                      <a:gd name="T80" fmla="*/ 671 w 671"/>
                      <a:gd name="T81" fmla="*/ 440 h 440"/>
                    </a:gdLst>
                    <a:ahLst/>
                    <a:cxnLst>
                      <a:cxn ang="T52">
                        <a:pos x="T0" y="T1"/>
                      </a:cxn>
                      <a:cxn ang="T53">
                        <a:pos x="T2" y="T3"/>
                      </a:cxn>
                      <a:cxn ang="T54">
                        <a:pos x="T4" y="T5"/>
                      </a:cxn>
                      <a:cxn ang="T55">
                        <a:pos x="T6" y="T7"/>
                      </a:cxn>
                      <a:cxn ang="T56">
                        <a:pos x="T8" y="T9"/>
                      </a:cxn>
                      <a:cxn ang="T57">
                        <a:pos x="T10" y="T11"/>
                      </a:cxn>
                      <a:cxn ang="T58">
                        <a:pos x="T12" y="T13"/>
                      </a:cxn>
                      <a:cxn ang="T59">
                        <a:pos x="T14" y="T15"/>
                      </a:cxn>
                      <a:cxn ang="T60">
                        <a:pos x="T16" y="T17"/>
                      </a:cxn>
                      <a:cxn ang="T61">
                        <a:pos x="T18" y="T19"/>
                      </a:cxn>
                      <a:cxn ang="T62">
                        <a:pos x="T20" y="T21"/>
                      </a:cxn>
                      <a:cxn ang="T63">
                        <a:pos x="T22" y="T23"/>
                      </a:cxn>
                      <a:cxn ang="T64">
                        <a:pos x="T24" y="T25"/>
                      </a:cxn>
                      <a:cxn ang="T65">
                        <a:pos x="T26" y="T27"/>
                      </a:cxn>
                      <a:cxn ang="T66">
                        <a:pos x="T28" y="T29"/>
                      </a:cxn>
                      <a:cxn ang="T67">
                        <a:pos x="T30" y="T31"/>
                      </a:cxn>
                      <a:cxn ang="T68">
                        <a:pos x="T32" y="T33"/>
                      </a:cxn>
                      <a:cxn ang="T69">
                        <a:pos x="T34" y="T35"/>
                      </a:cxn>
                      <a:cxn ang="T70">
                        <a:pos x="T36" y="T37"/>
                      </a:cxn>
                      <a:cxn ang="T71">
                        <a:pos x="T38" y="T39"/>
                      </a:cxn>
                      <a:cxn ang="T72">
                        <a:pos x="T40" y="T41"/>
                      </a:cxn>
                      <a:cxn ang="T73">
                        <a:pos x="T42" y="T43"/>
                      </a:cxn>
                      <a:cxn ang="T74">
                        <a:pos x="T44" y="T45"/>
                      </a:cxn>
                      <a:cxn ang="T75">
                        <a:pos x="T46" y="T47"/>
                      </a:cxn>
                      <a:cxn ang="T76">
                        <a:pos x="T48" y="T49"/>
                      </a:cxn>
                      <a:cxn ang="T77">
                        <a:pos x="T50" y="T51"/>
                      </a:cxn>
                    </a:cxnLst>
                    <a:rect l="T78" t="T79" r="T80" b="T81"/>
                    <a:pathLst>
                      <a:path w="671" h="440">
                        <a:moveTo>
                          <a:pt x="208" y="24"/>
                        </a:moveTo>
                        <a:lnTo>
                          <a:pt x="268" y="54"/>
                        </a:lnTo>
                        <a:lnTo>
                          <a:pt x="306" y="77"/>
                        </a:lnTo>
                        <a:lnTo>
                          <a:pt x="355" y="109"/>
                        </a:lnTo>
                        <a:lnTo>
                          <a:pt x="406" y="145"/>
                        </a:lnTo>
                        <a:lnTo>
                          <a:pt x="441" y="174"/>
                        </a:lnTo>
                        <a:lnTo>
                          <a:pt x="498" y="218"/>
                        </a:lnTo>
                        <a:lnTo>
                          <a:pt x="569" y="282"/>
                        </a:lnTo>
                        <a:lnTo>
                          <a:pt x="598" y="316"/>
                        </a:lnTo>
                        <a:lnTo>
                          <a:pt x="622" y="320"/>
                        </a:lnTo>
                        <a:lnTo>
                          <a:pt x="645" y="338"/>
                        </a:lnTo>
                        <a:lnTo>
                          <a:pt x="647" y="359"/>
                        </a:lnTo>
                        <a:lnTo>
                          <a:pt x="645" y="371"/>
                        </a:lnTo>
                        <a:lnTo>
                          <a:pt x="660" y="386"/>
                        </a:lnTo>
                        <a:lnTo>
                          <a:pt x="670" y="407"/>
                        </a:lnTo>
                        <a:lnTo>
                          <a:pt x="657" y="426"/>
                        </a:lnTo>
                        <a:lnTo>
                          <a:pt x="630" y="439"/>
                        </a:lnTo>
                        <a:lnTo>
                          <a:pt x="0" y="328"/>
                        </a:lnTo>
                        <a:lnTo>
                          <a:pt x="18" y="272"/>
                        </a:lnTo>
                        <a:lnTo>
                          <a:pt x="43" y="213"/>
                        </a:lnTo>
                        <a:lnTo>
                          <a:pt x="77" y="173"/>
                        </a:lnTo>
                        <a:lnTo>
                          <a:pt x="90" y="162"/>
                        </a:lnTo>
                        <a:lnTo>
                          <a:pt x="140" y="62"/>
                        </a:lnTo>
                        <a:lnTo>
                          <a:pt x="118" y="12"/>
                        </a:lnTo>
                        <a:lnTo>
                          <a:pt x="136" y="0"/>
                        </a:lnTo>
                        <a:lnTo>
                          <a:pt x="208" y="24"/>
                        </a:lnTo>
                      </a:path>
                    </a:pathLst>
                  </a:custGeom>
                  <a:solidFill>
                    <a:srgbClr val="CC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4" name="Freeform 181" descr="Wide upward diagonal"/>
                  <p:cNvSpPr>
                    <a:spLocks/>
                  </p:cNvSpPr>
                  <p:nvPr/>
                </p:nvSpPr>
                <p:spPr bwMode="auto">
                  <a:xfrm>
                    <a:off x="5147" y="2276"/>
                    <a:ext cx="434" cy="327"/>
                  </a:xfrm>
                  <a:custGeom>
                    <a:avLst/>
                    <a:gdLst>
                      <a:gd name="T0" fmla="*/ 416 w 434"/>
                      <a:gd name="T1" fmla="*/ 183 h 327"/>
                      <a:gd name="T2" fmla="*/ 358 w 434"/>
                      <a:gd name="T3" fmla="*/ 222 h 327"/>
                      <a:gd name="T4" fmla="*/ 308 w 434"/>
                      <a:gd name="T5" fmla="*/ 243 h 327"/>
                      <a:gd name="T6" fmla="*/ 250 w 434"/>
                      <a:gd name="T7" fmla="*/ 283 h 327"/>
                      <a:gd name="T8" fmla="*/ 183 w 434"/>
                      <a:gd name="T9" fmla="*/ 309 h 327"/>
                      <a:gd name="T10" fmla="*/ 142 w 434"/>
                      <a:gd name="T11" fmla="*/ 326 h 327"/>
                      <a:gd name="T12" fmla="*/ 100 w 434"/>
                      <a:gd name="T13" fmla="*/ 322 h 327"/>
                      <a:gd name="T14" fmla="*/ 42 w 434"/>
                      <a:gd name="T15" fmla="*/ 287 h 327"/>
                      <a:gd name="T16" fmla="*/ 9 w 434"/>
                      <a:gd name="T17" fmla="*/ 230 h 327"/>
                      <a:gd name="T18" fmla="*/ 0 w 434"/>
                      <a:gd name="T19" fmla="*/ 178 h 327"/>
                      <a:gd name="T20" fmla="*/ 9 w 434"/>
                      <a:gd name="T21" fmla="*/ 135 h 327"/>
                      <a:gd name="T22" fmla="*/ 17 w 434"/>
                      <a:gd name="T23" fmla="*/ 61 h 327"/>
                      <a:gd name="T24" fmla="*/ 50 w 434"/>
                      <a:gd name="T25" fmla="*/ 26 h 327"/>
                      <a:gd name="T26" fmla="*/ 100 w 434"/>
                      <a:gd name="T27" fmla="*/ 9 h 327"/>
                      <a:gd name="T28" fmla="*/ 158 w 434"/>
                      <a:gd name="T29" fmla="*/ 0 h 327"/>
                      <a:gd name="T30" fmla="*/ 358 w 434"/>
                      <a:gd name="T31" fmla="*/ 35 h 327"/>
                      <a:gd name="T32" fmla="*/ 391 w 434"/>
                      <a:gd name="T33" fmla="*/ 52 h 327"/>
                      <a:gd name="T34" fmla="*/ 425 w 434"/>
                      <a:gd name="T35" fmla="*/ 87 h 327"/>
                      <a:gd name="T36" fmla="*/ 433 w 434"/>
                      <a:gd name="T37" fmla="*/ 126 h 327"/>
                      <a:gd name="T38" fmla="*/ 433 w 434"/>
                      <a:gd name="T39" fmla="*/ 139 h 327"/>
                      <a:gd name="T40" fmla="*/ 425 w 434"/>
                      <a:gd name="T41" fmla="*/ 152 h 327"/>
                      <a:gd name="T42" fmla="*/ 425 w 434"/>
                      <a:gd name="T43" fmla="*/ 161 h 327"/>
                      <a:gd name="T44" fmla="*/ 425 w 434"/>
                      <a:gd name="T45" fmla="*/ 170 h 327"/>
                      <a:gd name="T46" fmla="*/ 416 w 434"/>
                      <a:gd name="T47" fmla="*/ 174 h 327"/>
                      <a:gd name="T48" fmla="*/ 416 w 434"/>
                      <a:gd name="T49" fmla="*/ 183 h 327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w 434"/>
                      <a:gd name="T76" fmla="*/ 0 h 327"/>
                      <a:gd name="T77" fmla="*/ 434 w 434"/>
                      <a:gd name="T78" fmla="*/ 327 h 327"/>
                    </a:gdLst>
                    <a:ahLst/>
                    <a:cxnLst>
                      <a:cxn ang="T50">
                        <a:pos x="T0" y="T1"/>
                      </a:cxn>
                      <a:cxn ang="T51">
                        <a:pos x="T2" y="T3"/>
                      </a:cxn>
                      <a:cxn ang="T52">
                        <a:pos x="T4" y="T5"/>
                      </a:cxn>
                      <a:cxn ang="T53">
                        <a:pos x="T6" y="T7"/>
                      </a:cxn>
                      <a:cxn ang="T54">
                        <a:pos x="T8" y="T9"/>
                      </a:cxn>
                      <a:cxn ang="T55">
                        <a:pos x="T10" y="T11"/>
                      </a:cxn>
                      <a:cxn ang="T56">
                        <a:pos x="T12" y="T13"/>
                      </a:cxn>
                      <a:cxn ang="T57">
                        <a:pos x="T14" y="T15"/>
                      </a:cxn>
                      <a:cxn ang="T58">
                        <a:pos x="T16" y="T17"/>
                      </a:cxn>
                      <a:cxn ang="T59">
                        <a:pos x="T18" y="T19"/>
                      </a:cxn>
                      <a:cxn ang="T60">
                        <a:pos x="T20" y="T21"/>
                      </a:cxn>
                      <a:cxn ang="T61">
                        <a:pos x="T22" y="T23"/>
                      </a:cxn>
                      <a:cxn ang="T62">
                        <a:pos x="T24" y="T25"/>
                      </a:cxn>
                      <a:cxn ang="T63">
                        <a:pos x="T26" y="T27"/>
                      </a:cxn>
                      <a:cxn ang="T64">
                        <a:pos x="T28" y="T29"/>
                      </a:cxn>
                      <a:cxn ang="T65">
                        <a:pos x="T30" y="T31"/>
                      </a:cxn>
                      <a:cxn ang="T66">
                        <a:pos x="T32" y="T33"/>
                      </a:cxn>
                      <a:cxn ang="T67">
                        <a:pos x="T34" y="T35"/>
                      </a:cxn>
                      <a:cxn ang="T68">
                        <a:pos x="T36" y="T37"/>
                      </a:cxn>
                      <a:cxn ang="T69">
                        <a:pos x="T38" y="T39"/>
                      </a:cxn>
                      <a:cxn ang="T70">
                        <a:pos x="T40" y="T41"/>
                      </a:cxn>
                      <a:cxn ang="T71">
                        <a:pos x="T42" y="T43"/>
                      </a:cxn>
                      <a:cxn ang="T72">
                        <a:pos x="T44" y="T45"/>
                      </a:cxn>
                      <a:cxn ang="T73">
                        <a:pos x="T46" y="T47"/>
                      </a:cxn>
                      <a:cxn ang="T74">
                        <a:pos x="T48" y="T49"/>
                      </a:cxn>
                    </a:cxnLst>
                    <a:rect l="T75" t="T76" r="T77" b="T78"/>
                    <a:pathLst>
                      <a:path w="434" h="327">
                        <a:moveTo>
                          <a:pt x="416" y="183"/>
                        </a:moveTo>
                        <a:lnTo>
                          <a:pt x="358" y="222"/>
                        </a:lnTo>
                        <a:lnTo>
                          <a:pt x="308" y="243"/>
                        </a:lnTo>
                        <a:lnTo>
                          <a:pt x="250" y="283"/>
                        </a:lnTo>
                        <a:lnTo>
                          <a:pt x="183" y="309"/>
                        </a:lnTo>
                        <a:lnTo>
                          <a:pt x="142" y="326"/>
                        </a:lnTo>
                        <a:lnTo>
                          <a:pt x="100" y="322"/>
                        </a:lnTo>
                        <a:lnTo>
                          <a:pt x="42" y="287"/>
                        </a:lnTo>
                        <a:lnTo>
                          <a:pt x="9" y="230"/>
                        </a:lnTo>
                        <a:lnTo>
                          <a:pt x="0" y="178"/>
                        </a:lnTo>
                        <a:lnTo>
                          <a:pt x="9" y="135"/>
                        </a:lnTo>
                        <a:lnTo>
                          <a:pt x="17" y="61"/>
                        </a:lnTo>
                        <a:lnTo>
                          <a:pt x="50" y="26"/>
                        </a:lnTo>
                        <a:lnTo>
                          <a:pt x="100" y="9"/>
                        </a:lnTo>
                        <a:lnTo>
                          <a:pt x="158" y="0"/>
                        </a:lnTo>
                        <a:lnTo>
                          <a:pt x="358" y="35"/>
                        </a:lnTo>
                        <a:lnTo>
                          <a:pt x="391" y="52"/>
                        </a:lnTo>
                        <a:lnTo>
                          <a:pt x="425" y="87"/>
                        </a:lnTo>
                        <a:lnTo>
                          <a:pt x="433" y="126"/>
                        </a:lnTo>
                        <a:lnTo>
                          <a:pt x="433" y="139"/>
                        </a:lnTo>
                        <a:lnTo>
                          <a:pt x="425" y="152"/>
                        </a:lnTo>
                        <a:lnTo>
                          <a:pt x="425" y="161"/>
                        </a:lnTo>
                        <a:lnTo>
                          <a:pt x="425" y="170"/>
                        </a:lnTo>
                        <a:lnTo>
                          <a:pt x="416" y="174"/>
                        </a:lnTo>
                        <a:lnTo>
                          <a:pt x="416" y="183"/>
                        </a:lnTo>
                      </a:path>
                    </a:pathLst>
                  </a:custGeom>
                  <a:blipFill dpi="0" rotWithShape="0">
                    <a:blip r:embed="rId2" cstate="print"/>
                    <a:srcRect/>
                    <a:tile tx="0" ty="0" sx="100000" sy="100000" flip="none" algn="tl"/>
                  </a:blip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5" name="Freeform 182"/>
                  <p:cNvSpPr>
                    <a:spLocks/>
                  </p:cNvSpPr>
                  <p:nvPr/>
                </p:nvSpPr>
                <p:spPr bwMode="auto">
                  <a:xfrm>
                    <a:off x="5235" y="1955"/>
                    <a:ext cx="407" cy="306"/>
                  </a:xfrm>
                  <a:custGeom>
                    <a:avLst/>
                    <a:gdLst>
                      <a:gd name="T0" fmla="*/ 399 w 407"/>
                      <a:gd name="T1" fmla="*/ 292 h 306"/>
                      <a:gd name="T2" fmla="*/ 405 w 407"/>
                      <a:gd name="T3" fmla="*/ 295 h 306"/>
                      <a:gd name="T4" fmla="*/ 393 w 407"/>
                      <a:gd name="T5" fmla="*/ 279 h 306"/>
                      <a:gd name="T6" fmla="*/ 374 w 407"/>
                      <a:gd name="T7" fmla="*/ 259 h 306"/>
                      <a:gd name="T8" fmla="*/ 354 w 407"/>
                      <a:gd name="T9" fmla="*/ 239 h 306"/>
                      <a:gd name="T10" fmla="*/ 329 w 407"/>
                      <a:gd name="T11" fmla="*/ 216 h 306"/>
                      <a:gd name="T12" fmla="*/ 301 w 407"/>
                      <a:gd name="T13" fmla="*/ 193 h 306"/>
                      <a:gd name="T14" fmla="*/ 272 w 407"/>
                      <a:gd name="T15" fmla="*/ 168 h 306"/>
                      <a:gd name="T16" fmla="*/ 240 w 407"/>
                      <a:gd name="T17" fmla="*/ 144 h 306"/>
                      <a:gd name="T18" fmla="*/ 208 w 407"/>
                      <a:gd name="T19" fmla="*/ 120 h 306"/>
                      <a:gd name="T20" fmla="*/ 176 w 407"/>
                      <a:gd name="T21" fmla="*/ 96 h 306"/>
                      <a:gd name="T22" fmla="*/ 145 w 407"/>
                      <a:gd name="T23" fmla="*/ 75 h 306"/>
                      <a:gd name="T24" fmla="*/ 113 w 407"/>
                      <a:gd name="T25" fmla="*/ 55 h 306"/>
                      <a:gd name="T26" fmla="*/ 85 w 407"/>
                      <a:gd name="T27" fmla="*/ 37 h 306"/>
                      <a:gd name="T28" fmla="*/ 59 w 407"/>
                      <a:gd name="T29" fmla="*/ 23 h 306"/>
                      <a:gd name="T30" fmla="*/ 37 w 407"/>
                      <a:gd name="T31" fmla="*/ 10 h 306"/>
                      <a:gd name="T32" fmla="*/ 17 w 407"/>
                      <a:gd name="T33" fmla="*/ 3 h 306"/>
                      <a:gd name="T34" fmla="*/ 2 w 407"/>
                      <a:gd name="T35" fmla="*/ 0 h 306"/>
                      <a:gd name="T36" fmla="*/ 0 w 407"/>
                      <a:gd name="T37" fmla="*/ 11 h 306"/>
                      <a:gd name="T38" fmla="*/ 15 w 407"/>
                      <a:gd name="T39" fmla="*/ 13 h 306"/>
                      <a:gd name="T40" fmla="*/ 32 w 407"/>
                      <a:gd name="T41" fmla="*/ 20 h 306"/>
                      <a:gd name="T42" fmla="*/ 55 w 407"/>
                      <a:gd name="T43" fmla="*/ 33 h 306"/>
                      <a:gd name="T44" fmla="*/ 80 w 407"/>
                      <a:gd name="T45" fmla="*/ 47 h 306"/>
                      <a:gd name="T46" fmla="*/ 109 w 407"/>
                      <a:gd name="T47" fmla="*/ 65 h 306"/>
                      <a:gd name="T48" fmla="*/ 137 w 407"/>
                      <a:gd name="T49" fmla="*/ 85 h 306"/>
                      <a:gd name="T50" fmla="*/ 169 w 407"/>
                      <a:gd name="T51" fmla="*/ 106 h 306"/>
                      <a:gd name="T52" fmla="*/ 201 w 407"/>
                      <a:gd name="T53" fmla="*/ 130 h 306"/>
                      <a:gd name="T54" fmla="*/ 233 w 407"/>
                      <a:gd name="T55" fmla="*/ 153 h 306"/>
                      <a:gd name="T56" fmla="*/ 264 w 407"/>
                      <a:gd name="T57" fmla="*/ 178 h 306"/>
                      <a:gd name="T58" fmla="*/ 293 w 407"/>
                      <a:gd name="T59" fmla="*/ 203 h 306"/>
                      <a:gd name="T60" fmla="*/ 321 w 407"/>
                      <a:gd name="T61" fmla="*/ 226 h 306"/>
                      <a:gd name="T62" fmla="*/ 347 w 407"/>
                      <a:gd name="T63" fmla="*/ 248 h 306"/>
                      <a:gd name="T64" fmla="*/ 367 w 407"/>
                      <a:gd name="T65" fmla="*/ 269 h 306"/>
                      <a:gd name="T66" fmla="*/ 383 w 407"/>
                      <a:gd name="T67" fmla="*/ 285 h 306"/>
                      <a:gd name="T68" fmla="*/ 396 w 407"/>
                      <a:gd name="T69" fmla="*/ 302 h 306"/>
                      <a:gd name="T70" fmla="*/ 402 w 407"/>
                      <a:gd name="T71" fmla="*/ 305 h 306"/>
                      <a:gd name="T72" fmla="*/ 396 w 407"/>
                      <a:gd name="T73" fmla="*/ 302 h 306"/>
                      <a:gd name="T74" fmla="*/ 399 w 407"/>
                      <a:gd name="T75" fmla="*/ 304 h 306"/>
                      <a:gd name="T76" fmla="*/ 404 w 407"/>
                      <a:gd name="T77" fmla="*/ 303 h 306"/>
                      <a:gd name="T78" fmla="*/ 406 w 407"/>
                      <a:gd name="T79" fmla="*/ 299 h 306"/>
                      <a:gd name="T80" fmla="*/ 405 w 407"/>
                      <a:gd name="T81" fmla="*/ 295 h 306"/>
                      <a:gd name="T82" fmla="*/ 399 w 407"/>
                      <a:gd name="T83" fmla="*/ 292 h 30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w 407"/>
                      <a:gd name="T127" fmla="*/ 0 h 306"/>
                      <a:gd name="T128" fmla="*/ 407 w 407"/>
                      <a:gd name="T129" fmla="*/ 306 h 306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T126" t="T127" r="T128" b="T129"/>
                    <a:pathLst>
                      <a:path w="407" h="306">
                        <a:moveTo>
                          <a:pt x="399" y="292"/>
                        </a:moveTo>
                        <a:lnTo>
                          <a:pt x="405" y="295"/>
                        </a:lnTo>
                        <a:lnTo>
                          <a:pt x="393" y="279"/>
                        </a:lnTo>
                        <a:lnTo>
                          <a:pt x="374" y="259"/>
                        </a:lnTo>
                        <a:lnTo>
                          <a:pt x="354" y="239"/>
                        </a:lnTo>
                        <a:lnTo>
                          <a:pt x="329" y="216"/>
                        </a:lnTo>
                        <a:lnTo>
                          <a:pt x="301" y="193"/>
                        </a:lnTo>
                        <a:lnTo>
                          <a:pt x="272" y="168"/>
                        </a:lnTo>
                        <a:lnTo>
                          <a:pt x="240" y="144"/>
                        </a:lnTo>
                        <a:lnTo>
                          <a:pt x="208" y="120"/>
                        </a:lnTo>
                        <a:lnTo>
                          <a:pt x="176" y="96"/>
                        </a:lnTo>
                        <a:lnTo>
                          <a:pt x="145" y="75"/>
                        </a:lnTo>
                        <a:lnTo>
                          <a:pt x="113" y="55"/>
                        </a:lnTo>
                        <a:lnTo>
                          <a:pt x="85" y="37"/>
                        </a:lnTo>
                        <a:lnTo>
                          <a:pt x="59" y="23"/>
                        </a:lnTo>
                        <a:lnTo>
                          <a:pt x="37" y="10"/>
                        </a:lnTo>
                        <a:lnTo>
                          <a:pt x="17" y="3"/>
                        </a:lnTo>
                        <a:lnTo>
                          <a:pt x="2" y="0"/>
                        </a:lnTo>
                        <a:lnTo>
                          <a:pt x="0" y="11"/>
                        </a:lnTo>
                        <a:lnTo>
                          <a:pt x="15" y="13"/>
                        </a:lnTo>
                        <a:lnTo>
                          <a:pt x="32" y="20"/>
                        </a:lnTo>
                        <a:lnTo>
                          <a:pt x="55" y="33"/>
                        </a:lnTo>
                        <a:lnTo>
                          <a:pt x="80" y="47"/>
                        </a:lnTo>
                        <a:lnTo>
                          <a:pt x="109" y="65"/>
                        </a:lnTo>
                        <a:lnTo>
                          <a:pt x="137" y="85"/>
                        </a:lnTo>
                        <a:lnTo>
                          <a:pt x="169" y="106"/>
                        </a:lnTo>
                        <a:lnTo>
                          <a:pt x="201" y="130"/>
                        </a:lnTo>
                        <a:lnTo>
                          <a:pt x="233" y="153"/>
                        </a:lnTo>
                        <a:lnTo>
                          <a:pt x="264" y="178"/>
                        </a:lnTo>
                        <a:lnTo>
                          <a:pt x="293" y="203"/>
                        </a:lnTo>
                        <a:lnTo>
                          <a:pt x="321" y="226"/>
                        </a:lnTo>
                        <a:lnTo>
                          <a:pt x="347" y="248"/>
                        </a:lnTo>
                        <a:lnTo>
                          <a:pt x="367" y="269"/>
                        </a:lnTo>
                        <a:lnTo>
                          <a:pt x="383" y="285"/>
                        </a:lnTo>
                        <a:lnTo>
                          <a:pt x="396" y="302"/>
                        </a:lnTo>
                        <a:lnTo>
                          <a:pt x="402" y="305"/>
                        </a:lnTo>
                        <a:lnTo>
                          <a:pt x="396" y="302"/>
                        </a:lnTo>
                        <a:lnTo>
                          <a:pt x="399" y="304"/>
                        </a:lnTo>
                        <a:lnTo>
                          <a:pt x="404" y="303"/>
                        </a:lnTo>
                        <a:lnTo>
                          <a:pt x="406" y="299"/>
                        </a:lnTo>
                        <a:lnTo>
                          <a:pt x="405" y="295"/>
                        </a:lnTo>
                        <a:lnTo>
                          <a:pt x="399" y="292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6" name="Freeform 183"/>
                  <p:cNvSpPr>
                    <a:spLocks/>
                  </p:cNvSpPr>
                  <p:nvPr/>
                </p:nvSpPr>
                <p:spPr bwMode="auto">
                  <a:xfrm>
                    <a:off x="5634" y="2248"/>
                    <a:ext cx="60" cy="64"/>
                  </a:xfrm>
                  <a:custGeom>
                    <a:avLst/>
                    <a:gdLst>
                      <a:gd name="T0" fmla="*/ 50 w 60"/>
                      <a:gd name="T1" fmla="*/ 49 h 64"/>
                      <a:gd name="T2" fmla="*/ 54 w 60"/>
                      <a:gd name="T3" fmla="*/ 59 h 64"/>
                      <a:gd name="T4" fmla="*/ 59 w 60"/>
                      <a:gd name="T5" fmla="*/ 46 h 64"/>
                      <a:gd name="T6" fmla="*/ 57 w 60"/>
                      <a:gd name="T7" fmla="*/ 31 h 64"/>
                      <a:gd name="T8" fmla="*/ 51 w 60"/>
                      <a:gd name="T9" fmla="*/ 21 h 64"/>
                      <a:gd name="T10" fmla="*/ 43 w 60"/>
                      <a:gd name="T11" fmla="*/ 10 h 64"/>
                      <a:gd name="T12" fmla="*/ 31 w 60"/>
                      <a:gd name="T13" fmla="*/ 4 h 64"/>
                      <a:gd name="T14" fmla="*/ 21 w 60"/>
                      <a:gd name="T15" fmla="*/ 1 h 64"/>
                      <a:gd name="T16" fmla="*/ 11 w 60"/>
                      <a:gd name="T17" fmla="*/ 0 h 64"/>
                      <a:gd name="T18" fmla="*/ 0 w 60"/>
                      <a:gd name="T19" fmla="*/ 0 h 64"/>
                      <a:gd name="T20" fmla="*/ 4 w 60"/>
                      <a:gd name="T21" fmla="*/ 12 h 64"/>
                      <a:gd name="T22" fmla="*/ 9 w 60"/>
                      <a:gd name="T23" fmla="*/ 10 h 64"/>
                      <a:gd name="T24" fmla="*/ 19 w 60"/>
                      <a:gd name="T25" fmla="*/ 12 h 64"/>
                      <a:gd name="T26" fmla="*/ 27 w 60"/>
                      <a:gd name="T27" fmla="*/ 14 h 64"/>
                      <a:gd name="T28" fmla="*/ 35 w 60"/>
                      <a:gd name="T29" fmla="*/ 20 h 64"/>
                      <a:gd name="T30" fmla="*/ 41 w 60"/>
                      <a:gd name="T31" fmla="*/ 27 h 64"/>
                      <a:gd name="T32" fmla="*/ 45 w 60"/>
                      <a:gd name="T33" fmla="*/ 35 h 64"/>
                      <a:gd name="T34" fmla="*/ 45 w 60"/>
                      <a:gd name="T35" fmla="*/ 43 h 64"/>
                      <a:gd name="T36" fmla="*/ 43 w 60"/>
                      <a:gd name="T37" fmla="*/ 54 h 64"/>
                      <a:gd name="T38" fmla="*/ 48 w 60"/>
                      <a:gd name="T39" fmla="*/ 63 h 64"/>
                      <a:gd name="T40" fmla="*/ 43 w 60"/>
                      <a:gd name="T41" fmla="*/ 54 h 64"/>
                      <a:gd name="T42" fmla="*/ 44 w 60"/>
                      <a:gd name="T43" fmla="*/ 58 h 64"/>
                      <a:gd name="T44" fmla="*/ 47 w 60"/>
                      <a:gd name="T45" fmla="*/ 61 h 64"/>
                      <a:gd name="T46" fmla="*/ 51 w 60"/>
                      <a:gd name="T47" fmla="*/ 61 h 64"/>
                      <a:gd name="T48" fmla="*/ 54 w 60"/>
                      <a:gd name="T49" fmla="*/ 59 h 64"/>
                      <a:gd name="T50" fmla="*/ 50 w 60"/>
                      <a:gd name="T51" fmla="*/ 49 h 64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w 60"/>
                      <a:gd name="T79" fmla="*/ 0 h 64"/>
                      <a:gd name="T80" fmla="*/ 60 w 60"/>
                      <a:gd name="T81" fmla="*/ 64 h 64"/>
                    </a:gdLst>
                    <a:ahLst/>
                    <a:cxnLst>
                      <a:cxn ang="T52">
                        <a:pos x="T0" y="T1"/>
                      </a:cxn>
                      <a:cxn ang="T53">
                        <a:pos x="T2" y="T3"/>
                      </a:cxn>
                      <a:cxn ang="T54">
                        <a:pos x="T4" y="T5"/>
                      </a:cxn>
                      <a:cxn ang="T55">
                        <a:pos x="T6" y="T7"/>
                      </a:cxn>
                      <a:cxn ang="T56">
                        <a:pos x="T8" y="T9"/>
                      </a:cxn>
                      <a:cxn ang="T57">
                        <a:pos x="T10" y="T11"/>
                      </a:cxn>
                      <a:cxn ang="T58">
                        <a:pos x="T12" y="T13"/>
                      </a:cxn>
                      <a:cxn ang="T59">
                        <a:pos x="T14" y="T15"/>
                      </a:cxn>
                      <a:cxn ang="T60">
                        <a:pos x="T16" y="T17"/>
                      </a:cxn>
                      <a:cxn ang="T61">
                        <a:pos x="T18" y="T19"/>
                      </a:cxn>
                      <a:cxn ang="T62">
                        <a:pos x="T20" y="T21"/>
                      </a:cxn>
                      <a:cxn ang="T63">
                        <a:pos x="T22" y="T23"/>
                      </a:cxn>
                      <a:cxn ang="T64">
                        <a:pos x="T24" y="T25"/>
                      </a:cxn>
                      <a:cxn ang="T65">
                        <a:pos x="T26" y="T27"/>
                      </a:cxn>
                      <a:cxn ang="T66">
                        <a:pos x="T28" y="T29"/>
                      </a:cxn>
                      <a:cxn ang="T67">
                        <a:pos x="T30" y="T31"/>
                      </a:cxn>
                      <a:cxn ang="T68">
                        <a:pos x="T32" y="T33"/>
                      </a:cxn>
                      <a:cxn ang="T69">
                        <a:pos x="T34" y="T35"/>
                      </a:cxn>
                      <a:cxn ang="T70">
                        <a:pos x="T36" y="T37"/>
                      </a:cxn>
                      <a:cxn ang="T71">
                        <a:pos x="T38" y="T39"/>
                      </a:cxn>
                      <a:cxn ang="T72">
                        <a:pos x="T40" y="T41"/>
                      </a:cxn>
                      <a:cxn ang="T73">
                        <a:pos x="T42" y="T43"/>
                      </a:cxn>
                      <a:cxn ang="T74">
                        <a:pos x="T44" y="T45"/>
                      </a:cxn>
                      <a:cxn ang="T75">
                        <a:pos x="T46" y="T47"/>
                      </a:cxn>
                      <a:cxn ang="T76">
                        <a:pos x="T48" y="T49"/>
                      </a:cxn>
                      <a:cxn ang="T77">
                        <a:pos x="T50" y="T51"/>
                      </a:cxn>
                    </a:cxnLst>
                    <a:rect l="T78" t="T79" r="T80" b="T81"/>
                    <a:pathLst>
                      <a:path w="60" h="64">
                        <a:moveTo>
                          <a:pt x="50" y="49"/>
                        </a:moveTo>
                        <a:lnTo>
                          <a:pt x="54" y="59"/>
                        </a:lnTo>
                        <a:lnTo>
                          <a:pt x="59" y="46"/>
                        </a:lnTo>
                        <a:lnTo>
                          <a:pt x="57" y="31"/>
                        </a:lnTo>
                        <a:lnTo>
                          <a:pt x="51" y="21"/>
                        </a:lnTo>
                        <a:lnTo>
                          <a:pt x="43" y="10"/>
                        </a:lnTo>
                        <a:lnTo>
                          <a:pt x="31" y="4"/>
                        </a:lnTo>
                        <a:lnTo>
                          <a:pt x="21" y="1"/>
                        </a:lnTo>
                        <a:lnTo>
                          <a:pt x="11" y="0"/>
                        </a:lnTo>
                        <a:lnTo>
                          <a:pt x="0" y="0"/>
                        </a:lnTo>
                        <a:lnTo>
                          <a:pt x="4" y="12"/>
                        </a:lnTo>
                        <a:lnTo>
                          <a:pt x="9" y="10"/>
                        </a:lnTo>
                        <a:lnTo>
                          <a:pt x="19" y="12"/>
                        </a:lnTo>
                        <a:lnTo>
                          <a:pt x="27" y="14"/>
                        </a:lnTo>
                        <a:lnTo>
                          <a:pt x="35" y="20"/>
                        </a:lnTo>
                        <a:lnTo>
                          <a:pt x="41" y="27"/>
                        </a:lnTo>
                        <a:lnTo>
                          <a:pt x="45" y="35"/>
                        </a:lnTo>
                        <a:lnTo>
                          <a:pt x="45" y="43"/>
                        </a:lnTo>
                        <a:lnTo>
                          <a:pt x="43" y="54"/>
                        </a:lnTo>
                        <a:lnTo>
                          <a:pt x="48" y="63"/>
                        </a:lnTo>
                        <a:lnTo>
                          <a:pt x="43" y="54"/>
                        </a:lnTo>
                        <a:lnTo>
                          <a:pt x="44" y="58"/>
                        </a:lnTo>
                        <a:lnTo>
                          <a:pt x="47" y="61"/>
                        </a:lnTo>
                        <a:lnTo>
                          <a:pt x="51" y="61"/>
                        </a:lnTo>
                        <a:lnTo>
                          <a:pt x="54" y="59"/>
                        </a:lnTo>
                        <a:lnTo>
                          <a:pt x="50" y="49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7" name="Freeform 184"/>
                  <p:cNvSpPr>
                    <a:spLocks/>
                  </p:cNvSpPr>
                  <p:nvPr/>
                </p:nvSpPr>
                <p:spPr bwMode="auto">
                  <a:xfrm>
                    <a:off x="5682" y="2298"/>
                    <a:ext cx="30" cy="73"/>
                  </a:xfrm>
                  <a:custGeom>
                    <a:avLst/>
                    <a:gdLst>
                      <a:gd name="T0" fmla="*/ 10 w 30"/>
                      <a:gd name="T1" fmla="*/ 72 h 73"/>
                      <a:gd name="T2" fmla="*/ 9 w 30"/>
                      <a:gd name="T3" fmla="*/ 72 h 73"/>
                      <a:gd name="T4" fmla="*/ 19 w 30"/>
                      <a:gd name="T5" fmla="*/ 67 h 73"/>
                      <a:gd name="T6" fmla="*/ 27 w 30"/>
                      <a:gd name="T7" fmla="*/ 57 h 73"/>
                      <a:gd name="T8" fmla="*/ 29 w 30"/>
                      <a:gd name="T9" fmla="*/ 46 h 73"/>
                      <a:gd name="T10" fmla="*/ 27 w 30"/>
                      <a:gd name="T11" fmla="*/ 35 h 73"/>
                      <a:gd name="T12" fmla="*/ 25 w 30"/>
                      <a:gd name="T13" fmla="*/ 23 h 73"/>
                      <a:gd name="T14" fmla="*/ 18 w 30"/>
                      <a:gd name="T15" fmla="*/ 12 h 73"/>
                      <a:gd name="T16" fmla="*/ 11 w 30"/>
                      <a:gd name="T17" fmla="*/ 4 h 73"/>
                      <a:gd name="T18" fmla="*/ 2 w 30"/>
                      <a:gd name="T19" fmla="*/ 0 h 73"/>
                      <a:gd name="T20" fmla="*/ 0 w 30"/>
                      <a:gd name="T21" fmla="*/ 13 h 73"/>
                      <a:gd name="T22" fmla="*/ 4 w 30"/>
                      <a:gd name="T23" fmla="*/ 14 h 73"/>
                      <a:gd name="T24" fmla="*/ 8 w 30"/>
                      <a:gd name="T25" fmla="*/ 19 h 73"/>
                      <a:gd name="T26" fmla="*/ 13 w 30"/>
                      <a:gd name="T27" fmla="*/ 27 h 73"/>
                      <a:gd name="T28" fmla="*/ 17 w 30"/>
                      <a:gd name="T29" fmla="*/ 36 h 73"/>
                      <a:gd name="T30" fmla="*/ 18 w 30"/>
                      <a:gd name="T31" fmla="*/ 44 h 73"/>
                      <a:gd name="T32" fmla="*/ 16 w 30"/>
                      <a:gd name="T33" fmla="*/ 52 h 73"/>
                      <a:gd name="T34" fmla="*/ 13 w 30"/>
                      <a:gd name="T35" fmla="*/ 57 h 73"/>
                      <a:gd name="T36" fmla="*/ 8 w 30"/>
                      <a:gd name="T37" fmla="*/ 61 h 73"/>
                      <a:gd name="T38" fmla="*/ 7 w 30"/>
                      <a:gd name="T39" fmla="*/ 61 h 73"/>
                      <a:gd name="T40" fmla="*/ 10 w 30"/>
                      <a:gd name="T41" fmla="*/ 72 h 73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w 30"/>
                      <a:gd name="T64" fmla="*/ 0 h 73"/>
                      <a:gd name="T65" fmla="*/ 30 w 30"/>
                      <a:gd name="T66" fmla="*/ 73 h 73"/>
                    </a:gdLst>
                    <a:ahLst/>
                    <a:cxnLst>
                      <a:cxn ang="T42">
                        <a:pos x="T0" y="T1"/>
                      </a:cxn>
                      <a:cxn ang="T43">
                        <a:pos x="T2" y="T3"/>
                      </a:cxn>
                      <a:cxn ang="T44">
                        <a:pos x="T4" y="T5"/>
                      </a:cxn>
                      <a:cxn ang="T45">
                        <a:pos x="T6" y="T7"/>
                      </a:cxn>
                      <a:cxn ang="T46">
                        <a:pos x="T8" y="T9"/>
                      </a:cxn>
                      <a:cxn ang="T47">
                        <a:pos x="T10" y="T11"/>
                      </a:cxn>
                      <a:cxn ang="T48">
                        <a:pos x="T12" y="T13"/>
                      </a:cxn>
                      <a:cxn ang="T49">
                        <a:pos x="T14" y="T15"/>
                      </a:cxn>
                      <a:cxn ang="T50">
                        <a:pos x="T16" y="T17"/>
                      </a:cxn>
                      <a:cxn ang="T51">
                        <a:pos x="T18" y="T19"/>
                      </a:cxn>
                      <a:cxn ang="T52">
                        <a:pos x="T20" y="T21"/>
                      </a:cxn>
                      <a:cxn ang="T53">
                        <a:pos x="T22" y="T23"/>
                      </a:cxn>
                      <a:cxn ang="T54">
                        <a:pos x="T24" y="T25"/>
                      </a:cxn>
                      <a:cxn ang="T55">
                        <a:pos x="T26" y="T27"/>
                      </a:cxn>
                      <a:cxn ang="T56">
                        <a:pos x="T28" y="T29"/>
                      </a:cxn>
                      <a:cxn ang="T57">
                        <a:pos x="T30" y="T31"/>
                      </a:cxn>
                      <a:cxn ang="T58">
                        <a:pos x="T32" y="T33"/>
                      </a:cxn>
                      <a:cxn ang="T59">
                        <a:pos x="T34" y="T35"/>
                      </a:cxn>
                      <a:cxn ang="T60">
                        <a:pos x="T36" y="T37"/>
                      </a:cxn>
                      <a:cxn ang="T61">
                        <a:pos x="T38" y="T39"/>
                      </a:cxn>
                      <a:cxn ang="T62">
                        <a:pos x="T40" y="T41"/>
                      </a:cxn>
                    </a:cxnLst>
                    <a:rect l="T63" t="T64" r="T65" b="T66"/>
                    <a:pathLst>
                      <a:path w="30" h="73">
                        <a:moveTo>
                          <a:pt x="10" y="72"/>
                        </a:moveTo>
                        <a:lnTo>
                          <a:pt x="9" y="72"/>
                        </a:lnTo>
                        <a:lnTo>
                          <a:pt x="19" y="67"/>
                        </a:lnTo>
                        <a:lnTo>
                          <a:pt x="27" y="57"/>
                        </a:lnTo>
                        <a:lnTo>
                          <a:pt x="29" y="46"/>
                        </a:lnTo>
                        <a:lnTo>
                          <a:pt x="27" y="35"/>
                        </a:lnTo>
                        <a:lnTo>
                          <a:pt x="25" y="23"/>
                        </a:lnTo>
                        <a:lnTo>
                          <a:pt x="18" y="12"/>
                        </a:lnTo>
                        <a:lnTo>
                          <a:pt x="11" y="4"/>
                        </a:lnTo>
                        <a:lnTo>
                          <a:pt x="2" y="0"/>
                        </a:lnTo>
                        <a:lnTo>
                          <a:pt x="0" y="13"/>
                        </a:lnTo>
                        <a:lnTo>
                          <a:pt x="4" y="14"/>
                        </a:lnTo>
                        <a:lnTo>
                          <a:pt x="8" y="19"/>
                        </a:lnTo>
                        <a:lnTo>
                          <a:pt x="13" y="27"/>
                        </a:lnTo>
                        <a:lnTo>
                          <a:pt x="17" y="36"/>
                        </a:lnTo>
                        <a:lnTo>
                          <a:pt x="18" y="44"/>
                        </a:lnTo>
                        <a:lnTo>
                          <a:pt x="16" y="52"/>
                        </a:lnTo>
                        <a:lnTo>
                          <a:pt x="13" y="57"/>
                        </a:lnTo>
                        <a:lnTo>
                          <a:pt x="8" y="61"/>
                        </a:lnTo>
                        <a:lnTo>
                          <a:pt x="7" y="61"/>
                        </a:lnTo>
                        <a:lnTo>
                          <a:pt x="10" y="72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8" name="Freeform 185"/>
                  <p:cNvSpPr>
                    <a:spLocks/>
                  </p:cNvSpPr>
                  <p:nvPr/>
                </p:nvSpPr>
                <p:spPr bwMode="auto">
                  <a:xfrm>
                    <a:off x="5549" y="2359"/>
                    <a:ext cx="143" cy="108"/>
                  </a:xfrm>
                  <a:custGeom>
                    <a:avLst/>
                    <a:gdLst>
                      <a:gd name="T0" fmla="*/ 0 w 143"/>
                      <a:gd name="T1" fmla="*/ 101 h 108"/>
                      <a:gd name="T2" fmla="*/ 0 w 143"/>
                      <a:gd name="T3" fmla="*/ 101 h 108"/>
                      <a:gd name="T4" fmla="*/ 19 w 143"/>
                      <a:gd name="T5" fmla="*/ 107 h 108"/>
                      <a:gd name="T6" fmla="*/ 40 w 143"/>
                      <a:gd name="T7" fmla="*/ 102 h 108"/>
                      <a:gd name="T8" fmla="*/ 62 w 143"/>
                      <a:gd name="T9" fmla="*/ 88 h 108"/>
                      <a:gd name="T10" fmla="*/ 83 w 143"/>
                      <a:gd name="T11" fmla="*/ 69 h 108"/>
                      <a:gd name="T12" fmla="*/ 102 w 143"/>
                      <a:gd name="T13" fmla="*/ 49 h 108"/>
                      <a:gd name="T14" fmla="*/ 119 w 143"/>
                      <a:gd name="T15" fmla="*/ 31 h 108"/>
                      <a:gd name="T16" fmla="*/ 131 w 143"/>
                      <a:gd name="T17" fmla="*/ 18 h 108"/>
                      <a:gd name="T18" fmla="*/ 142 w 143"/>
                      <a:gd name="T19" fmla="*/ 11 h 108"/>
                      <a:gd name="T20" fmla="*/ 138 w 143"/>
                      <a:gd name="T21" fmla="*/ 0 h 108"/>
                      <a:gd name="T22" fmla="*/ 124 w 143"/>
                      <a:gd name="T23" fmla="*/ 8 h 108"/>
                      <a:gd name="T24" fmla="*/ 109 w 143"/>
                      <a:gd name="T25" fmla="*/ 24 h 108"/>
                      <a:gd name="T26" fmla="*/ 92 w 143"/>
                      <a:gd name="T27" fmla="*/ 41 h 108"/>
                      <a:gd name="T28" fmla="*/ 74 w 143"/>
                      <a:gd name="T29" fmla="*/ 62 h 108"/>
                      <a:gd name="T30" fmla="*/ 56 w 143"/>
                      <a:gd name="T31" fmla="*/ 78 h 108"/>
                      <a:gd name="T32" fmla="*/ 36 w 143"/>
                      <a:gd name="T33" fmla="*/ 90 h 108"/>
                      <a:gd name="T34" fmla="*/ 21 w 143"/>
                      <a:gd name="T35" fmla="*/ 96 h 108"/>
                      <a:gd name="T36" fmla="*/ 7 w 143"/>
                      <a:gd name="T37" fmla="*/ 91 h 108"/>
                      <a:gd name="T38" fmla="*/ 0 w 143"/>
                      <a:gd name="T39" fmla="*/ 101 h 108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w 143"/>
                      <a:gd name="T61" fmla="*/ 0 h 108"/>
                      <a:gd name="T62" fmla="*/ 143 w 143"/>
                      <a:gd name="T63" fmla="*/ 108 h 108"/>
                    </a:gdLst>
                    <a:ahLst/>
                    <a:cxnLst>
                      <a:cxn ang="T40">
                        <a:pos x="T0" y="T1"/>
                      </a:cxn>
                      <a:cxn ang="T41">
                        <a:pos x="T2" y="T3"/>
                      </a:cxn>
                      <a:cxn ang="T42">
                        <a:pos x="T4" y="T5"/>
                      </a:cxn>
                      <a:cxn ang="T43">
                        <a:pos x="T6" y="T7"/>
                      </a:cxn>
                      <a:cxn ang="T44">
                        <a:pos x="T8" y="T9"/>
                      </a:cxn>
                      <a:cxn ang="T45">
                        <a:pos x="T10" y="T11"/>
                      </a:cxn>
                      <a:cxn ang="T46">
                        <a:pos x="T12" y="T13"/>
                      </a:cxn>
                      <a:cxn ang="T47">
                        <a:pos x="T14" y="T15"/>
                      </a:cxn>
                      <a:cxn ang="T48">
                        <a:pos x="T16" y="T17"/>
                      </a:cxn>
                      <a:cxn ang="T49">
                        <a:pos x="T18" y="T19"/>
                      </a:cxn>
                      <a:cxn ang="T50">
                        <a:pos x="T20" y="T21"/>
                      </a:cxn>
                      <a:cxn ang="T51">
                        <a:pos x="T22" y="T23"/>
                      </a:cxn>
                      <a:cxn ang="T52">
                        <a:pos x="T24" y="T25"/>
                      </a:cxn>
                      <a:cxn ang="T53">
                        <a:pos x="T26" y="T27"/>
                      </a:cxn>
                      <a:cxn ang="T54">
                        <a:pos x="T28" y="T29"/>
                      </a:cxn>
                      <a:cxn ang="T55">
                        <a:pos x="T30" y="T31"/>
                      </a:cxn>
                      <a:cxn ang="T56">
                        <a:pos x="T32" y="T33"/>
                      </a:cxn>
                      <a:cxn ang="T57">
                        <a:pos x="T34" y="T35"/>
                      </a:cxn>
                      <a:cxn ang="T58">
                        <a:pos x="T36" y="T37"/>
                      </a:cxn>
                      <a:cxn ang="T59">
                        <a:pos x="T38" y="T39"/>
                      </a:cxn>
                    </a:cxnLst>
                    <a:rect l="T60" t="T61" r="T62" b="T63"/>
                    <a:pathLst>
                      <a:path w="143" h="108">
                        <a:moveTo>
                          <a:pt x="0" y="101"/>
                        </a:moveTo>
                        <a:lnTo>
                          <a:pt x="0" y="101"/>
                        </a:lnTo>
                        <a:lnTo>
                          <a:pt x="19" y="107"/>
                        </a:lnTo>
                        <a:lnTo>
                          <a:pt x="40" y="102"/>
                        </a:lnTo>
                        <a:lnTo>
                          <a:pt x="62" y="88"/>
                        </a:lnTo>
                        <a:lnTo>
                          <a:pt x="83" y="69"/>
                        </a:lnTo>
                        <a:lnTo>
                          <a:pt x="102" y="49"/>
                        </a:lnTo>
                        <a:lnTo>
                          <a:pt x="119" y="31"/>
                        </a:lnTo>
                        <a:lnTo>
                          <a:pt x="131" y="18"/>
                        </a:lnTo>
                        <a:lnTo>
                          <a:pt x="142" y="11"/>
                        </a:lnTo>
                        <a:lnTo>
                          <a:pt x="138" y="0"/>
                        </a:lnTo>
                        <a:lnTo>
                          <a:pt x="124" y="8"/>
                        </a:lnTo>
                        <a:lnTo>
                          <a:pt x="109" y="24"/>
                        </a:lnTo>
                        <a:lnTo>
                          <a:pt x="92" y="41"/>
                        </a:lnTo>
                        <a:lnTo>
                          <a:pt x="74" y="62"/>
                        </a:lnTo>
                        <a:lnTo>
                          <a:pt x="56" y="78"/>
                        </a:lnTo>
                        <a:lnTo>
                          <a:pt x="36" y="90"/>
                        </a:lnTo>
                        <a:lnTo>
                          <a:pt x="21" y="96"/>
                        </a:lnTo>
                        <a:lnTo>
                          <a:pt x="7" y="91"/>
                        </a:lnTo>
                        <a:lnTo>
                          <a:pt x="0" y="101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9" name="Freeform 186"/>
                  <p:cNvSpPr>
                    <a:spLocks/>
                  </p:cNvSpPr>
                  <p:nvPr/>
                </p:nvSpPr>
                <p:spPr bwMode="auto">
                  <a:xfrm>
                    <a:off x="5534" y="2436"/>
                    <a:ext cx="35" cy="40"/>
                  </a:xfrm>
                  <a:custGeom>
                    <a:avLst/>
                    <a:gdLst>
                      <a:gd name="T0" fmla="*/ 22 w 35"/>
                      <a:gd name="T1" fmla="*/ 39 h 40"/>
                      <a:gd name="T2" fmla="*/ 22 w 35"/>
                      <a:gd name="T3" fmla="*/ 39 h 40"/>
                      <a:gd name="T4" fmla="*/ 33 w 35"/>
                      <a:gd name="T5" fmla="*/ 30 h 40"/>
                      <a:gd name="T6" fmla="*/ 34 w 35"/>
                      <a:gd name="T7" fmla="*/ 19 h 40"/>
                      <a:gd name="T8" fmla="*/ 26 w 35"/>
                      <a:gd name="T9" fmla="*/ 9 h 40"/>
                      <a:gd name="T10" fmla="*/ 20 w 35"/>
                      <a:gd name="T11" fmla="*/ 5 h 40"/>
                      <a:gd name="T12" fmla="*/ 11 w 35"/>
                      <a:gd name="T13" fmla="*/ 0 h 40"/>
                      <a:gd name="T14" fmla="*/ 0 w 35"/>
                      <a:gd name="T15" fmla="*/ 4 h 40"/>
                      <a:gd name="T16" fmla="*/ 4 w 35"/>
                      <a:gd name="T17" fmla="*/ 14 h 40"/>
                      <a:gd name="T18" fmla="*/ 15 w 35"/>
                      <a:gd name="T19" fmla="*/ 25 h 40"/>
                      <a:gd name="T20" fmla="*/ 22 w 35"/>
                      <a:gd name="T21" fmla="*/ 14 h 40"/>
                      <a:gd name="T22" fmla="*/ 12 w 35"/>
                      <a:gd name="T23" fmla="*/ 4 h 40"/>
                      <a:gd name="T24" fmla="*/ 11 w 35"/>
                      <a:gd name="T25" fmla="*/ 8 h 40"/>
                      <a:gd name="T26" fmla="*/ 9 w 35"/>
                      <a:gd name="T27" fmla="*/ 11 h 40"/>
                      <a:gd name="T28" fmla="*/ 13 w 35"/>
                      <a:gd name="T29" fmla="*/ 14 h 40"/>
                      <a:gd name="T30" fmla="*/ 19 w 35"/>
                      <a:gd name="T31" fmla="*/ 20 h 40"/>
                      <a:gd name="T32" fmla="*/ 22 w 35"/>
                      <a:gd name="T33" fmla="*/ 23 h 40"/>
                      <a:gd name="T34" fmla="*/ 23 w 35"/>
                      <a:gd name="T35" fmla="*/ 26 h 40"/>
                      <a:gd name="T36" fmla="*/ 19 w 35"/>
                      <a:gd name="T37" fmla="*/ 28 h 40"/>
                      <a:gd name="T38" fmla="*/ 22 w 35"/>
                      <a:gd name="T39" fmla="*/ 39 h 40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w 35"/>
                      <a:gd name="T61" fmla="*/ 0 h 40"/>
                      <a:gd name="T62" fmla="*/ 35 w 35"/>
                      <a:gd name="T63" fmla="*/ 40 h 40"/>
                    </a:gdLst>
                    <a:ahLst/>
                    <a:cxnLst>
                      <a:cxn ang="T40">
                        <a:pos x="T0" y="T1"/>
                      </a:cxn>
                      <a:cxn ang="T41">
                        <a:pos x="T2" y="T3"/>
                      </a:cxn>
                      <a:cxn ang="T42">
                        <a:pos x="T4" y="T5"/>
                      </a:cxn>
                      <a:cxn ang="T43">
                        <a:pos x="T6" y="T7"/>
                      </a:cxn>
                      <a:cxn ang="T44">
                        <a:pos x="T8" y="T9"/>
                      </a:cxn>
                      <a:cxn ang="T45">
                        <a:pos x="T10" y="T11"/>
                      </a:cxn>
                      <a:cxn ang="T46">
                        <a:pos x="T12" y="T13"/>
                      </a:cxn>
                      <a:cxn ang="T47">
                        <a:pos x="T14" y="T15"/>
                      </a:cxn>
                      <a:cxn ang="T48">
                        <a:pos x="T16" y="T17"/>
                      </a:cxn>
                      <a:cxn ang="T49">
                        <a:pos x="T18" y="T19"/>
                      </a:cxn>
                      <a:cxn ang="T50">
                        <a:pos x="T20" y="T21"/>
                      </a:cxn>
                      <a:cxn ang="T51">
                        <a:pos x="T22" y="T23"/>
                      </a:cxn>
                      <a:cxn ang="T52">
                        <a:pos x="T24" y="T25"/>
                      </a:cxn>
                      <a:cxn ang="T53">
                        <a:pos x="T26" y="T27"/>
                      </a:cxn>
                      <a:cxn ang="T54">
                        <a:pos x="T28" y="T29"/>
                      </a:cxn>
                      <a:cxn ang="T55">
                        <a:pos x="T30" y="T31"/>
                      </a:cxn>
                      <a:cxn ang="T56">
                        <a:pos x="T32" y="T33"/>
                      </a:cxn>
                      <a:cxn ang="T57">
                        <a:pos x="T34" y="T35"/>
                      </a:cxn>
                      <a:cxn ang="T58">
                        <a:pos x="T36" y="T37"/>
                      </a:cxn>
                      <a:cxn ang="T59">
                        <a:pos x="T38" y="T39"/>
                      </a:cxn>
                    </a:cxnLst>
                    <a:rect l="T60" t="T61" r="T62" b="T63"/>
                    <a:pathLst>
                      <a:path w="35" h="40">
                        <a:moveTo>
                          <a:pt x="22" y="39"/>
                        </a:moveTo>
                        <a:lnTo>
                          <a:pt x="22" y="39"/>
                        </a:lnTo>
                        <a:lnTo>
                          <a:pt x="33" y="30"/>
                        </a:lnTo>
                        <a:lnTo>
                          <a:pt x="34" y="19"/>
                        </a:lnTo>
                        <a:lnTo>
                          <a:pt x="26" y="9"/>
                        </a:lnTo>
                        <a:lnTo>
                          <a:pt x="20" y="5"/>
                        </a:lnTo>
                        <a:lnTo>
                          <a:pt x="11" y="0"/>
                        </a:lnTo>
                        <a:lnTo>
                          <a:pt x="0" y="4"/>
                        </a:lnTo>
                        <a:lnTo>
                          <a:pt x="4" y="14"/>
                        </a:lnTo>
                        <a:lnTo>
                          <a:pt x="15" y="25"/>
                        </a:lnTo>
                        <a:lnTo>
                          <a:pt x="22" y="14"/>
                        </a:lnTo>
                        <a:lnTo>
                          <a:pt x="12" y="4"/>
                        </a:lnTo>
                        <a:lnTo>
                          <a:pt x="11" y="8"/>
                        </a:lnTo>
                        <a:lnTo>
                          <a:pt x="9" y="11"/>
                        </a:lnTo>
                        <a:lnTo>
                          <a:pt x="13" y="14"/>
                        </a:lnTo>
                        <a:lnTo>
                          <a:pt x="19" y="20"/>
                        </a:lnTo>
                        <a:lnTo>
                          <a:pt x="22" y="23"/>
                        </a:lnTo>
                        <a:lnTo>
                          <a:pt x="23" y="26"/>
                        </a:lnTo>
                        <a:lnTo>
                          <a:pt x="19" y="28"/>
                        </a:lnTo>
                        <a:lnTo>
                          <a:pt x="22" y="39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0" name="Freeform 187"/>
                  <p:cNvSpPr>
                    <a:spLocks/>
                  </p:cNvSpPr>
                  <p:nvPr/>
                </p:nvSpPr>
                <p:spPr bwMode="auto">
                  <a:xfrm>
                    <a:off x="5251" y="2464"/>
                    <a:ext cx="307" cy="146"/>
                  </a:xfrm>
                  <a:custGeom>
                    <a:avLst/>
                    <a:gdLst>
                      <a:gd name="T0" fmla="*/ 9 w 307"/>
                      <a:gd name="T1" fmla="*/ 138 h 146"/>
                      <a:gd name="T2" fmla="*/ 2 w 307"/>
                      <a:gd name="T3" fmla="*/ 139 h 146"/>
                      <a:gd name="T4" fmla="*/ 12 w 307"/>
                      <a:gd name="T5" fmla="*/ 145 h 146"/>
                      <a:gd name="T6" fmla="*/ 26 w 307"/>
                      <a:gd name="T7" fmla="*/ 143 h 146"/>
                      <a:gd name="T8" fmla="*/ 42 w 307"/>
                      <a:gd name="T9" fmla="*/ 140 h 146"/>
                      <a:gd name="T10" fmla="*/ 63 w 307"/>
                      <a:gd name="T11" fmla="*/ 136 h 146"/>
                      <a:gd name="T12" fmla="*/ 83 w 307"/>
                      <a:gd name="T13" fmla="*/ 127 h 146"/>
                      <a:gd name="T14" fmla="*/ 107 w 307"/>
                      <a:gd name="T15" fmla="*/ 117 h 146"/>
                      <a:gd name="T16" fmla="*/ 132 w 307"/>
                      <a:gd name="T17" fmla="*/ 104 h 146"/>
                      <a:gd name="T18" fmla="*/ 158 w 307"/>
                      <a:gd name="T19" fmla="*/ 91 h 146"/>
                      <a:gd name="T20" fmla="*/ 181 w 307"/>
                      <a:gd name="T21" fmla="*/ 78 h 146"/>
                      <a:gd name="T22" fmla="*/ 207 w 307"/>
                      <a:gd name="T23" fmla="*/ 66 h 146"/>
                      <a:gd name="T24" fmla="*/ 230 w 307"/>
                      <a:gd name="T25" fmla="*/ 53 h 146"/>
                      <a:gd name="T26" fmla="*/ 252 w 307"/>
                      <a:gd name="T27" fmla="*/ 39 h 146"/>
                      <a:gd name="T28" fmla="*/ 270 w 307"/>
                      <a:gd name="T29" fmla="*/ 29 h 146"/>
                      <a:gd name="T30" fmla="*/ 285 w 307"/>
                      <a:gd name="T31" fmla="*/ 22 h 146"/>
                      <a:gd name="T32" fmla="*/ 299 w 307"/>
                      <a:gd name="T33" fmla="*/ 15 h 146"/>
                      <a:gd name="T34" fmla="*/ 306 w 307"/>
                      <a:gd name="T35" fmla="*/ 11 h 146"/>
                      <a:gd name="T36" fmla="*/ 302 w 307"/>
                      <a:gd name="T37" fmla="*/ 0 h 146"/>
                      <a:gd name="T38" fmla="*/ 293 w 307"/>
                      <a:gd name="T39" fmla="*/ 5 h 146"/>
                      <a:gd name="T40" fmla="*/ 282 w 307"/>
                      <a:gd name="T41" fmla="*/ 10 h 146"/>
                      <a:gd name="T42" fmla="*/ 264 w 307"/>
                      <a:gd name="T43" fmla="*/ 19 h 146"/>
                      <a:gd name="T44" fmla="*/ 245 w 307"/>
                      <a:gd name="T45" fmla="*/ 30 h 146"/>
                      <a:gd name="T46" fmla="*/ 223 w 307"/>
                      <a:gd name="T47" fmla="*/ 43 h 146"/>
                      <a:gd name="T48" fmla="*/ 201 w 307"/>
                      <a:gd name="T49" fmla="*/ 56 h 146"/>
                      <a:gd name="T50" fmla="*/ 177 w 307"/>
                      <a:gd name="T51" fmla="*/ 69 h 146"/>
                      <a:gd name="T52" fmla="*/ 151 w 307"/>
                      <a:gd name="T53" fmla="*/ 81 h 146"/>
                      <a:gd name="T54" fmla="*/ 128 w 307"/>
                      <a:gd name="T55" fmla="*/ 95 h 146"/>
                      <a:gd name="T56" fmla="*/ 104 w 307"/>
                      <a:gd name="T57" fmla="*/ 105 h 146"/>
                      <a:gd name="T58" fmla="*/ 80 w 307"/>
                      <a:gd name="T59" fmla="*/ 115 h 146"/>
                      <a:gd name="T60" fmla="*/ 59 w 307"/>
                      <a:gd name="T61" fmla="*/ 124 h 146"/>
                      <a:gd name="T62" fmla="*/ 42 w 307"/>
                      <a:gd name="T63" fmla="*/ 129 h 146"/>
                      <a:gd name="T64" fmla="*/ 25 w 307"/>
                      <a:gd name="T65" fmla="*/ 132 h 146"/>
                      <a:gd name="T66" fmla="*/ 14 w 307"/>
                      <a:gd name="T67" fmla="*/ 131 h 146"/>
                      <a:gd name="T68" fmla="*/ 9 w 307"/>
                      <a:gd name="T69" fmla="*/ 129 h 146"/>
                      <a:gd name="T70" fmla="*/ 2 w 307"/>
                      <a:gd name="T71" fmla="*/ 129 h 146"/>
                      <a:gd name="T72" fmla="*/ 9 w 307"/>
                      <a:gd name="T73" fmla="*/ 129 h 146"/>
                      <a:gd name="T74" fmla="*/ 5 w 307"/>
                      <a:gd name="T75" fmla="*/ 128 h 146"/>
                      <a:gd name="T76" fmla="*/ 1 w 307"/>
                      <a:gd name="T77" fmla="*/ 131 h 146"/>
                      <a:gd name="T78" fmla="*/ 0 w 307"/>
                      <a:gd name="T79" fmla="*/ 136 h 146"/>
                      <a:gd name="T80" fmla="*/ 2 w 307"/>
                      <a:gd name="T81" fmla="*/ 139 h 146"/>
                      <a:gd name="T82" fmla="*/ 9 w 307"/>
                      <a:gd name="T83" fmla="*/ 138 h 14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w 307"/>
                      <a:gd name="T127" fmla="*/ 0 h 146"/>
                      <a:gd name="T128" fmla="*/ 307 w 307"/>
                      <a:gd name="T129" fmla="*/ 146 h 146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T126" t="T127" r="T128" b="T129"/>
                    <a:pathLst>
                      <a:path w="307" h="146">
                        <a:moveTo>
                          <a:pt x="9" y="138"/>
                        </a:moveTo>
                        <a:lnTo>
                          <a:pt x="2" y="139"/>
                        </a:lnTo>
                        <a:lnTo>
                          <a:pt x="12" y="145"/>
                        </a:lnTo>
                        <a:lnTo>
                          <a:pt x="26" y="143"/>
                        </a:lnTo>
                        <a:lnTo>
                          <a:pt x="42" y="140"/>
                        </a:lnTo>
                        <a:lnTo>
                          <a:pt x="63" y="136"/>
                        </a:lnTo>
                        <a:lnTo>
                          <a:pt x="83" y="127"/>
                        </a:lnTo>
                        <a:lnTo>
                          <a:pt x="107" y="117"/>
                        </a:lnTo>
                        <a:lnTo>
                          <a:pt x="132" y="104"/>
                        </a:lnTo>
                        <a:lnTo>
                          <a:pt x="158" y="91"/>
                        </a:lnTo>
                        <a:lnTo>
                          <a:pt x="181" y="78"/>
                        </a:lnTo>
                        <a:lnTo>
                          <a:pt x="207" y="66"/>
                        </a:lnTo>
                        <a:lnTo>
                          <a:pt x="230" y="53"/>
                        </a:lnTo>
                        <a:lnTo>
                          <a:pt x="252" y="39"/>
                        </a:lnTo>
                        <a:lnTo>
                          <a:pt x="270" y="29"/>
                        </a:lnTo>
                        <a:lnTo>
                          <a:pt x="285" y="22"/>
                        </a:lnTo>
                        <a:lnTo>
                          <a:pt x="299" y="15"/>
                        </a:lnTo>
                        <a:lnTo>
                          <a:pt x="306" y="11"/>
                        </a:lnTo>
                        <a:lnTo>
                          <a:pt x="302" y="0"/>
                        </a:lnTo>
                        <a:lnTo>
                          <a:pt x="293" y="5"/>
                        </a:lnTo>
                        <a:lnTo>
                          <a:pt x="282" y="10"/>
                        </a:lnTo>
                        <a:lnTo>
                          <a:pt x="264" y="19"/>
                        </a:lnTo>
                        <a:lnTo>
                          <a:pt x="245" y="30"/>
                        </a:lnTo>
                        <a:lnTo>
                          <a:pt x="223" y="43"/>
                        </a:lnTo>
                        <a:lnTo>
                          <a:pt x="201" y="56"/>
                        </a:lnTo>
                        <a:lnTo>
                          <a:pt x="177" y="69"/>
                        </a:lnTo>
                        <a:lnTo>
                          <a:pt x="151" y="81"/>
                        </a:lnTo>
                        <a:lnTo>
                          <a:pt x="128" y="95"/>
                        </a:lnTo>
                        <a:lnTo>
                          <a:pt x="104" y="105"/>
                        </a:lnTo>
                        <a:lnTo>
                          <a:pt x="80" y="115"/>
                        </a:lnTo>
                        <a:lnTo>
                          <a:pt x="59" y="124"/>
                        </a:lnTo>
                        <a:lnTo>
                          <a:pt x="42" y="129"/>
                        </a:lnTo>
                        <a:lnTo>
                          <a:pt x="25" y="132"/>
                        </a:lnTo>
                        <a:lnTo>
                          <a:pt x="14" y="131"/>
                        </a:lnTo>
                        <a:lnTo>
                          <a:pt x="9" y="129"/>
                        </a:lnTo>
                        <a:lnTo>
                          <a:pt x="2" y="129"/>
                        </a:lnTo>
                        <a:lnTo>
                          <a:pt x="9" y="129"/>
                        </a:lnTo>
                        <a:lnTo>
                          <a:pt x="5" y="128"/>
                        </a:lnTo>
                        <a:lnTo>
                          <a:pt x="1" y="131"/>
                        </a:lnTo>
                        <a:lnTo>
                          <a:pt x="0" y="136"/>
                        </a:lnTo>
                        <a:lnTo>
                          <a:pt x="2" y="139"/>
                        </a:lnTo>
                        <a:lnTo>
                          <a:pt x="9" y="138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1" name="Freeform 188"/>
                  <p:cNvSpPr>
                    <a:spLocks/>
                  </p:cNvSpPr>
                  <p:nvPr/>
                </p:nvSpPr>
                <p:spPr bwMode="auto">
                  <a:xfrm>
                    <a:off x="5027" y="2258"/>
                    <a:ext cx="193" cy="342"/>
                  </a:xfrm>
                  <a:custGeom>
                    <a:avLst/>
                    <a:gdLst>
                      <a:gd name="T0" fmla="*/ 191 w 193"/>
                      <a:gd name="T1" fmla="*/ 31 h 342"/>
                      <a:gd name="T2" fmla="*/ 188 w 193"/>
                      <a:gd name="T3" fmla="*/ 31 h 342"/>
                      <a:gd name="T4" fmla="*/ 184 w 193"/>
                      <a:gd name="T5" fmla="*/ 34 h 342"/>
                      <a:gd name="T6" fmla="*/ 183 w 193"/>
                      <a:gd name="T7" fmla="*/ 35 h 342"/>
                      <a:gd name="T8" fmla="*/ 180 w 193"/>
                      <a:gd name="T9" fmla="*/ 36 h 342"/>
                      <a:gd name="T10" fmla="*/ 156 w 193"/>
                      <a:gd name="T11" fmla="*/ 60 h 342"/>
                      <a:gd name="T12" fmla="*/ 138 w 193"/>
                      <a:gd name="T13" fmla="*/ 91 h 342"/>
                      <a:gd name="T14" fmla="*/ 127 w 193"/>
                      <a:gd name="T15" fmla="*/ 130 h 342"/>
                      <a:gd name="T16" fmla="*/ 123 w 193"/>
                      <a:gd name="T17" fmla="*/ 172 h 342"/>
                      <a:gd name="T18" fmla="*/ 125 w 193"/>
                      <a:gd name="T19" fmla="*/ 216 h 342"/>
                      <a:gd name="T20" fmla="*/ 137 w 193"/>
                      <a:gd name="T21" fmla="*/ 257 h 342"/>
                      <a:gd name="T22" fmla="*/ 160 w 193"/>
                      <a:gd name="T23" fmla="*/ 295 h 342"/>
                      <a:gd name="T24" fmla="*/ 192 w 193"/>
                      <a:gd name="T25" fmla="*/ 325 h 342"/>
                      <a:gd name="T26" fmla="*/ 115 w 193"/>
                      <a:gd name="T27" fmla="*/ 341 h 342"/>
                      <a:gd name="T28" fmla="*/ 73 w 193"/>
                      <a:gd name="T29" fmla="*/ 305 h 342"/>
                      <a:gd name="T30" fmla="*/ 41 w 193"/>
                      <a:gd name="T31" fmla="*/ 264 h 342"/>
                      <a:gd name="T32" fmla="*/ 19 w 193"/>
                      <a:gd name="T33" fmla="*/ 221 h 342"/>
                      <a:gd name="T34" fmla="*/ 6 w 193"/>
                      <a:gd name="T35" fmla="*/ 177 h 342"/>
                      <a:gd name="T36" fmla="*/ 1 w 193"/>
                      <a:gd name="T37" fmla="*/ 131 h 342"/>
                      <a:gd name="T38" fmla="*/ 0 w 193"/>
                      <a:gd name="T39" fmla="*/ 86 h 342"/>
                      <a:gd name="T40" fmla="*/ 5 w 193"/>
                      <a:gd name="T41" fmla="*/ 41 h 342"/>
                      <a:gd name="T42" fmla="*/ 15 w 193"/>
                      <a:gd name="T43" fmla="*/ 0 h 342"/>
                      <a:gd name="T44" fmla="*/ 191 w 193"/>
                      <a:gd name="T45" fmla="*/ 31 h 342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w 193"/>
                      <a:gd name="T70" fmla="*/ 0 h 342"/>
                      <a:gd name="T71" fmla="*/ 193 w 193"/>
                      <a:gd name="T72" fmla="*/ 342 h 342"/>
                    </a:gdLst>
                    <a:ahLst/>
                    <a:cxnLst>
                      <a:cxn ang="T46">
                        <a:pos x="T0" y="T1"/>
                      </a:cxn>
                      <a:cxn ang="T47">
                        <a:pos x="T2" y="T3"/>
                      </a:cxn>
                      <a:cxn ang="T48">
                        <a:pos x="T4" y="T5"/>
                      </a:cxn>
                      <a:cxn ang="T49">
                        <a:pos x="T6" y="T7"/>
                      </a:cxn>
                      <a:cxn ang="T50">
                        <a:pos x="T8" y="T9"/>
                      </a:cxn>
                      <a:cxn ang="T51">
                        <a:pos x="T10" y="T11"/>
                      </a:cxn>
                      <a:cxn ang="T52">
                        <a:pos x="T12" y="T13"/>
                      </a:cxn>
                      <a:cxn ang="T53">
                        <a:pos x="T14" y="T15"/>
                      </a:cxn>
                      <a:cxn ang="T54">
                        <a:pos x="T16" y="T17"/>
                      </a:cxn>
                      <a:cxn ang="T55">
                        <a:pos x="T18" y="T19"/>
                      </a:cxn>
                      <a:cxn ang="T56">
                        <a:pos x="T20" y="T21"/>
                      </a:cxn>
                      <a:cxn ang="T57">
                        <a:pos x="T22" y="T23"/>
                      </a:cxn>
                      <a:cxn ang="T58">
                        <a:pos x="T24" y="T25"/>
                      </a:cxn>
                      <a:cxn ang="T59">
                        <a:pos x="T26" y="T27"/>
                      </a:cxn>
                      <a:cxn ang="T60">
                        <a:pos x="T28" y="T29"/>
                      </a:cxn>
                      <a:cxn ang="T61">
                        <a:pos x="T30" y="T31"/>
                      </a:cxn>
                      <a:cxn ang="T62">
                        <a:pos x="T32" y="T33"/>
                      </a:cxn>
                      <a:cxn ang="T63">
                        <a:pos x="T34" y="T35"/>
                      </a:cxn>
                      <a:cxn ang="T64">
                        <a:pos x="T36" y="T37"/>
                      </a:cxn>
                      <a:cxn ang="T65">
                        <a:pos x="T38" y="T39"/>
                      </a:cxn>
                      <a:cxn ang="T66">
                        <a:pos x="T40" y="T41"/>
                      </a:cxn>
                      <a:cxn ang="T67">
                        <a:pos x="T42" y="T43"/>
                      </a:cxn>
                      <a:cxn ang="T68">
                        <a:pos x="T44" y="T45"/>
                      </a:cxn>
                    </a:cxnLst>
                    <a:rect l="T69" t="T70" r="T71" b="T72"/>
                    <a:pathLst>
                      <a:path w="193" h="342">
                        <a:moveTo>
                          <a:pt x="191" y="31"/>
                        </a:moveTo>
                        <a:lnTo>
                          <a:pt x="188" y="31"/>
                        </a:lnTo>
                        <a:lnTo>
                          <a:pt x="184" y="34"/>
                        </a:lnTo>
                        <a:lnTo>
                          <a:pt x="183" y="35"/>
                        </a:lnTo>
                        <a:lnTo>
                          <a:pt x="180" y="36"/>
                        </a:lnTo>
                        <a:lnTo>
                          <a:pt x="156" y="60"/>
                        </a:lnTo>
                        <a:lnTo>
                          <a:pt x="138" y="91"/>
                        </a:lnTo>
                        <a:lnTo>
                          <a:pt x="127" y="130"/>
                        </a:lnTo>
                        <a:lnTo>
                          <a:pt x="123" y="172"/>
                        </a:lnTo>
                        <a:lnTo>
                          <a:pt x="125" y="216"/>
                        </a:lnTo>
                        <a:lnTo>
                          <a:pt x="137" y="257"/>
                        </a:lnTo>
                        <a:lnTo>
                          <a:pt x="160" y="295"/>
                        </a:lnTo>
                        <a:lnTo>
                          <a:pt x="192" y="325"/>
                        </a:lnTo>
                        <a:lnTo>
                          <a:pt x="115" y="341"/>
                        </a:lnTo>
                        <a:lnTo>
                          <a:pt x="73" y="305"/>
                        </a:lnTo>
                        <a:lnTo>
                          <a:pt x="41" y="264"/>
                        </a:lnTo>
                        <a:lnTo>
                          <a:pt x="19" y="221"/>
                        </a:lnTo>
                        <a:lnTo>
                          <a:pt x="6" y="177"/>
                        </a:lnTo>
                        <a:lnTo>
                          <a:pt x="1" y="131"/>
                        </a:lnTo>
                        <a:lnTo>
                          <a:pt x="0" y="86"/>
                        </a:lnTo>
                        <a:lnTo>
                          <a:pt x="5" y="41"/>
                        </a:lnTo>
                        <a:lnTo>
                          <a:pt x="15" y="0"/>
                        </a:lnTo>
                        <a:lnTo>
                          <a:pt x="191" y="31"/>
                        </a:lnTo>
                      </a:path>
                    </a:pathLst>
                  </a:custGeom>
                  <a:gradFill rotWithShape="1">
                    <a:gsLst>
                      <a:gs pos="0">
                        <a:srgbClr val="76231D"/>
                      </a:gs>
                      <a:gs pos="100000">
                        <a:srgbClr val="FF4C3F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2" name="Freeform 189"/>
                  <p:cNvSpPr>
                    <a:spLocks/>
                  </p:cNvSpPr>
                  <p:nvPr/>
                </p:nvSpPr>
                <p:spPr bwMode="auto">
                  <a:xfrm>
                    <a:off x="5557" y="2349"/>
                    <a:ext cx="125" cy="115"/>
                  </a:xfrm>
                  <a:custGeom>
                    <a:avLst/>
                    <a:gdLst>
                      <a:gd name="T0" fmla="*/ 124 w 125"/>
                      <a:gd name="T1" fmla="*/ 21 h 115"/>
                      <a:gd name="T2" fmla="*/ 111 w 125"/>
                      <a:gd name="T3" fmla="*/ 33 h 115"/>
                      <a:gd name="T4" fmla="*/ 95 w 125"/>
                      <a:gd name="T5" fmla="*/ 49 h 115"/>
                      <a:gd name="T6" fmla="*/ 78 w 125"/>
                      <a:gd name="T7" fmla="*/ 66 h 115"/>
                      <a:gd name="T8" fmla="*/ 61 w 125"/>
                      <a:gd name="T9" fmla="*/ 83 h 115"/>
                      <a:gd name="T10" fmla="*/ 45 w 125"/>
                      <a:gd name="T11" fmla="*/ 99 h 115"/>
                      <a:gd name="T12" fmla="*/ 28 w 125"/>
                      <a:gd name="T13" fmla="*/ 109 h 115"/>
                      <a:gd name="T14" fmla="*/ 13 w 125"/>
                      <a:gd name="T15" fmla="*/ 114 h 115"/>
                      <a:gd name="T16" fmla="*/ 0 w 125"/>
                      <a:gd name="T17" fmla="*/ 109 h 115"/>
                      <a:gd name="T18" fmla="*/ 17 w 125"/>
                      <a:gd name="T19" fmla="*/ 75 h 115"/>
                      <a:gd name="T20" fmla="*/ 22 w 125"/>
                      <a:gd name="T21" fmla="*/ 47 h 115"/>
                      <a:gd name="T22" fmla="*/ 17 w 125"/>
                      <a:gd name="T23" fmla="*/ 22 h 115"/>
                      <a:gd name="T24" fmla="*/ 3 w 125"/>
                      <a:gd name="T25" fmla="*/ 0 h 115"/>
                      <a:gd name="T26" fmla="*/ 124 w 125"/>
                      <a:gd name="T27" fmla="*/ 21 h 115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w 125"/>
                      <a:gd name="T43" fmla="*/ 0 h 115"/>
                      <a:gd name="T44" fmla="*/ 125 w 125"/>
                      <a:gd name="T45" fmla="*/ 115 h 115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T42" t="T43" r="T44" b="T45"/>
                    <a:pathLst>
                      <a:path w="125" h="115">
                        <a:moveTo>
                          <a:pt x="124" y="21"/>
                        </a:moveTo>
                        <a:lnTo>
                          <a:pt x="111" y="33"/>
                        </a:lnTo>
                        <a:lnTo>
                          <a:pt x="95" y="49"/>
                        </a:lnTo>
                        <a:lnTo>
                          <a:pt x="78" y="66"/>
                        </a:lnTo>
                        <a:lnTo>
                          <a:pt x="61" y="83"/>
                        </a:lnTo>
                        <a:lnTo>
                          <a:pt x="45" y="99"/>
                        </a:lnTo>
                        <a:lnTo>
                          <a:pt x="28" y="109"/>
                        </a:lnTo>
                        <a:lnTo>
                          <a:pt x="13" y="114"/>
                        </a:lnTo>
                        <a:lnTo>
                          <a:pt x="0" y="109"/>
                        </a:lnTo>
                        <a:lnTo>
                          <a:pt x="17" y="75"/>
                        </a:lnTo>
                        <a:lnTo>
                          <a:pt x="22" y="47"/>
                        </a:lnTo>
                        <a:lnTo>
                          <a:pt x="17" y="22"/>
                        </a:lnTo>
                        <a:lnTo>
                          <a:pt x="3" y="0"/>
                        </a:lnTo>
                        <a:lnTo>
                          <a:pt x="124" y="21"/>
                        </a:lnTo>
                      </a:path>
                    </a:pathLst>
                  </a:custGeom>
                  <a:solidFill>
                    <a:srgbClr val="FF4C3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3" name="Freeform 190"/>
                  <p:cNvSpPr>
                    <a:spLocks/>
                  </p:cNvSpPr>
                  <p:nvPr/>
                </p:nvSpPr>
                <p:spPr bwMode="auto">
                  <a:xfrm>
                    <a:off x="5203" y="2273"/>
                    <a:ext cx="383" cy="189"/>
                  </a:xfrm>
                  <a:custGeom>
                    <a:avLst/>
                    <a:gdLst>
                      <a:gd name="T0" fmla="*/ 7 w 383"/>
                      <a:gd name="T1" fmla="*/ 26 h 189"/>
                      <a:gd name="T2" fmla="*/ 7 w 383"/>
                      <a:gd name="T3" fmla="*/ 26 h 189"/>
                      <a:gd name="T4" fmla="*/ 19 w 383"/>
                      <a:gd name="T5" fmla="*/ 21 h 189"/>
                      <a:gd name="T6" fmla="*/ 40 w 383"/>
                      <a:gd name="T7" fmla="*/ 15 h 189"/>
                      <a:gd name="T8" fmla="*/ 66 w 383"/>
                      <a:gd name="T9" fmla="*/ 13 h 189"/>
                      <a:gd name="T10" fmla="*/ 97 w 383"/>
                      <a:gd name="T11" fmla="*/ 11 h 189"/>
                      <a:gd name="T12" fmla="*/ 132 w 383"/>
                      <a:gd name="T13" fmla="*/ 11 h 189"/>
                      <a:gd name="T14" fmla="*/ 169 w 383"/>
                      <a:gd name="T15" fmla="*/ 13 h 189"/>
                      <a:gd name="T16" fmla="*/ 207 w 383"/>
                      <a:gd name="T17" fmla="*/ 20 h 189"/>
                      <a:gd name="T18" fmla="*/ 245 w 383"/>
                      <a:gd name="T19" fmla="*/ 25 h 189"/>
                      <a:gd name="T20" fmla="*/ 280 w 383"/>
                      <a:gd name="T21" fmla="*/ 36 h 189"/>
                      <a:gd name="T22" fmla="*/ 309 w 383"/>
                      <a:gd name="T23" fmla="*/ 48 h 189"/>
                      <a:gd name="T24" fmla="*/ 335 w 383"/>
                      <a:gd name="T25" fmla="*/ 63 h 189"/>
                      <a:gd name="T26" fmla="*/ 354 w 383"/>
                      <a:gd name="T27" fmla="*/ 81 h 189"/>
                      <a:gd name="T28" fmla="*/ 365 w 383"/>
                      <a:gd name="T29" fmla="*/ 101 h 189"/>
                      <a:gd name="T30" fmla="*/ 371 w 383"/>
                      <a:gd name="T31" fmla="*/ 123 h 189"/>
                      <a:gd name="T32" fmla="*/ 365 w 383"/>
                      <a:gd name="T33" fmla="*/ 151 h 189"/>
                      <a:gd name="T34" fmla="*/ 349 w 383"/>
                      <a:gd name="T35" fmla="*/ 181 h 189"/>
                      <a:gd name="T36" fmla="*/ 359 w 383"/>
                      <a:gd name="T37" fmla="*/ 188 h 189"/>
                      <a:gd name="T38" fmla="*/ 376 w 383"/>
                      <a:gd name="T39" fmla="*/ 153 h 189"/>
                      <a:gd name="T40" fmla="*/ 382 w 383"/>
                      <a:gd name="T41" fmla="*/ 125 h 189"/>
                      <a:gd name="T42" fmla="*/ 377 w 383"/>
                      <a:gd name="T43" fmla="*/ 98 h 189"/>
                      <a:gd name="T44" fmla="*/ 363 w 383"/>
                      <a:gd name="T45" fmla="*/ 74 h 189"/>
                      <a:gd name="T46" fmla="*/ 342 w 383"/>
                      <a:gd name="T47" fmla="*/ 54 h 189"/>
                      <a:gd name="T48" fmla="*/ 314 w 383"/>
                      <a:gd name="T49" fmla="*/ 37 h 189"/>
                      <a:gd name="T50" fmla="*/ 282 w 383"/>
                      <a:gd name="T51" fmla="*/ 25 h 189"/>
                      <a:gd name="T52" fmla="*/ 247 w 383"/>
                      <a:gd name="T53" fmla="*/ 15 h 189"/>
                      <a:gd name="T54" fmla="*/ 209 w 383"/>
                      <a:gd name="T55" fmla="*/ 6 h 189"/>
                      <a:gd name="T56" fmla="*/ 171 w 383"/>
                      <a:gd name="T57" fmla="*/ 3 h 189"/>
                      <a:gd name="T58" fmla="*/ 134 w 383"/>
                      <a:gd name="T59" fmla="*/ 0 h 189"/>
                      <a:gd name="T60" fmla="*/ 99 w 383"/>
                      <a:gd name="T61" fmla="*/ 0 h 189"/>
                      <a:gd name="T62" fmla="*/ 66 w 383"/>
                      <a:gd name="T63" fmla="*/ 1 h 189"/>
                      <a:gd name="T64" fmla="*/ 39 w 383"/>
                      <a:gd name="T65" fmla="*/ 3 h 189"/>
                      <a:gd name="T66" fmla="*/ 16 w 383"/>
                      <a:gd name="T67" fmla="*/ 9 h 189"/>
                      <a:gd name="T68" fmla="*/ 0 w 383"/>
                      <a:gd name="T69" fmla="*/ 16 h 189"/>
                      <a:gd name="T70" fmla="*/ 7 w 383"/>
                      <a:gd name="T71" fmla="*/ 26 h 189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383"/>
                      <a:gd name="T109" fmla="*/ 0 h 189"/>
                      <a:gd name="T110" fmla="*/ 383 w 383"/>
                      <a:gd name="T111" fmla="*/ 189 h 189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383" h="189">
                        <a:moveTo>
                          <a:pt x="7" y="26"/>
                        </a:moveTo>
                        <a:lnTo>
                          <a:pt x="7" y="26"/>
                        </a:lnTo>
                        <a:lnTo>
                          <a:pt x="19" y="21"/>
                        </a:lnTo>
                        <a:lnTo>
                          <a:pt x="40" y="15"/>
                        </a:lnTo>
                        <a:lnTo>
                          <a:pt x="66" y="13"/>
                        </a:lnTo>
                        <a:lnTo>
                          <a:pt x="97" y="11"/>
                        </a:lnTo>
                        <a:lnTo>
                          <a:pt x="132" y="11"/>
                        </a:lnTo>
                        <a:lnTo>
                          <a:pt x="169" y="13"/>
                        </a:lnTo>
                        <a:lnTo>
                          <a:pt x="207" y="20"/>
                        </a:lnTo>
                        <a:lnTo>
                          <a:pt x="245" y="25"/>
                        </a:lnTo>
                        <a:lnTo>
                          <a:pt x="280" y="36"/>
                        </a:lnTo>
                        <a:lnTo>
                          <a:pt x="309" y="48"/>
                        </a:lnTo>
                        <a:lnTo>
                          <a:pt x="335" y="63"/>
                        </a:lnTo>
                        <a:lnTo>
                          <a:pt x="354" y="81"/>
                        </a:lnTo>
                        <a:lnTo>
                          <a:pt x="365" y="101"/>
                        </a:lnTo>
                        <a:lnTo>
                          <a:pt x="371" y="123"/>
                        </a:lnTo>
                        <a:lnTo>
                          <a:pt x="365" y="151"/>
                        </a:lnTo>
                        <a:lnTo>
                          <a:pt x="349" y="181"/>
                        </a:lnTo>
                        <a:lnTo>
                          <a:pt x="359" y="188"/>
                        </a:lnTo>
                        <a:lnTo>
                          <a:pt x="376" y="153"/>
                        </a:lnTo>
                        <a:lnTo>
                          <a:pt x="382" y="125"/>
                        </a:lnTo>
                        <a:lnTo>
                          <a:pt x="377" y="98"/>
                        </a:lnTo>
                        <a:lnTo>
                          <a:pt x="363" y="74"/>
                        </a:lnTo>
                        <a:lnTo>
                          <a:pt x="342" y="54"/>
                        </a:lnTo>
                        <a:lnTo>
                          <a:pt x="314" y="37"/>
                        </a:lnTo>
                        <a:lnTo>
                          <a:pt x="282" y="25"/>
                        </a:lnTo>
                        <a:lnTo>
                          <a:pt x="247" y="15"/>
                        </a:lnTo>
                        <a:lnTo>
                          <a:pt x="209" y="6"/>
                        </a:lnTo>
                        <a:lnTo>
                          <a:pt x="171" y="3"/>
                        </a:lnTo>
                        <a:lnTo>
                          <a:pt x="134" y="0"/>
                        </a:lnTo>
                        <a:lnTo>
                          <a:pt x="99" y="0"/>
                        </a:lnTo>
                        <a:lnTo>
                          <a:pt x="66" y="1"/>
                        </a:lnTo>
                        <a:lnTo>
                          <a:pt x="39" y="3"/>
                        </a:lnTo>
                        <a:lnTo>
                          <a:pt x="16" y="9"/>
                        </a:lnTo>
                        <a:lnTo>
                          <a:pt x="0" y="16"/>
                        </a:lnTo>
                        <a:lnTo>
                          <a:pt x="7" y="26"/>
                        </a:lnTo>
                      </a:path>
                    </a:pathLst>
                  </a:custGeom>
                  <a:solidFill>
                    <a:srgbClr val="FFD83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" name="Freeform 191"/>
                  <p:cNvSpPr>
                    <a:spLocks/>
                  </p:cNvSpPr>
                  <p:nvPr/>
                </p:nvSpPr>
                <p:spPr bwMode="auto">
                  <a:xfrm>
                    <a:off x="5144" y="2289"/>
                    <a:ext cx="81" cy="301"/>
                  </a:xfrm>
                  <a:custGeom>
                    <a:avLst/>
                    <a:gdLst>
                      <a:gd name="T0" fmla="*/ 75 w 81"/>
                      <a:gd name="T1" fmla="*/ 300 h 301"/>
                      <a:gd name="T2" fmla="*/ 78 w 81"/>
                      <a:gd name="T3" fmla="*/ 290 h 301"/>
                      <a:gd name="T4" fmla="*/ 47 w 81"/>
                      <a:gd name="T5" fmla="*/ 261 h 301"/>
                      <a:gd name="T6" fmla="*/ 26 w 81"/>
                      <a:gd name="T7" fmla="*/ 225 h 301"/>
                      <a:gd name="T8" fmla="*/ 13 w 81"/>
                      <a:gd name="T9" fmla="*/ 185 h 301"/>
                      <a:gd name="T10" fmla="*/ 11 w 81"/>
                      <a:gd name="T11" fmla="*/ 143 h 301"/>
                      <a:gd name="T12" fmla="*/ 17 w 81"/>
                      <a:gd name="T13" fmla="*/ 100 h 301"/>
                      <a:gd name="T14" fmla="*/ 26 w 81"/>
                      <a:gd name="T15" fmla="*/ 63 h 301"/>
                      <a:gd name="T16" fmla="*/ 44 w 81"/>
                      <a:gd name="T17" fmla="*/ 32 h 301"/>
                      <a:gd name="T18" fmla="*/ 66 w 81"/>
                      <a:gd name="T19" fmla="*/ 10 h 301"/>
                      <a:gd name="T20" fmla="*/ 60 w 81"/>
                      <a:gd name="T21" fmla="*/ 0 h 301"/>
                      <a:gd name="T22" fmla="*/ 34 w 81"/>
                      <a:gd name="T23" fmla="*/ 25 h 301"/>
                      <a:gd name="T24" fmla="*/ 17 w 81"/>
                      <a:gd name="T25" fmla="*/ 58 h 301"/>
                      <a:gd name="T26" fmla="*/ 4 w 81"/>
                      <a:gd name="T27" fmla="*/ 98 h 301"/>
                      <a:gd name="T28" fmla="*/ 0 w 81"/>
                      <a:gd name="T29" fmla="*/ 141 h 301"/>
                      <a:gd name="T30" fmla="*/ 2 w 81"/>
                      <a:gd name="T31" fmla="*/ 186 h 301"/>
                      <a:gd name="T32" fmla="*/ 14 w 81"/>
                      <a:gd name="T33" fmla="*/ 228 h 301"/>
                      <a:gd name="T34" fmla="*/ 38 w 81"/>
                      <a:gd name="T35" fmla="*/ 267 h 301"/>
                      <a:gd name="T36" fmla="*/ 71 w 81"/>
                      <a:gd name="T37" fmla="*/ 300 h 301"/>
                      <a:gd name="T38" fmla="*/ 74 w 81"/>
                      <a:gd name="T39" fmla="*/ 289 h 301"/>
                      <a:gd name="T40" fmla="*/ 71 w 81"/>
                      <a:gd name="T41" fmla="*/ 300 h 301"/>
                      <a:gd name="T42" fmla="*/ 75 w 81"/>
                      <a:gd name="T43" fmla="*/ 300 h 301"/>
                      <a:gd name="T44" fmla="*/ 80 w 81"/>
                      <a:gd name="T45" fmla="*/ 297 h 301"/>
                      <a:gd name="T46" fmla="*/ 80 w 81"/>
                      <a:gd name="T47" fmla="*/ 293 h 301"/>
                      <a:gd name="T48" fmla="*/ 78 w 81"/>
                      <a:gd name="T49" fmla="*/ 290 h 301"/>
                      <a:gd name="T50" fmla="*/ 75 w 81"/>
                      <a:gd name="T51" fmla="*/ 300 h 301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w 81"/>
                      <a:gd name="T79" fmla="*/ 0 h 301"/>
                      <a:gd name="T80" fmla="*/ 81 w 81"/>
                      <a:gd name="T81" fmla="*/ 301 h 301"/>
                    </a:gdLst>
                    <a:ahLst/>
                    <a:cxnLst>
                      <a:cxn ang="T52">
                        <a:pos x="T0" y="T1"/>
                      </a:cxn>
                      <a:cxn ang="T53">
                        <a:pos x="T2" y="T3"/>
                      </a:cxn>
                      <a:cxn ang="T54">
                        <a:pos x="T4" y="T5"/>
                      </a:cxn>
                      <a:cxn ang="T55">
                        <a:pos x="T6" y="T7"/>
                      </a:cxn>
                      <a:cxn ang="T56">
                        <a:pos x="T8" y="T9"/>
                      </a:cxn>
                      <a:cxn ang="T57">
                        <a:pos x="T10" y="T11"/>
                      </a:cxn>
                      <a:cxn ang="T58">
                        <a:pos x="T12" y="T13"/>
                      </a:cxn>
                      <a:cxn ang="T59">
                        <a:pos x="T14" y="T15"/>
                      </a:cxn>
                      <a:cxn ang="T60">
                        <a:pos x="T16" y="T17"/>
                      </a:cxn>
                      <a:cxn ang="T61">
                        <a:pos x="T18" y="T19"/>
                      </a:cxn>
                      <a:cxn ang="T62">
                        <a:pos x="T20" y="T21"/>
                      </a:cxn>
                      <a:cxn ang="T63">
                        <a:pos x="T22" y="T23"/>
                      </a:cxn>
                      <a:cxn ang="T64">
                        <a:pos x="T24" y="T25"/>
                      </a:cxn>
                      <a:cxn ang="T65">
                        <a:pos x="T26" y="T27"/>
                      </a:cxn>
                      <a:cxn ang="T66">
                        <a:pos x="T28" y="T29"/>
                      </a:cxn>
                      <a:cxn ang="T67">
                        <a:pos x="T30" y="T31"/>
                      </a:cxn>
                      <a:cxn ang="T68">
                        <a:pos x="T32" y="T33"/>
                      </a:cxn>
                      <a:cxn ang="T69">
                        <a:pos x="T34" y="T35"/>
                      </a:cxn>
                      <a:cxn ang="T70">
                        <a:pos x="T36" y="T37"/>
                      </a:cxn>
                      <a:cxn ang="T71">
                        <a:pos x="T38" y="T39"/>
                      </a:cxn>
                      <a:cxn ang="T72">
                        <a:pos x="T40" y="T41"/>
                      </a:cxn>
                      <a:cxn ang="T73">
                        <a:pos x="T42" y="T43"/>
                      </a:cxn>
                      <a:cxn ang="T74">
                        <a:pos x="T44" y="T45"/>
                      </a:cxn>
                      <a:cxn ang="T75">
                        <a:pos x="T46" y="T47"/>
                      </a:cxn>
                      <a:cxn ang="T76">
                        <a:pos x="T48" y="T49"/>
                      </a:cxn>
                      <a:cxn ang="T77">
                        <a:pos x="T50" y="T51"/>
                      </a:cxn>
                    </a:cxnLst>
                    <a:rect l="T78" t="T79" r="T80" b="T81"/>
                    <a:pathLst>
                      <a:path w="81" h="301">
                        <a:moveTo>
                          <a:pt x="75" y="300"/>
                        </a:moveTo>
                        <a:lnTo>
                          <a:pt x="78" y="290"/>
                        </a:lnTo>
                        <a:lnTo>
                          <a:pt x="47" y="261"/>
                        </a:lnTo>
                        <a:lnTo>
                          <a:pt x="26" y="225"/>
                        </a:lnTo>
                        <a:lnTo>
                          <a:pt x="13" y="185"/>
                        </a:lnTo>
                        <a:lnTo>
                          <a:pt x="11" y="143"/>
                        </a:lnTo>
                        <a:lnTo>
                          <a:pt x="17" y="100"/>
                        </a:lnTo>
                        <a:lnTo>
                          <a:pt x="26" y="63"/>
                        </a:lnTo>
                        <a:lnTo>
                          <a:pt x="44" y="32"/>
                        </a:lnTo>
                        <a:lnTo>
                          <a:pt x="66" y="10"/>
                        </a:lnTo>
                        <a:lnTo>
                          <a:pt x="60" y="0"/>
                        </a:lnTo>
                        <a:lnTo>
                          <a:pt x="34" y="25"/>
                        </a:lnTo>
                        <a:lnTo>
                          <a:pt x="17" y="58"/>
                        </a:lnTo>
                        <a:lnTo>
                          <a:pt x="4" y="98"/>
                        </a:lnTo>
                        <a:lnTo>
                          <a:pt x="0" y="141"/>
                        </a:lnTo>
                        <a:lnTo>
                          <a:pt x="2" y="186"/>
                        </a:lnTo>
                        <a:lnTo>
                          <a:pt x="14" y="228"/>
                        </a:lnTo>
                        <a:lnTo>
                          <a:pt x="38" y="267"/>
                        </a:lnTo>
                        <a:lnTo>
                          <a:pt x="71" y="300"/>
                        </a:lnTo>
                        <a:lnTo>
                          <a:pt x="74" y="289"/>
                        </a:lnTo>
                        <a:lnTo>
                          <a:pt x="71" y="300"/>
                        </a:lnTo>
                        <a:lnTo>
                          <a:pt x="75" y="300"/>
                        </a:lnTo>
                        <a:lnTo>
                          <a:pt x="80" y="297"/>
                        </a:lnTo>
                        <a:lnTo>
                          <a:pt x="80" y="293"/>
                        </a:lnTo>
                        <a:lnTo>
                          <a:pt x="78" y="290"/>
                        </a:lnTo>
                        <a:lnTo>
                          <a:pt x="75" y="300"/>
                        </a:lnTo>
                      </a:path>
                    </a:pathLst>
                  </a:custGeom>
                  <a:solidFill>
                    <a:srgbClr val="FFD83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5" name="Freeform 192"/>
                  <p:cNvSpPr>
                    <a:spLocks/>
                  </p:cNvSpPr>
                  <p:nvPr/>
                </p:nvSpPr>
                <p:spPr bwMode="auto">
                  <a:xfrm>
                    <a:off x="5137" y="2579"/>
                    <a:ext cx="83" cy="28"/>
                  </a:xfrm>
                  <a:custGeom>
                    <a:avLst/>
                    <a:gdLst>
                      <a:gd name="T0" fmla="*/ 2 w 83"/>
                      <a:gd name="T1" fmla="*/ 26 h 28"/>
                      <a:gd name="T2" fmla="*/ 6 w 83"/>
                      <a:gd name="T3" fmla="*/ 27 h 28"/>
                      <a:gd name="T4" fmla="*/ 82 w 83"/>
                      <a:gd name="T5" fmla="*/ 11 h 28"/>
                      <a:gd name="T6" fmla="*/ 81 w 83"/>
                      <a:gd name="T7" fmla="*/ 0 h 28"/>
                      <a:gd name="T8" fmla="*/ 5 w 83"/>
                      <a:gd name="T9" fmla="*/ 16 h 28"/>
                      <a:gd name="T10" fmla="*/ 10 w 83"/>
                      <a:gd name="T11" fmla="*/ 16 h 28"/>
                      <a:gd name="T12" fmla="*/ 5 w 83"/>
                      <a:gd name="T13" fmla="*/ 16 h 28"/>
                      <a:gd name="T14" fmla="*/ 2 w 83"/>
                      <a:gd name="T15" fmla="*/ 18 h 28"/>
                      <a:gd name="T16" fmla="*/ 0 w 83"/>
                      <a:gd name="T17" fmla="*/ 22 h 28"/>
                      <a:gd name="T18" fmla="*/ 3 w 83"/>
                      <a:gd name="T19" fmla="*/ 25 h 28"/>
                      <a:gd name="T20" fmla="*/ 6 w 83"/>
                      <a:gd name="T21" fmla="*/ 27 h 28"/>
                      <a:gd name="T22" fmla="*/ 2 w 83"/>
                      <a:gd name="T23" fmla="*/ 26 h 28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83"/>
                      <a:gd name="T37" fmla="*/ 0 h 28"/>
                      <a:gd name="T38" fmla="*/ 83 w 83"/>
                      <a:gd name="T39" fmla="*/ 28 h 28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83" h="28">
                        <a:moveTo>
                          <a:pt x="2" y="26"/>
                        </a:moveTo>
                        <a:lnTo>
                          <a:pt x="6" y="27"/>
                        </a:lnTo>
                        <a:lnTo>
                          <a:pt x="82" y="11"/>
                        </a:lnTo>
                        <a:lnTo>
                          <a:pt x="81" y="0"/>
                        </a:lnTo>
                        <a:lnTo>
                          <a:pt x="5" y="16"/>
                        </a:lnTo>
                        <a:lnTo>
                          <a:pt x="10" y="16"/>
                        </a:lnTo>
                        <a:lnTo>
                          <a:pt x="5" y="16"/>
                        </a:lnTo>
                        <a:lnTo>
                          <a:pt x="2" y="18"/>
                        </a:lnTo>
                        <a:lnTo>
                          <a:pt x="0" y="22"/>
                        </a:lnTo>
                        <a:lnTo>
                          <a:pt x="3" y="25"/>
                        </a:lnTo>
                        <a:lnTo>
                          <a:pt x="6" y="27"/>
                        </a:lnTo>
                        <a:lnTo>
                          <a:pt x="2" y="26"/>
                        </a:lnTo>
                      </a:path>
                    </a:pathLst>
                  </a:custGeom>
                  <a:solidFill>
                    <a:srgbClr val="FFD83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6" name="Freeform 193"/>
                  <p:cNvSpPr>
                    <a:spLocks/>
                  </p:cNvSpPr>
                  <p:nvPr/>
                </p:nvSpPr>
                <p:spPr bwMode="auto">
                  <a:xfrm>
                    <a:off x="5020" y="2088"/>
                    <a:ext cx="127" cy="518"/>
                  </a:xfrm>
                  <a:custGeom>
                    <a:avLst/>
                    <a:gdLst>
                      <a:gd name="T0" fmla="*/ 114 w 127"/>
                      <a:gd name="T1" fmla="*/ 11 h 518"/>
                      <a:gd name="T2" fmla="*/ 112 w 127"/>
                      <a:gd name="T3" fmla="*/ 0 h 518"/>
                      <a:gd name="T4" fmla="*/ 98 w 127"/>
                      <a:gd name="T5" fmla="*/ 11 h 518"/>
                      <a:gd name="T6" fmla="*/ 85 w 127"/>
                      <a:gd name="T7" fmla="*/ 27 h 518"/>
                      <a:gd name="T8" fmla="*/ 70 w 127"/>
                      <a:gd name="T9" fmla="*/ 48 h 518"/>
                      <a:gd name="T10" fmla="*/ 56 w 127"/>
                      <a:gd name="T11" fmla="*/ 74 h 518"/>
                      <a:gd name="T12" fmla="*/ 41 w 127"/>
                      <a:gd name="T13" fmla="*/ 102 h 518"/>
                      <a:gd name="T14" fmla="*/ 28 w 127"/>
                      <a:gd name="T15" fmla="*/ 136 h 518"/>
                      <a:gd name="T16" fmla="*/ 17 w 127"/>
                      <a:gd name="T17" fmla="*/ 170 h 518"/>
                      <a:gd name="T18" fmla="*/ 6 w 127"/>
                      <a:gd name="T19" fmla="*/ 207 h 518"/>
                      <a:gd name="T20" fmla="*/ 1 w 127"/>
                      <a:gd name="T21" fmla="*/ 246 h 518"/>
                      <a:gd name="T22" fmla="*/ 0 w 127"/>
                      <a:gd name="T23" fmla="*/ 288 h 518"/>
                      <a:gd name="T24" fmla="*/ 4 w 127"/>
                      <a:gd name="T25" fmla="*/ 327 h 518"/>
                      <a:gd name="T26" fmla="*/ 12 w 127"/>
                      <a:gd name="T27" fmla="*/ 369 h 518"/>
                      <a:gd name="T28" fmla="*/ 28 w 127"/>
                      <a:gd name="T29" fmla="*/ 408 h 518"/>
                      <a:gd name="T30" fmla="*/ 50 w 127"/>
                      <a:gd name="T31" fmla="*/ 447 h 518"/>
                      <a:gd name="T32" fmla="*/ 81 w 127"/>
                      <a:gd name="T33" fmla="*/ 483 h 518"/>
                      <a:gd name="T34" fmla="*/ 118 w 127"/>
                      <a:gd name="T35" fmla="*/ 517 h 518"/>
                      <a:gd name="T36" fmla="*/ 126 w 127"/>
                      <a:gd name="T37" fmla="*/ 507 h 518"/>
                      <a:gd name="T38" fmla="*/ 88 w 127"/>
                      <a:gd name="T39" fmla="*/ 474 h 518"/>
                      <a:gd name="T40" fmla="*/ 59 w 127"/>
                      <a:gd name="T41" fmla="*/ 441 h 518"/>
                      <a:gd name="T42" fmla="*/ 39 w 127"/>
                      <a:gd name="T43" fmla="*/ 405 h 518"/>
                      <a:gd name="T44" fmla="*/ 24 w 127"/>
                      <a:gd name="T45" fmla="*/ 366 h 518"/>
                      <a:gd name="T46" fmla="*/ 15 w 127"/>
                      <a:gd name="T47" fmla="*/ 327 h 518"/>
                      <a:gd name="T48" fmla="*/ 11 w 127"/>
                      <a:gd name="T49" fmla="*/ 286 h 518"/>
                      <a:gd name="T50" fmla="*/ 13 w 127"/>
                      <a:gd name="T51" fmla="*/ 248 h 518"/>
                      <a:gd name="T52" fmla="*/ 19 w 127"/>
                      <a:gd name="T53" fmla="*/ 210 h 518"/>
                      <a:gd name="T54" fmla="*/ 27 w 127"/>
                      <a:gd name="T55" fmla="*/ 172 h 518"/>
                      <a:gd name="T56" fmla="*/ 39 w 127"/>
                      <a:gd name="T57" fmla="*/ 138 h 518"/>
                      <a:gd name="T58" fmla="*/ 51 w 127"/>
                      <a:gd name="T59" fmla="*/ 106 h 518"/>
                      <a:gd name="T60" fmla="*/ 66 w 127"/>
                      <a:gd name="T61" fmla="*/ 78 h 518"/>
                      <a:gd name="T62" fmla="*/ 80 w 127"/>
                      <a:gd name="T63" fmla="*/ 52 h 518"/>
                      <a:gd name="T64" fmla="*/ 94 w 127"/>
                      <a:gd name="T65" fmla="*/ 34 h 518"/>
                      <a:gd name="T66" fmla="*/ 109 w 127"/>
                      <a:gd name="T67" fmla="*/ 18 h 518"/>
                      <a:gd name="T68" fmla="*/ 118 w 127"/>
                      <a:gd name="T69" fmla="*/ 10 h 518"/>
                      <a:gd name="T70" fmla="*/ 116 w 127"/>
                      <a:gd name="T71" fmla="*/ 0 h 518"/>
                      <a:gd name="T72" fmla="*/ 118 w 127"/>
                      <a:gd name="T73" fmla="*/ 10 h 518"/>
                      <a:gd name="T74" fmla="*/ 120 w 127"/>
                      <a:gd name="T75" fmla="*/ 6 h 518"/>
                      <a:gd name="T76" fmla="*/ 120 w 127"/>
                      <a:gd name="T77" fmla="*/ 2 h 518"/>
                      <a:gd name="T78" fmla="*/ 116 w 127"/>
                      <a:gd name="T79" fmla="*/ 0 h 518"/>
                      <a:gd name="T80" fmla="*/ 112 w 127"/>
                      <a:gd name="T81" fmla="*/ 0 h 518"/>
                      <a:gd name="T82" fmla="*/ 114 w 127"/>
                      <a:gd name="T83" fmla="*/ 11 h 518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w 127"/>
                      <a:gd name="T127" fmla="*/ 0 h 518"/>
                      <a:gd name="T128" fmla="*/ 127 w 127"/>
                      <a:gd name="T129" fmla="*/ 518 h 518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T126" t="T127" r="T128" b="T129"/>
                    <a:pathLst>
                      <a:path w="127" h="518">
                        <a:moveTo>
                          <a:pt x="114" y="11"/>
                        </a:moveTo>
                        <a:lnTo>
                          <a:pt x="112" y="0"/>
                        </a:lnTo>
                        <a:lnTo>
                          <a:pt x="98" y="11"/>
                        </a:lnTo>
                        <a:lnTo>
                          <a:pt x="85" y="27"/>
                        </a:lnTo>
                        <a:lnTo>
                          <a:pt x="70" y="48"/>
                        </a:lnTo>
                        <a:lnTo>
                          <a:pt x="56" y="74"/>
                        </a:lnTo>
                        <a:lnTo>
                          <a:pt x="41" y="102"/>
                        </a:lnTo>
                        <a:lnTo>
                          <a:pt x="28" y="136"/>
                        </a:lnTo>
                        <a:lnTo>
                          <a:pt x="17" y="170"/>
                        </a:lnTo>
                        <a:lnTo>
                          <a:pt x="6" y="207"/>
                        </a:lnTo>
                        <a:lnTo>
                          <a:pt x="1" y="246"/>
                        </a:lnTo>
                        <a:lnTo>
                          <a:pt x="0" y="288"/>
                        </a:lnTo>
                        <a:lnTo>
                          <a:pt x="4" y="327"/>
                        </a:lnTo>
                        <a:lnTo>
                          <a:pt x="12" y="369"/>
                        </a:lnTo>
                        <a:lnTo>
                          <a:pt x="28" y="408"/>
                        </a:lnTo>
                        <a:lnTo>
                          <a:pt x="50" y="447"/>
                        </a:lnTo>
                        <a:lnTo>
                          <a:pt x="81" y="483"/>
                        </a:lnTo>
                        <a:lnTo>
                          <a:pt x="118" y="517"/>
                        </a:lnTo>
                        <a:lnTo>
                          <a:pt x="126" y="507"/>
                        </a:lnTo>
                        <a:lnTo>
                          <a:pt x="88" y="474"/>
                        </a:lnTo>
                        <a:lnTo>
                          <a:pt x="59" y="441"/>
                        </a:lnTo>
                        <a:lnTo>
                          <a:pt x="39" y="405"/>
                        </a:lnTo>
                        <a:lnTo>
                          <a:pt x="24" y="366"/>
                        </a:lnTo>
                        <a:lnTo>
                          <a:pt x="15" y="327"/>
                        </a:lnTo>
                        <a:lnTo>
                          <a:pt x="11" y="286"/>
                        </a:lnTo>
                        <a:lnTo>
                          <a:pt x="13" y="248"/>
                        </a:lnTo>
                        <a:lnTo>
                          <a:pt x="19" y="210"/>
                        </a:lnTo>
                        <a:lnTo>
                          <a:pt x="27" y="172"/>
                        </a:lnTo>
                        <a:lnTo>
                          <a:pt x="39" y="138"/>
                        </a:lnTo>
                        <a:lnTo>
                          <a:pt x="51" y="106"/>
                        </a:lnTo>
                        <a:lnTo>
                          <a:pt x="66" y="78"/>
                        </a:lnTo>
                        <a:lnTo>
                          <a:pt x="80" y="52"/>
                        </a:lnTo>
                        <a:lnTo>
                          <a:pt x="94" y="34"/>
                        </a:lnTo>
                        <a:lnTo>
                          <a:pt x="109" y="18"/>
                        </a:lnTo>
                        <a:lnTo>
                          <a:pt x="118" y="10"/>
                        </a:lnTo>
                        <a:lnTo>
                          <a:pt x="116" y="0"/>
                        </a:lnTo>
                        <a:lnTo>
                          <a:pt x="118" y="10"/>
                        </a:lnTo>
                        <a:lnTo>
                          <a:pt x="120" y="6"/>
                        </a:lnTo>
                        <a:lnTo>
                          <a:pt x="120" y="2"/>
                        </a:lnTo>
                        <a:lnTo>
                          <a:pt x="116" y="0"/>
                        </a:lnTo>
                        <a:lnTo>
                          <a:pt x="112" y="0"/>
                        </a:lnTo>
                        <a:lnTo>
                          <a:pt x="114" y="11"/>
                        </a:lnTo>
                      </a:path>
                    </a:pathLst>
                  </a:custGeom>
                  <a:solidFill>
                    <a:srgbClr val="FFD83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7" name="Freeform 194"/>
                  <p:cNvSpPr>
                    <a:spLocks/>
                  </p:cNvSpPr>
                  <p:nvPr/>
                </p:nvSpPr>
                <p:spPr bwMode="auto">
                  <a:xfrm>
                    <a:off x="5235" y="1955"/>
                    <a:ext cx="407" cy="306"/>
                  </a:xfrm>
                  <a:custGeom>
                    <a:avLst/>
                    <a:gdLst>
                      <a:gd name="T0" fmla="*/ 399 w 407"/>
                      <a:gd name="T1" fmla="*/ 292 h 306"/>
                      <a:gd name="T2" fmla="*/ 405 w 407"/>
                      <a:gd name="T3" fmla="*/ 295 h 306"/>
                      <a:gd name="T4" fmla="*/ 393 w 407"/>
                      <a:gd name="T5" fmla="*/ 279 h 306"/>
                      <a:gd name="T6" fmla="*/ 374 w 407"/>
                      <a:gd name="T7" fmla="*/ 259 h 306"/>
                      <a:gd name="T8" fmla="*/ 354 w 407"/>
                      <a:gd name="T9" fmla="*/ 239 h 306"/>
                      <a:gd name="T10" fmla="*/ 329 w 407"/>
                      <a:gd name="T11" fmla="*/ 216 h 306"/>
                      <a:gd name="T12" fmla="*/ 301 w 407"/>
                      <a:gd name="T13" fmla="*/ 193 h 306"/>
                      <a:gd name="T14" fmla="*/ 272 w 407"/>
                      <a:gd name="T15" fmla="*/ 168 h 306"/>
                      <a:gd name="T16" fmla="*/ 240 w 407"/>
                      <a:gd name="T17" fmla="*/ 144 h 306"/>
                      <a:gd name="T18" fmla="*/ 208 w 407"/>
                      <a:gd name="T19" fmla="*/ 120 h 306"/>
                      <a:gd name="T20" fmla="*/ 176 w 407"/>
                      <a:gd name="T21" fmla="*/ 96 h 306"/>
                      <a:gd name="T22" fmla="*/ 145 w 407"/>
                      <a:gd name="T23" fmla="*/ 75 h 306"/>
                      <a:gd name="T24" fmla="*/ 113 w 407"/>
                      <a:gd name="T25" fmla="*/ 55 h 306"/>
                      <a:gd name="T26" fmla="*/ 85 w 407"/>
                      <a:gd name="T27" fmla="*/ 37 h 306"/>
                      <a:gd name="T28" fmla="*/ 59 w 407"/>
                      <a:gd name="T29" fmla="*/ 23 h 306"/>
                      <a:gd name="T30" fmla="*/ 37 w 407"/>
                      <a:gd name="T31" fmla="*/ 10 h 306"/>
                      <a:gd name="T32" fmla="*/ 17 w 407"/>
                      <a:gd name="T33" fmla="*/ 3 h 306"/>
                      <a:gd name="T34" fmla="*/ 2 w 407"/>
                      <a:gd name="T35" fmla="*/ 0 h 306"/>
                      <a:gd name="T36" fmla="*/ 0 w 407"/>
                      <a:gd name="T37" fmla="*/ 11 h 306"/>
                      <a:gd name="T38" fmla="*/ 15 w 407"/>
                      <a:gd name="T39" fmla="*/ 13 h 306"/>
                      <a:gd name="T40" fmla="*/ 32 w 407"/>
                      <a:gd name="T41" fmla="*/ 20 h 306"/>
                      <a:gd name="T42" fmla="*/ 55 w 407"/>
                      <a:gd name="T43" fmla="*/ 33 h 306"/>
                      <a:gd name="T44" fmla="*/ 80 w 407"/>
                      <a:gd name="T45" fmla="*/ 47 h 306"/>
                      <a:gd name="T46" fmla="*/ 109 w 407"/>
                      <a:gd name="T47" fmla="*/ 65 h 306"/>
                      <a:gd name="T48" fmla="*/ 137 w 407"/>
                      <a:gd name="T49" fmla="*/ 85 h 306"/>
                      <a:gd name="T50" fmla="*/ 169 w 407"/>
                      <a:gd name="T51" fmla="*/ 106 h 306"/>
                      <a:gd name="T52" fmla="*/ 201 w 407"/>
                      <a:gd name="T53" fmla="*/ 130 h 306"/>
                      <a:gd name="T54" fmla="*/ 233 w 407"/>
                      <a:gd name="T55" fmla="*/ 153 h 306"/>
                      <a:gd name="T56" fmla="*/ 264 w 407"/>
                      <a:gd name="T57" fmla="*/ 178 h 306"/>
                      <a:gd name="T58" fmla="*/ 293 w 407"/>
                      <a:gd name="T59" fmla="*/ 203 h 306"/>
                      <a:gd name="T60" fmla="*/ 321 w 407"/>
                      <a:gd name="T61" fmla="*/ 226 h 306"/>
                      <a:gd name="T62" fmla="*/ 347 w 407"/>
                      <a:gd name="T63" fmla="*/ 248 h 306"/>
                      <a:gd name="T64" fmla="*/ 367 w 407"/>
                      <a:gd name="T65" fmla="*/ 269 h 306"/>
                      <a:gd name="T66" fmla="*/ 383 w 407"/>
                      <a:gd name="T67" fmla="*/ 285 h 306"/>
                      <a:gd name="T68" fmla="*/ 396 w 407"/>
                      <a:gd name="T69" fmla="*/ 302 h 306"/>
                      <a:gd name="T70" fmla="*/ 402 w 407"/>
                      <a:gd name="T71" fmla="*/ 305 h 306"/>
                      <a:gd name="T72" fmla="*/ 396 w 407"/>
                      <a:gd name="T73" fmla="*/ 302 h 306"/>
                      <a:gd name="T74" fmla="*/ 399 w 407"/>
                      <a:gd name="T75" fmla="*/ 304 h 306"/>
                      <a:gd name="T76" fmla="*/ 404 w 407"/>
                      <a:gd name="T77" fmla="*/ 303 h 306"/>
                      <a:gd name="T78" fmla="*/ 406 w 407"/>
                      <a:gd name="T79" fmla="*/ 299 h 306"/>
                      <a:gd name="T80" fmla="*/ 405 w 407"/>
                      <a:gd name="T81" fmla="*/ 295 h 306"/>
                      <a:gd name="T82" fmla="*/ 399 w 407"/>
                      <a:gd name="T83" fmla="*/ 292 h 30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w 407"/>
                      <a:gd name="T127" fmla="*/ 0 h 306"/>
                      <a:gd name="T128" fmla="*/ 407 w 407"/>
                      <a:gd name="T129" fmla="*/ 306 h 306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T126" t="T127" r="T128" b="T129"/>
                    <a:pathLst>
                      <a:path w="407" h="306">
                        <a:moveTo>
                          <a:pt x="399" y="292"/>
                        </a:moveTo>
                        <a:lnTo>
                          <a:pt x="405" y="295"/>
                        </a:lnTo>
                        <a:lnTo>
                          <a:pt x="393" y="279"/>
                        </a:lnTo>
                        <a:lnTo>
                          <a:pt x="374" y="259"/>
                        </a:lnTo>
                        <a:lnTo>
                          <a:pt x="354" y="239"/>
                        </a:lnTo>
                        <a:lnTo>
                          <a:pt x="329" y="216"/>
                        </a:lnTo>
                        <a:lnTo>
                          <a:pt x="301" y="193"/>
                        </a:lnTo>
                        <a:lnTo>
                          <a:pt x="272" y="168"/>
                        </a:lnTo>
                        <a:lnTo>
                          <a:pt x="240" y="144"/>
                        </a:lnTo>
                        <a:lnTo>
                          <a:pt x="208" y="120"/>
                        </a:lnTo>
                        <a:lnTo>
                          <a:pt x="176" y="96"/>
                        </a:lnTo>
                        <a:lnTo>
                          <a:pt x="145" y="75"/>
                        </a:lnTo>
                        <a:lnTo>
                          <a:pt x="113" y="55"/>
                        </a:lnTo>
                        <a:lnTo>
                          <a:pt x="85" y="37"/>
                        </a:lnTo>
                        <a:lnTo>
                          <a:pt x="59" y="23"/>
                        </a:lnTo>
                        <a:lnTo>
                          <a:pt x="37" y="10"/>
                        </a:lnTo>
                        <a:lnTo>
                          <a:pt x="17" y="3"/>
                        </a:lnTo>
                        <a:lnTo>
                          <a:pt x="2" y="0"/>
                        </a:lnTo>
                        <a:lnTo>
                          <a:pt x="0" y="11"/>
                        </a:lnTo>
                        <a:lnTo>
                          <a:pt x="15" y="13"/>
                        </a:lnTo>
                        <a:lnTo>
                          <a:pt x="32" y="20"/>
                        </a:lnTo>
                        <a:lnTo>
                          <a:pt x="55" y="33"/>
                        </a:lnTo>
                        <a:lnTo>
                          <a:pt x="80" y="47"/>
                        </a:lnTo>
                        <a:lnTo>
                          <a:pt x="109" y="65"/>
                        </a:lnTo>
                        <a:lnTo>
                          <a:pt x="137" y="85"/>
                        </a:lnTo>
                        <a:lnTo>
                          <a:pt x="169" y="106"/>
                        </a:lnTo>
                        <a:lnTo>
                          <a:pt x="201" y="130"/>
                        </a:lnTo>
                        <a:lnTo>
                          <a:pt x="233" y="153"/>
                        </a:lnTo>
                        <a:lnTo>
                          <a:pt x="264" y="178"/>
                        </a:lnTo>
                        <a:lnTo>
                          <a:pt x="293" y="203"/>
                        </a:lnTo>
                        <a:lnTo>
                          <a:pt x="321" y="226"/>
                        </a:lnTo>
                        <a:lnTo>
                          <a:pt x="347" y="248"/>
                        </a:lnTo>
                        <a:lnTo>
                          <a:pt x="367" y="269"/>
                        </a:lnTo>
                        <a:lnTo>
                          <a:pt x="383" y="285"/>
                        </a:lnTo>
                        <a:lnTo>
                          <a:pt x="396" y="302"/>
                        </a:lnTo>
                        <a:lnTo>
                          <a:pt x="402" y="305"/>
                        </a:lnTo>
                        <a:lnTo>
                          <a:pt x="396" y="302"/>
                        </a:lnTo>
                        <a:lnTo>
                          <a:pt x="399" y="304"/>
                        </a:lnTo>
                        <a:lnTo>
                          <a:pt x="404" y="303"/>
                        </a:lnTo>
                        <a:lnTo>
                          <a:pt x="406" y="299"/>
                        </a:lnTo>
                        <a:lnTo>
                          <a:pt x="405" y="295"/>
                        </a:lnTo>
                        <a:lnTo>
                          <a:pt x="399" y="292"/>
                        </a:lnTo>
                      </a:path>
                    </a:pathLst>
                  </a:custGeom>
                  <a:solidFill>
                    <a:srgbClr val="FFD83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8" name="Freeform 195"/>
                  <p:cNvSpPr>
                    <a:spLocks/>
                  </p:cNvSpPr>
                  <p:nvPr/>
                </p:nvSpPr>
                <p:spPr bwMode="auto">
                  <a:xfrm>
                    <a:off x="5634" y="2248"/>
                    <a:ext cx="60" cy="64"/>
                  </a:xfrm>
                  <a:custGeom>
                    <a:avLst/>
                    <a:gdLst>
                      <a:gd name="T0" fmla="*/ 50 w 60"/>
                      <a:gd name="T1" fmla="*/ 49 h 64"/>
                      <a:gd name="T2" fmla="*/ 54 w 60"/>
                      <a:gd name="T3" fmla="*/ 59 h 64"/>
                      <a:gd name="T4" fmla="*/ 59 w 60"/>
                      <a:gd name="T5" fmla="*/ 46 h 64"/>
                      <a:gd name="T6" fmla="*/ 57 w 60"/>
                      <a:gd name="T7" fmla="*/ 31 h 64"/>
                      <a:gd name="T8" fmla="*/ 51 w 60"/>
                      <a:gd name="T9" fmla="*/ 21 h 64"/>
                      <a:gd name="T10" fmla="*/ 43 w 60"/>
                      <a:gd name="T11" fmla="*/ 10 h 64"/>
                      <a:gd name="T12" fmla="*/ 31 w 60"/>
                      <a:gd name="T13" fmla="*/ 4 h 64"/>
                      <a:gd name="T14" fmla="*/ 21 w 60"/>
                      <a:gd name="T15" fmla="*/ 1 h 64"/>
                      <a:gd name="T16" fmla="*/ 11 w 60"/>
                      <a:gd name="T17" fmla="*/ 0 h 64"/>
                      <a:gd name="T18" fmla="*/ 0 w 60"/>
                      <a:gd name="T19" fmla="*/ 0 h 64"/>
                      <a:gd name="T20" fmla="*/ 4 w 60"/>
                      <a:gd name="T21" fmla="*/ 12 h 64"/>
                      <a:gd name="T22" fmla="*/ 9 w 60"/>
                      <a:gd name="T23" fmla="*/ 10 h 64"/>
                      <a:gd name="T24" fmla="*/ 19 w 60"/>
                      <a:gd name="T25" fmla="*/ 12 h 64"/>
                      <a:gd name="T26" fmla="*/ 27 w 60"/>
                      <a:gd name="T27" fmla="*/ 14 h 64"/>
                      <a:gd name="T28" fmla="*/ 35 w 60"/>
                      <a:gd name="T29" fmla="*/ 20 h 64"/>
                      <a:gd name="T30" fmla="*/ 41 w 60"/>
                      <a:gd name="T31" fmla="*/ 27 h 64"/>
                      <a:gd name="T32" fmla="*/ 45 w 60"/>
                      <a:gd name="T33" fmla="*/ 35 h 64"/>
                      <a:gd name="T34" fmla="*/ 45 w 60"/>
                      <a:gd name="T35" fmla="*/ 43 h 64"/>
                      <a:gd name="T36" fmla="*/ 43 w 60"/>
                      <a:gd name="T37" fmla="*/ 54 h 64"/>
                      <a:gd name="T38" fmla="*/ 48 w 60"/>
                      <a:gd name="T39" fmla="*/ 63 h 64"/>
                      <a:gd name="T40" fmla="*/ 43 w 60"/>
                      <a:gd name="T41" fmla="*/ 54 h 64"/>
                      <a:gd name="T42" fmla="*/ 44 w 60"/>
                      <a:gd name="T43" fmla="*/ 58 h 64"/>
                      <a:gd name="T44" fmla="*/ 47 w 60"/>
                      <a:gd name="T45" fmla="*/ 61 h 64"/>
                      <a:gd name="T46" fmla="*/ 51 w 60"/>
                      <a:gd name="T47" fmla="*/ 61 h 64"/>
                      <a:gd name="T48" fmla="*/ 54 w 60"/>
                      <a:gd name="T49" fmla="*/ 59 h 64"/>
                      <a:gd name="T50" fmla="*/ 50 w 60"/>
                      <a:gd name="T51" fmla="*/ 49 h 64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w 60"/>
                      <a:gd name="T79" fmla="*/ 0 h 64"/>
                      <a:gd name="T80" fmla="*/ 60 w 60"/>
                      <a:gd name="T81" fmla="*/ 64 h 64"/>
                    </a:gdLst>
                    <a:ahLst/>
                    <a:cxnLst>
                      <a:cxn ang="T52">
                        <a:pos x="T0" y="T1"/>
                      </a:cxn>
                      <a:cxn ang="T53">
                        <a:pos x="T2" y="T3"/>
                      </a:cxn>
                      <a:cxn ang="T54">
                        <a:pos x="T4" y="T5"/>
                      </a:cxn>
                      <a:cxn ang="T55">
                        <a:pos x="T6" y="T7"/>
                      </a:cxn>
                      <a:cxn ang="T56">
                        <a:pos x="T8" y="T9"/>
                      </a:cxn>
                      <a:cxn ang="T57">
                        <a:pos x="T10" y="T11"/>
                      </a:cxn>
                      <a:cxn ang="T58">
                        <a:pos x="T12" y="T13"/>
                      </a:cxn>
                      <a:cxn ang="T59">
                        <a:pos x="T14" y="T15"/>
                      </a:cxn>
                      <a:cxn ang="T60">
                        <a:pos x="T16" y="T17"/>
                      </a:cxn>
                      <a:cxn ang="T61">
                        <a:pos x="T18" y="T19"/>
                      </a:cxn>
                      <a:cxn ang="T62">
                        <a:pos x="T20" y="T21"/>
                      </a:cxn>
                      <a:cxn ang="T63">
                        <a:pos x="T22" y="T23"/>
                      </a:cxn>
                      <a:cxn ang="T64">
                        <a:pos x="T24" y="T25"/>
                      </a:cxn>
                      <a:cxn ang="T65">
                        <a:pos x="T26" y="T27"/>
                      </a:cxn>
                      <a:cxn ang="T66">
                        <a:pos x="T28" y="T29"/>
                      </a:cxn>
                      <a:cxn ang="T67">
                        <a:pos x="T30" y="T31"/>
                      </a:cxn>
                      <a:cxn ang="T68">
                        <a:pos x="T32" y="T33"/>
                      </a:cxn>
                      <a:cxn ang="T69">
                        <a:pos x="T34" y="T35"/>
                      </a:cxn>
                      <a:cxn ang="T70">
                        <a:pos x="T36" y="T37"/>
                      </a:cxn>
                      <a:cxn ang="T71">
                        <a:pos x="T38" y="T39"/>
                      </a:cxn>
                      <a:cxn ang="T72">
                        <a:pos x="T40" y="T41"/>
                      </a:cxn>
                      <a:cxn ang="T73">
                        <a:pos x="T42" y="T43"/>
                      </a:cxn>
                      <a:cxn ang="T74">
                        <a:pos x="T44" y="T45"/>
                      </a:cxn>
                      <a:cxn ang="T75">
                        <a:pos x="T46" y="T47"/>
                      </a:cxn>
                      <a:cxn ang="T76">
                        <a:pos x="T48" y="T49"/>
                      </a:cxn>
                      <a:cxn ang="T77">
                        <a:pos x="T50" y="T51"/>
                      </a:cxn>
                    </a:cxnLst>
                    <a:rect l="T78" t="T79" r="T80" b="T81"/>
                    <a:pathLst>
                      <a:path w="60" h="64">
                        <a:moveTo>
                          <a:pt x="50" y="49"/>
                        </a:moveTo>
                        <a:lnTo>
                          <a:pt x="54" y="59"/>
                        </a:lnTo>
                        <a:lnTo>
                          <a:pt x="59" y="46"/>
                        </a:lnTo>
                        <a:lnTo>
                          <a:pt x="57" y="31"/>
                        </a:lnTo>
                        <a:lnTo>
                          <a:pt x="51" y="21"/>
                        </a:lnTo>
                        <a:lnTo>
                          <a:pt x="43" y="10"/>
                        </a:lnTo>
                        <a:lnTo>
                          <a:pt x="31" y="4"/>
                        </a:lnTo>
                        <a:lnTo>
                          <a:pt x="21" y="1"/>
                        </a:lnTo>
                        <a:lnTo>
                          <a:pt x="11" y="0"/>
                        </a:lnTo>
                        <a:lnTo>
                          <a:pt x="0" y="0"/>
                        </a:lnTo>
                        <a:lnTo>
                          <a:pt x="4" y="12"/>
                        </a:lnTo>
                        <a:lnTo>
                          <a:pt x="9" y="10"/>
                        </a:lnTo>
                        <a:lnTo>
                          <a:pt x="19" y="12"/>
                        </a:lnTo>
                        <a:lnTo>
                          <a:pt x="27" y="14"/>
                        </a:lnTo>
                        <a:lnTo>
                          <a:pt x="35" y="20"/>
                        </a:lnTo>
                        <a:lnTo>
                          <a:pt x="41" y="27"/>
                        </a:lnTo>
                        <a:lnTo>
                          <a:pt x="45" y="35"/>
                        </a:lnTo>
                        <a:lnTo>
                          <a:pt x="45" y="43"/>
                        </a:lnTo>
                        <a:lnTo>
                          <a:pt x="43" y="54"/>
                        </a:lnTo>
                        <a:lnTo>
                          <a:pt x="48" y="63"/>
                        </a:lnTo>
                        <a:lnTo>
                          <a:pt x="43" y="54"/>
                        </a:lnTo>
                        <a:lnTo>
                          <a:pt x="44" y="58"/>
                        </a:lnTo>
                        <a:lnTo>
                          <a:pt x="47" y="61"/>
                        </a:lnTo>
                        <a:lnTo>
                          <a:pt x="51" y="61"/>
                        </a:lnTo>
                        <a:lnTo>
                          <a:pt x="54" y="59"/>
                        </a:lnTo>
                        <a:lnTo>
                          <a:pt x="50" y="49"/>
                        </a:lnTo>
                      </a:path>
                    </a:pathLst>
                  </a:custGeom>
                  <a:solidFill>
                    <a:srgbClr val="FFD83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9" name="Freeform 196"/>
                  <p:cNvSpPr>
                    <a:spLocks/>
                  </p:cNvSpPr>
                  <p:nvPr/>
                </p:nvSpPr>
                <p:spPr bwMode="auto">
                  <a:xfrm>
                    <a:off x="5682" y="2298"/>
                    <a:ext cx="30" cy="73"/>
                  </a:xfrm>
                  <a:custGeom>
                    <a:avLst/>
                    <a:gdLst>
                      <a:gd name="T0" fmla="*/ 10 w 30"/>
                      <a:gd name="T1" fmla="*/ 72 h 73"/>
                      <a:gd name="T2" fmla="*/ 9 w 30"/>
                      <a:gd name="T3" fmla="*/ 72 h 73"/>
                      <a:gd name="T4" fmla="*/ 19 w 30"/>
                      <a:gd name="T5" fmla="*/ 67 h 73"/>
                      <a:gd name="T6" fmla="*/ 27 w 30"/>
                      <a:gd name="T7" fmla="*/ 57 h 73"/>
                      <a:gd name="T8" fmla="*/ 29 w 30"/>
                      <a:gd name="T9" fmla="*/ 46 h 73"/>
                      <a:gd name="T10" fmla="*/ 27 w 30"/>
                      <a:gd name="T11" fmla="*/ 35 h 73"/>
                      <a:gd name="T12" fmla="*/ 25 w 30"/>
                      <a:gd name="T13" fmla="*/ 23 h 73"/>
                      <a:gd name="T14" fmla="*/ 18 w 30"/>
                      <a:gd name="T15" fmla="*/ 12 h 73"/>
                      <a:gd name="T16" fmla="*/ 11 w 30"/>
                      <a:gd name="T17" fmla="*/ 4 h 73"/>
                      <a:gd name="T18" fmla="*/ 2 w 30"/>
                      <a:gd name="T19" fmla="*/ 0 h 73"/>
                      <a:gd name="T20" fmla="*/ 0 w 30"/>
                      <a:gd name="T21" fmla="*/ 13 h 73"/>
                      <a:gd name="T22" fmla="*/ 4 w 30"/>
                      <a:gd name="T23" fmla="*/ 14 h 73"/>
                      <a:gd name="T24" fmla="*/ 8 w 30"/>
                      <a:gd name="T25" fmla="*/ 19 h 73"/>
                      <a:gd name="T26" fmla="*/ 13 w 30"/>
                      <a:gd name="T27" fmla="*/ 27 h 73"/>
                      <a:gd name="T28" fmla="*/ 17 w 30"/>
                      <a:gd name="T29" fmla="*/ 36 h 73"/>
                      <a:gd name="T30" fmla="*/ 18 w 30"/>
                      <a:gd name="T31" fmla="*/ 44 h 73"/>
                      <a:gd name="T32" fmla="*/ 16 w 30"/>
                      <a:gd name="T33" fmla="*/ 52 h 73"/>
                      <a:gd name="T34" fmla="*/ 13 w 30"/>
                      <a:gd name="T35" fmla="*/ 57 h 73"/>
                      <a:gd name="T36" fmla="*/ 8 w 30"/>
                      <a:gd name="T37" fmla="*/ 61 h 73"/>
                      <a:gd name="T38" fmla="*/ 7 w 30"/>
                      <a:gd name="T39" fmla="*/ 61 h 73"/>
                      <a:gd name="T40" fmla="*/ 10 w 30"/>
                      <a:gd name="T41" fmla="*/ 72 h 73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w 30"/>
                      <a:gd name="T64" fmla="*/ 0 h 73"/>
                      <a:gd name="T65" fmla="*/ 30 w 30"/>
                      <a:gd name="T66" fmla="*/ 73 h 73"/>
                    </a:gdLst>
                    <a:ahLst/>
                    <a:cxnLst>
                      <a:cxn ang="T42">
                        <a:pos x="T0" y="T1"/>
                      </a:cxn>
                      <a:cxn ang="T43">
                        <a:pos x="T2" y="T3"/>
                      </a:cxn>
                      <a:cxn ang="T44">
                        <a:pos x="T4" y="T5"/>
                      </a:cxn>
                      <a:cxn ang="T45">
                        <a:pos x="T6" y="T7"/>
                      </a:cxn>
                      <a:cxn ang="T46">
                        <a:pos x="T8" y="T9"/>
                      </a:cxn>
                      <a:cxn ang="T47">
                        <a:pos x="T10" y="T11"/>
                      </a:cxn>
                      <a:cxn ang="T48">
                        <a:pos x="T12" y="T13"/>
                      </a:cxn>
                      <a:cxn ang="T49">
                        <a:pos x="T14" y="T15"/>
                      </a:cxn>
                      <a:cxn ang="T50">
                        <a:pos x="T16" y="T17"/>
                      </a:cxn>
                      <a:cxn ang="T51">
                        <a:pos x="T18" y="T19"/>
                      </a:cxn>
                      <a:cxn ang="T52">
                        <a:pos x="T20" y="T21"/>
                      </a:cxn>
                      <a:cxn ang="T53">
                        <a:pos x="T22" y="T23"/>
                      </a:cxn>
                      <a:cxn ang="T54">
                        <a:pos x="T24" y="T25"/>
                      </a:cxn>
                      <a:cxn ang="T55">
                        <a:pos x="T26" y="T27"/>
                      </a:cxn>
                      <a:cxn ang="T56">
                        <a:pos x="T28" y="T29"/>
                      </a:cxn>
                      <a:cxn ang="T57">
                        <a:pos x="T30" y="T31"/>
                      </a:cxn>
                      <a:cxn ang="T58">
                        <a:pos x="T32" y="T33"/>
                      </a:cxn>
                      <a:cxn ang="T59">
                        <a:pos x="T34" y="T35"/>
                      </a:cxn>
                      <a:cxn ang="T60">
                        <a:pos x="T36" y="T37"/>
                      </a:cxn>
                      <a:cxn ang="T61">
                        <a:pos x="T38" y="T39"/>
                      </a:cxn>
                      <a:cxn ang="T62">
                        <a:pos x="T40" y="T41"/>
                      </a:cxn>
                    </a:cxnLst>
                    <a:rect l="T63" t="T64" r="T65" b="T66"/>
                    <a:pathLst>
                      <a:path w="30" h="73">
                        <a:moveTo>
                          <a:pt x="10" y="72"/>
                        </a:moveTo>
                        <a:lnTo>
                          <a:pt x="9" y="72"/>
                        </a:lnTo>
                        <a:lnTo>
                          <a:pt x="19" y="67"/>
                        </a:lnTo>
                        <a:lnTo>
                          <a:pt x="27" y="57"/>
                        </a:lnTo>
                        <a:lnTo>
                          <a:pt x="29" y="46"/>
                        </a:lnTo>
                        <a:lnTo>
                          <a:pt x="27" y="35"/>
                        </a:lnTo>
                        <a:lnTo>
                          <a:pt x="25" y="23"/>
                        </a:lnTo>
                        <a:lnTo>
                          <a:pt x="18" y="12"/>
                        </a:lnTo>
                        <a:lnTo>
                          <a:pt x="11" y="4"/>
                        </a:lnTo>
                        <a:lnTo>
                          <a:pt x="2" y="0"/>
                        </a:lnTo>
                        <a:lnTo>
                          <a:pt x="0" y="13"/>
                        </a:lnTo>
                        <a:lnTo>
                          <a:pt x="4" y="14"/>
                        </a:lnTo>
                        <a:lnTo>
                          <a:pt x="8" y="19"/>
                        </a:lnTo>
                        <a:lnTo>
                          <a:pt x="13" y="27"/>
                        </a:lnTo>
                        <a:lnTo>
                          <a:pt x="17" y="36"/>
                        </a:lnTo>
                        <a:lnTo>
                          <a:pt x="18" y="44"/>
                        </a:lnTo>
                        <a:lnTo>
                          <a:pt x="16" y="52"/>
                        </a:lnTo>
                        <a:lnTo>
                          <a:pt x="13" y="57"/>
                        </a:lnTo>
                        <a:lnTo>
                          <a:pt x="8" y="61"/>
                        </a:lnTo>
                        <a:lnTo>
                          <a:pt x="7" y="61"/>
                        </a:lnTo>
                        <a:lnTo>
                          <a:pt x="10" y="72"/>
                        </a:lnTo>
                      </a:path>
                    </a:pathLst>
                  </a:custGeom>
                  <a:solidFill>
                    <a:srgbClr val="FFD83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0" name="Freeform 197"/>
                  <p:cNvSpPr>
                    <a:spLocks/>
                  </p:cNvSpPr>
                  <p:nvPr/>
                </p:nvSpPr>
                <p:spPr bwMode="auto">
                  <a:xfrm>
                    <a:off x="5551" y="2359"/>
                    <a:ext cx="141" cy="108"/>
                  </a:xfrm>
                  <a:custGeom>
                    <a:avLst/>
                    <a:gdLst>
                      <a:gd name="T0" fmla="*/ 1 w 141"/>
                      <a:gd name="T1" fmla="*/ 94 h 108"/>
                      <a:gd name="T2" fmla="*/ 2 w 141"/>
                      <a:gd name="T3" fmla="*/ 103 h 108"/>
                      <a:gd name="T4" fmla="*/ 21 w 141"/>
                      <a:gd name="T5" fmla="*/ 107 h 108"/>
                      <a:gd name="T6" fmla="*/ 39 w 141"/>
                      <a:gd name="T7" fmla="*/ 101 h 108"/>
                      <a:gd name="T8" fmla="*/ 60 w 141"/>
                      <a:gd name="T9" fmla="*/ 87 h 108"/>
                      <a:gd name="T10" fmla="*/ 80 w 141"/>
                      <a:gd name="T11" fmla="*/ 67 h 108"/>
                      <a:gd name="T12" fmla="*/ 99 w 141"/>
                      <a:gd name="T13" fmla="*/ 48 h 108"/>
                      <a:gd name="T14" fmla="*/ 116 w 141"/>
                      <a:gd name="T15" fmla="*/ 30 h 108"/>
                      <a:gd name="T16" fmla="*/ 129 w 141"/>
                      <a:gd name="T17" fmla="*/ 17 h 108"/>
                      <a:gd name="T18" fmla="*/ 140 w 141"/>
                      <a:gd name="T19" fmla="*/ 11 h 108"/>
                      <a:gd name="T20" fmla="*/ 136 w 141"/>
                      <a:gd name="T21" fmla="*/ 0 h 108"/>
                      <a:gd name="T22" fmla="*/ 122 w 141"/>
                      <a:gd name="T23" fmla="*/ 8 h 108"/>
                      <a:gd name="T24" fmla="*/ 106 w 141"/>
                      <a:gd name="T25" fmla="*/ 23 h 108"/>
                      <a:gd name="T26" fmla="*/ 89 w 141"/>
                      <a:gd name="T27" fmla="*/ 41 h 108"/>
                      <a:gd name="T28" fmla="*/ 70 w 141"/>
                      <a:gd name="T29" fmla="*/ 60 h 108"/>
                      <a:gd name="T30" fmla="*/ 54 w 141"/>
                      <a:gd name="T31" fmla="*/ 78 h 108"/>
                      <a:gd name="T32" fmla="*/ 35 w 141"/>
                      <a:gd name="T33" fmla="*/ 91 h 108"/>
                      <a:gd name="T34" fmla="*/ 19 w 141"/>
                      <a:gd name="T35" fmla="*/ 96 h 108"/>
                      <a:gd name="T36" fmla="*/ 9 w 141"/>
                      <a:gd name="T37" fmla="*/ 93 h 108"/>
                      <a:gd name="T38" fmla="*/ 10 w 141"/>
                      <a:gd name="T39" fmla="*/ 101 h 108"/>
                      <a:gd name="T40" fmla="*/ 9 w 141"/>
                      <a:gd name="T41" fmla="*/ 93 h 108"/>
                      <a:gd name="T42" fmla="*/ 5 w 141"/>
                      <a:gd name="T43" fmla="*/ 92 h 108"/>
                      <a:gd name="T44" fmla="*/ 1 w 141"/>
                      <a:gd name="T45" fmla="*/ 94 h 108"/>
                      <a:gd name="T46" fmla="*/ 0 w 141"/>
                      <a:gd name="T47" fmla="*/ 99 h 108"/>
                      <a:gd name="T48" fmla="*/ 2 w 141"/>
                      <a:gd name="T49" fmla="*/ 103 h 108"/>
                      <a:gd name="T50" fmla="*/ 1 w 141"/>
                      <a:gd name="T51" fmla="*/ 94 h 108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w 141"/>
                      <a:gd name="T79" fmla="*/ 0 h 108"/>
                      <a:gd name="T80" fmla="*/ 141 w 141"/>
                      <a:gd name="T81" fmla="*/ 108 h 108"/>
                    </a:gdLst>
                    <a:ahLst/>
                    <a:cxnLst>
                      <a:cxn ang="T52">
                        <a:pos x="T0" y="T1"/>
                      </a:cxn>
                      <a:cxn ang="T53">
                        <a:pos x="T2" y="T3"/>
                      </a:cxn>
                      <a:cxn ang="T54">
                        <a:pos x="T4" y="T5"/>
                      </a:cxn>
                      <a:cxn ang="T55">
                        <a:pos x="T6" y="T7"/>
                      </a:cxn>
                      <a:cxn ang="T56">
                        <a:pos x="T8" y="T9"/>
                      </a:cxn>
                      <a:cxn ang="T57">
                        <a:pos x="T10" y="T11"/>
                      </a:cxn>
                      <a:cxn ang="T58">
                        <a:pos x="T12" y="T13"/>
                      </a:cxn>
                      <a:cxn ang="T59">
                        <a:pos x="T14" y="T15"/>
                      </a:cxn>
                      <a:cxn ang="T60">
                        <a:pos x="T16" y="T17"/>
                      </a:cxn>
                      <a:cxn ang="T61">
                        <a:pos x="T18" y="T19"/>
                      </a:cxn>
                      <a:cxn ang="T62">
                        <a:pos x="T20" y="T21"/>
                      </a:cxn>
                      <a:cxn ang="T63">
                        <a:pos x="T22" y="T23"/>
                      </a:cxn>
                      <a:cxn ang="T64">
                        <a:pos x="T24" y="T25"/>
                      </a:cxn>
                      <a:cxn ang="T65">
                        <a:pos x="T26" y="T27"/>
                      </a:cxn>
                      <a:cxn ang="T66">
                        <a:pos x="T28" y="T29"/>
                      </a:cxn>
                      <a:cxn ang="T67">
                        <a:pos x="T30" y="T31"/>
                      </a:cxn>
                      <a:cxn ang="T68">
                        <a:pos x="T32" y="T33"/>
                      </a:cxn>
                      <a:cxn ang="T69">
                        <a:pos x="T34" y="T35"/>
                      </a:cxn>
                      <a:cxn ang="T70">
                        <a:pos x="T36" y="T37"/>
                      </a:cxn>
                      <a:cxn ang="T71">
                        <a:pos x="T38" y="T39"/>
                      </a:cxn>
                      <a:cxn ang="T72">
                        <a:pos x="T40" y="T41"/>
                      </a:cxn>
                      <a:cxn ang="T73">
                        <a:pos x="T42" y="T43"/>
                      </a:cxn>
                      <a:cxn ang="T74">
                        <a:pos x="T44" y="T45"/>
                      </a:cxn>
                      <a:cxn ang="T75">
                        <a:pos x="T46" y="T47"/>
                      </a:cxn>
                      <a:cxn ang="T76">
                        <a:pos x="T48" y="T49"/>
                      </a:cxn>
                      <a:cxn ang="T77">
                        <a:pos x="T50" y="T51"/>
                      </a:cxn>
                    </a:cxnLst>
                    <a:rect l="T78" t="T79" r="T80" b="T81"/>
                    <a:pathLst>
                      <a:path w="141" h="108">
                        <a:moveTo>
                          <a:pt x="1" y="94"/>
                        </a:moveTo>
                        <a:lnTo>
                          <a:pt x="2" y="103"/>
                        </a:lnTo>
                        <a:lnTo>
                          <a:pt x="21" y="107"/>
                        </a:lnTo>
                        <a:lnTo>
                          <a:pt x="39" y="101"/>
                        </a:lnTo>
                        <a:lnTo>
                          <a:pt x="60" y="87"/>
                        </a:lnTo>
                        <a:lnTo>
                          <a:pt x="80" y="67"/>
                        </a:lnTo>
                        <a:lnTo>
                          <a:pt x="99" y="48"/>
                        </a:lnTo>
                        <a:lnTo>
                          <a:pt x="116" y="30"/>
                        </a:lnTo>
                        <a:lnTo>
                          <a:pt x="129" y="17"/>
                        </a:lnTo>
                        <a:lnTo>
                          <a:pt x="140" y="11"/>
                        </a:lnTo>
                        <a:lnTo>
                          <a:pt x="136" y="0"/>
                        </a:lnTo>
                        <a:lnTo>
                          <a:pt x="122" y="8"/>
                        </a:lnTo>
                        <a:lnTo>
                          <a:pt x="106" y="23"/>
                        </a:lnTo>
                        <a:lnTo>
                          <a:pt x="89" y="41"/>
                        </a:lnTo>
                        <a:lnTo>
                          <a:pt x="70" y="60"/>
                        </a:lnTo>
                        <a:lnTo>
                          <a:pt x="54" y="78"/>
                        </a:lnTo>
                        <a:lnTo>
                          <a:pt x="35" y="91"/>
                        </a:lnTo>
                        <a:lnTo>
                          <a:pt x="19" y="96"/>
                        </a:lnTo>
                        <a:lnTo>
                          <a:pt x="9" y="93"/>
                        </a:lnTo>
                        <a:lnTo>
                          <a:pt x="10" y="101"/>
                        </a:lnTo>
                        <a:lnTo>
                          <a:pt x="9" y="93"/>
                        </a:lnTo>
                        <a:lnTo>
                          <a:pt x="5" y="92"/>
                        </a:lnTo>
                        <a:lnTo>
                          <a:pt x="1" y="94"/>
                        </a:lnTo>
                        <a:lnTo>
                          <a:pt x="0" y="99"/>
                        </a:lnTo>
                        <a:lnTo>
                          <a:pt x="2" y="103"/>
                        </a:lnTo>
                        <a:lnTo>
                          <a:pt x="1" y="94"/>
                        </a:lnTo>
                      </a:path>
                    </a:pathLst>
                  </a:custGeom>
                  <a:solidFill>
                    <a:srgbClr val="FFD83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1" name="Freeform 198"/>
                  <p:cNvSpPr>
                    <a:spLocks/>
                  </p:cNvSpPr>
                  <p:nvPr/>
                </p:nvSpPr>
                <p:spPr bwMode="auto">
                  <a:xfrm>
                    <a:off x="5235" y="1955"/>
                    <a:ext cx="407" cy="306"/>
                  </a:xfrm>
                  <a:custGeom>
                    <a:avLst/>
                    <a:gdLst>
                      <a:gd name="T0" fmla="*/ 399 w 407"/>
                      <a:gd name="T1" fmla="*/ 292 h 306"/>
                      <a:gd name="T2" fmla="*/ 405 w 407"/>
                      <a:gd name="T3" fmla="*/ 295 h 306"/>
                      <a:gd name="T4" fmla="*/ 393 w 407"/>
                      <a:gd name="T5" fmla="*/ 279 h 306"/>
                      <a:gd name="T6" fmla="*/ 374 w 407"/>
                      <a:gd name="T7" fmla="*/ 259 h 306"/>
                      <a:gd name="T8" fmla="*/ 354 w 407"/>
                      <a:gd name="T9" fmla="*/ 239 h 306"/>
                      <a:gd name="T10" fmla="*/ 329 w 407"/>
                      <a:gd name="T11" fmla="*/ 216 h 306"/>
                      <a:gd name="T12" fmla="*/ 301 w 407"/>
                      <a:gd name="T13" fmla="*/ 193 h 306"/>
                      <a:gd name="T14" fmla="*/ 272 w 407"/>
                      <a:gd name="T15" fmla="*/ 168 h 306"/>
                      <a:gd name="T16" fmla="*/ 240 w 407"/>
                      <a:gd name="T17" fmla="*/ 144 h 306"/>
                      <a:gd name="T18" fmla="*/ 208 w 407"/>
                      <a:gd name="T19" fmla="*/ 120 h 306"/>
                      <a:gd name="T20" fmla="*/ 176 w 407"/>
                      <a:gd name="T21" fmla="*/ 96 h 306"/>
                      <a:gd name="T22" fmla="*/ 145 w 407"/>
                      <a:gd name="T23" fmla="*/ 75 h 306"/>
                      <a:gd name="T24" fmla="*/ 113 w 407"/>
                      <a:gd name="T25" fmla="*/ 55 h 306"/>
                      <a:gd name="T26" fmla="*/ 85 w 407"/>
                      <a:gd name="T27" fmla="*/ 37 h 306"/>
                      <a:gd name="T28" fmla="*/ 59 w 407"/>
                      <a:gd name="T29" fmla="*/ 23 h 306"/>
                      <a:gd name="T30" fmla="*/ 37 w 407"/>
                      <a:gd name="T31" fmla="*/ 10 h 306"/>
                      <a:gd name="T32" fmla="*/ 17 w 407"/>
                      <a:gd name="T33" fmla="*/ 3 h 306"/>
                      <a:gd name="T34" fmla="*/ 2 w 407"/>
                      <a:gd name="T35" fmla="*/ 0 h 306"/>
                      <a:gd name="T36" fmla="*/ 0 w 407"/>
                      <a:gd name="T37" fmla="*/ 11 h 306"/>
                      <a:gd name="T38" fmla="*/ 15 w 407"/>
                      <a:gd name="T39" fmla="*/ 13 h 306"/>
                      <a:gd name="T40" fmla="*/ 32 w 407"/>
                      <a:gd name="T41" fmla="*/ 20 h 306"/>
                      <a:gd name="T42" fmla="*/ 55 w 407"/>
                      <a:gd name="T43" fmla="*/ 33 h 306"/>
                      <a:gd name="T44" fmla="*/ 80 w 407"/>
                      <a:gd name="T45" fmla="*/ 47 h 306"/>
                      <a:gd name="T46" fmla="*/ 109 w 407"/>
                      <a:gd name="T47" fmla="*/ 65 h 306"/>
                      <a:gd name="T48" fmla="*/ 137 w 407"/>
                      <a:gd name="T49" fmla="*/ 85 h 306"/>
                      <a:gd name="T50" fmla="*/ 169 w 407"/>
                      <a:gd name="T51" fmla="*/ 106 h 306"/>
                      <a:gd name="T52" fmla="*/ 201 w 407"/>
                      <a:gd name="T53" fmla="*/ 130 h 306"/>
                      <a:gd name="T54" fmla="*/ 233 w 407"/>
                      <a:gd name="T55" fmla="*/ 153 h 306"/>
                      <a:gd name="T56" fmla="*/ 264 w 407"/>
                      <a:gd name="T57" fmla="*/ 178 h 306"/>
                      <a:gd name="T58" fmla="*/ 293 w 407"/>
                      <a:gd name="T59" fmla="*/ 203 h 306"/>
                      <a:gd name="T60" fmla="*/ 321 w 407"/>
                      <a:gd name="T61" fmla="*/ 226 h 306"/>
                      <a:gd name="T62" fmla="*/ 347 w 407"/>
                      <a:gd name="T63" fmla="*/ 248 h 306"/>
                      <a:gd name="T64" fmla="*/ 367 w 407"/>
                      <a:gd name="T65" fmla="*/ 269 h 306"/>
                      <a:gd name="T66" fmla="*/ 383 w 407"/>
                      <a:gd name="T67" fmla="*/ 285 h 306"/>
                      <a:gd name="T68" fmla="*/ 396 w 407"/>
                      <a:gd name="T69" fmla="*/ 302 h 306"/>
                      <a:gd name="T70" fmla="*/ 402 w 407"/>
                      <a:gd name="T71" fmla="*/ 305 h 306"/>
                      <a:gd name="T72" fmla="*/ 396 w 407"/>
                      <a:gd name="T73" fmla="*/ 302 h 306"/>
                      <a:gd name="T74" fmla="*/ 399 w 407"/>
                      <a:gd name="T75" fmla="*/ 304 h 306"/>
                      <a:gd name="T76" fmla="*/ 404 w 407"/>
                      <a:gd name="T77" fmla="*/ 303 h 306"/>
                      <a:gd name="T78" fmla="*/ 406 w 407"/>
                      <a:gd name="T79" fmla="*/ 299 h 306"/>
                      <a:gd name="T80" fmla="*/ 405 w 407"/>
                      <a:gd name="T81" fmla="*/ 295 h 306"/>
                      <a:gd name="T82" fmla="*/ 399 w 407"/>
                      <a:gd name="T83" fmla="*/ 292 h 30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w 407"/>
                      <a:gd name="T127" fmla="*/ 0 h 306"/>
                      <a:gd name="T128" fmla="*/ 407 w 407"/>
                      <a:gd name="T129" fmla="*/ 306 h 306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T126" t="T127" r="T128" b="T129"/>
                    <a:pathLst>
                      <a:path w="407" h="306">
                        <a:moveTo>
                          <a:pt x="399" y="292"/>
                        </a:moveTo>
                        <a:lnTo>
                          <a:pt x="405" y="295"/>
                        </a:lnTo>
                        <a:lnTo>
                          <a:pt x="393" y="279"/>
                        </a:lnTo>
                        <a:lnTo>
                          <a:pt x="374" y="259"/>
                        </a:lnTo>
                        <a:lnTo>
                          <a:pt x="354" y="239"/>
                        </a:lnTo>
                        <a:lnTo>
                          <a:pt x="329" y="216"/>
                        </a:lnTo>
                        <a:lnTo>
                          <a:pt x="301" y="193"/>
                        </a:lnTo>
                        <a:lnTo>
                          <a:pt x="272" y="168"/>
                        </a:lnTo>
                        <a:lnTo>
                          <a:pt x="240" y="144"/>
                        </a:lnTo>
                        <a:lnTo>
                          <a:pt x="208" y="120"/>
                        </a:lnTo>
                        <a:lnTo>
                          <a:pt x="176" y="96"/>
                        </a:lnTo>
                        <a:lnTo>
                          <a:pt x="145" y="75"/>
                        </a:lnTo>
                        <a:lnTo>
                          <a:pt x="113" y="55"/>
                        </a:lnTo>
                        <a:lnTo>
                          <a:pt x="85" y="37"/>
                        </a:lnTo>
                        <a:lnTo>
                          <a:pt x="59" y="23"/>
                        </a:lnTo>
                        <a:lnTo>
                          <a:pt x="37" y="10"/>
                        </a:lnTo>
                        <a:lnTo>
                          <a:pt x="17" y="3"/>
                        </a:lnTo>
                        <a:lnTo>
                          <a:pt x="2" y="0"/>
                        </a:lnTo>
                        <a:lnTo>
                          <a:pt x="0" y="11"/>
                        </a:lnTo>
                        <a:lnTo>
                          <a:pt x="15" y="13"/>
                        </a:lnTo>
                        <a:lnTo>
                          <a:pt x="32" y="20"/>
                        </a:lnTo>
                        <a:lnTo>
                          <a:pt x="55" y="33"/>
                        </a:lnTo>
                        <a:lnTo>
                          <a:pt x="80" y="47"/>
                        </a:lnTo>
                        <a:lnTo>
                          <a:pt x="109" y="65"/>
                        </a:lnTo>
                        <a:lnTo>
                          <a:pt x="137" y="85"/>
                        </a:lnTo>
                        <a:lnTo>
                          <a:pt x="169" y="106"/>
                        </a:lnTo>
                        <a:lnTo>
                          <a:pt x="201" y="130"/>
                        </a:lnTo>
                        <a:lnTo>
                          <a:pt x="233" y="153"/>
                        </a:lnTo>
                        <a:lnTo>
                          <a:pt x="264" y="178"/>
                        </a:lnTo>
                        <a:lnTo>
                          <a:pt x="293" y="203"/>
                        </a:lnTo>
                        <a:lnTo>
                          <a:pt x="321" y="226"/>
                        </a:lnTo>
                        <a:lnTo>
                          <a:pt x="347" y="248"/>
                        </a:lnTo>
                        <a:lnTo>
                          <a:pt x="367" y="269"/>
                        </a:lnTo>
                        <a:lnTo>
                          <a:pt x="383" y="285"/>
                        </a:lnTo>
                        <a:lnTo>
                          <a:pt x="396" y="302"/>
                        </a:lnTo>
                        <a:lnTo>
                          <a:pt x="402" y="305"/>
                        </a:lnTo>
                        <a:lnTo>
                          <a:pt x="396" y="302"/>
                        </a:lnTo>
                        <a:lnTo>
                          <a:pt x="399" y="304"/>
                        </a:lnTo>
                        <a:lnTo>
                          <a:pt x="404" y="303"/>
                        </a:lnTo>
                        <a:lnTo>
                          <a:pt x="406" y="299"/>
                        </a:lnTo>
                        <a:lnTo>
                          <a:pt x="405" y="295"/>
                        </a:lnTo>
                        <a:lnTo>
                          <a:pt x="399" y="292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2" name="Freeform 199"/>
                  <p:cNvSpPr>
                    <a:spLocks/>
                  </p:cNvSpPr>
                  <p:nvPr/>
                </p:nvSpPr>
                <p:spPr bwMode="auto">
                  <a:xfrm>
                    <a:off x="5633" y="2248"/>
                    <a:ext cx="60" cy="60"/>
                  </a:xfrm>
                  <a:custGeom>
                    <a:avLst/>
                    <a:gdLst>
                      <a:gd name="T0" fmla="*/ 55 w 60"/>
                      <a:gd name="T1" fmla="*/ 59 h 60"/>
                      <a:gd name="T2" fmla="*/ 59 w 60"/>
                      <a:gd name="T3" fmla="*/ 46 h 60"/>
                      <a:gd name="T4" fmla="*/ 58 w 60"/>
                      <a:gd name="T5" fmla="*/ 31 h 60"/>
                      <a:gd name="T6" fmla="*/ 51 w 60"/>
                      <a:gd name="T7" fmla="*/ 21 h 60"/>
                      <a:gd name="T8" fmla="*/ 43 w 60"/>
                      <a:gd name="T9" fmla="*/ 10 h 60"/>
                      <a:gd name="T10" fmla="*/ 32 w 60"/>
                      <a:gd name="T11" fmla="*/ 4 h 60"/>
                      <a:gd name="T12" fmla="*/ 21 w 60"/>
                      <a:gd name="T13" fmla="*/ 1 h 60"/>
                      <a:gd name="T14" fmla="*/ 11 w 60"/>
                      <a:gd name="T15" fmla="*/ 0 h 60"/>
                      <a:gd name="T16" fmla="*/ 0 w 60"/>
                      <a:gd name="T17" fmla="*/ 0 h 60"/>
                      <a:gd name="T18" fmla="*/ 4 w 60"/>
                      <a:gd name="T19" fmla="*/ 12 h 60"/>
                      <a:gd name="T20" fmla="*/ 10 w 60"/>
                      <a:gd name="T21" fmla="*/ 10 h 60"/>
                      <a:gd name="T22" fmla="*/ 19 w 60"/>
                      <a:gd name="T23" fmla="*/ 12 h 60"/>
                      <a:gd name="T24" fmla="*/ 27 w 60"/>
                      <a:gd name="T25" fmla="*/ 14 h 60"/>
                      <a:gd name="T26" fmla="*/ 36 w 60"/>
                      <a:gd name="T27" fmla="*/ 20 h 60"/>
                      <a:gd name="T28" fmla="*/ 42 w 60"/>
                      <a:gd name="T29" fmla="*/ 27 h 60"/>
                      <a:gd name="T30" fmla="*/ 46 w 60"/>
                      <a:gd name="T31" fmla="*/ 35 h 60"/>
                      <a:gd name="T32" fmla="*/ 46 w 60"/>
                      <a:gd name="T33" fmla="*/ 43 h 60"/>
                      <a:gd name="T34" fmla="*/ 44 w 60"/>
                      <a:gd name="T35" fmla="*/ 54 h 60"/>
                      <a:gd name="T36" fmla="*/ 55 w 60"/>
                      <a:gd name="T37" fmla="*/ 59 h 60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60"/>
                      <a:gd name="T58" fmla="*/ 0 h 60"/>
                      <a:gd name="T59" fmla="*/ 60 w 60"/>
                      <a:gd name="T60" fmla="*/ 60 h 60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60" h="60">
                        <a:moveTo>
                          <a:pt x="55" y="59"/>
                        </a:moveTo>
                        <a:lnTo>
                          <a:pt x="59" y="46"/>
                        </a:lnTo>
                        <a:lnTo>
                          <a:pt x="58" y="31"/>
                        </a:lnTo>
                        <a:lnTo>
                          <a:pt x="51" y="21"/>
                        </a:lnTo>
                        <a:lnTo>
                          <a:pt x="43" y="10"/>
                        </a:lnTo>
                        <a:lnTo>
                          <a:pt x="32" y="4"/>
                        </a:lnTo>
                        <a:lnTo>
                          <a:pt x="21" y="1"/>
                        </a:lnTo>
                        <a:lnTo>
                          <a:pt x="11" y="0"/>
                        </a:lnTo>
                        <a:lnTo>
                          <a:pt x="0" y="0"/>
                        </a:lnTo>
                        <a:lnTo>
                          <a:pt x="4" y="12"/>
                        </a:lnTo>
                        <a:lnTo>
                          <a:pt x="10" y="10"/>
                        </a:lnTo>
                        <a:lnTo>
                          <a:pt x="19" y="12"/>
                        </a:lnTo>
                        <a:lnTo>
                          <a:pt x="27" y="14"/>
                        </a:lnTo>
                        <a:lnTo>
                          <a:pt x="36" y="20"/>
                        </a:lnTo>
                        <a:lnTo>
                          <a:pt x="42" y="27"/>
                        </a:lnTo>
                        <a:lnTo>
                          <a:pt x="46" y="35"/>
                        </a:lnTo>
                        <a:lnTo>
                          <a:pt x="46" y="43"/>
                        </a:lnTo>
                        <a:lnTo>
                          <a:pt x="44" y="54"/>
                        </a:lnTo>
                        <a:lnTo>
                          <a:pt x="55" y="59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3" name="Freeform 200"/>
                  <p:cNvSpPr>
                    <a:spLocks/>
                  </p:cNvSpPr>
                  <p:nvPr/>
                </p:nvSpPr>
                <p:spPr bwMode="auto">
                  <a:xfrm>
                    <a:off x="5677" y="2301"/>
                    <a:ext cx="11" cy="9"/>
                  </a:xfrm>
                  <a:custGeom>
                    <a:avLst/>
                    <a:gdLst>
                      <a:gd name="T0" fmla="*/ 0 w 11"/>
                      <a:gd name="T1" fmla="*/ 0 h 9"/>
                      <a:gd name="T2" fmla="*/ 0 w 11"/>
                      <a:gd name="T3" fmla="*/ 5 h 9"/>
                      <a:gd name="T4" fmla="*/ 3 w 11"/>
                      <a:gd name="T5" fmla="*/ 8 h 9"/>
                      <a:gd name="T6" fmla="*/ 7 w 11"/>
                      <a:gd name="T7" fmla="*/ 7 h 9"/>
                      <a:gd name="T8" fmla="*/ 10 w 11"/>
                      <a:gd name="T9" fmla="*/ 5 h 9"/>
                      <a:gd name="T10" fmla="*/ 0 w 11"/>
                      <a:gd name="T11" fmla="*/ 0 h 9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1"/>
                      <a:gd name="T19" fmla="*/ 0 h 9"/>
                      <a:gd name="T20" fmla="*/ 11 w 11"/>
                      <a:gd name="T21" fmla="*/ 9 h 9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1" h="9">
                        <a:moveTo>
                          <a:pt x="0" y="0"/>
                        </a:moveTo>
                        <a:lnTo>
                          <a:pt x="0" y="5"/>
                        </a:lnTo>
                        <a:lnTo>
                          <a:pt x="3" y="8"/>
                        </a:lnTo>
                        <a:lnTo>
                          <a:pt x="7" y="7"/>
                        </a:lnTo>
                        <a:lnTo>
                          <a:pt x="10" y="5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4" name="Freeform 201"/>
                  <p:cNvSpPr>
                    <a:spLocks/>
                  </p:cNvSpPr>
                  <p:nvPr/>
                </p:nvSpPr>
                <p:spPr bwMode="auto">
                  <a:xfrm>
                    <a:off x="5314" y="2200"/>
                    <a:ext cx="177" cy="179"/>
                  </a:xfrm>
                  <a:custGeom>
                    <a:avLst/>
                    <a:gdLst>
                      <a:gd name="T0" fmla="*/ 12 w 177"/>
                      <a:gd name="T1" fmla="*/ 133 h 179"/>
                      <a:gd name="T2" fmla="*/ 5 w 177"/>
                      <a:gd name="T3" fmla="*/ 119 h 179"/>
                      <a:gd name="T4" fmla="*/ 2 w 177"/>
                      <a:gd name="T5" fmla="*/ 105 h 179"/>
                      <a:gd name="T6" fmla="*/ 0 w 177"/>
                      <a:gd name="T7" fmla="*/ 90 h 179"/>
                      <a:gd name="T8" fmla="*/ 1 w 177"/>
                      <a:gd name="T9" fmla="*/ 74 h 179"/>
                      <a:gd name="T10" fmla="*/ 6 w 177"/>
                      <a:gd name="T11" fmla="*/ 57 h 179"/>
                      <a:gd name="T12" fmla="*/ 14 w 177"/>
                      <a:gd name="T13" fmla="*/ 41 h 179"/>
                      <a:gd name="T14" fmla="*/ 25 w 177"/>
                      <a:gd name="T15" fmla="*/ 28 h 179"/>
                      <a:gd name="T16" fmla="*/ 38 w 177"/>
                      <a:gd name="T17" fmla="*/ 17 h 179"/>
                      <a:gd name="T18" fmla="*/ 52 w 177"/>
                      <a:gd name="T19" fmla="*/ 9 h 179"/>
                      <a:gd name="T20" fmla="*/ 68 w 177"/>
                      <a:gd name="T21" fmla="*/ 3 h 179"/>
                      <a:gd name="T22" fmla="*/ 85 w 177"/>
                      <a:gd name="T23" fmla="*/ 0 h 179"/>
                      <a:gd name="T24" fmla="*/ 103 w 177"/>
                      <a:gd name="T25" fmla="*/ 2 h 179"/>
                      <a:gd name="T26" fmla="*/ 121 w 177"/>
                      <a:gd name="T27" fmla="*/ 7 h 179"/>
                      <a:gd name="T28" fmla="*/ 136 w 177"/>
                      <a:gd name="T29" fmla="*/ 15 h 179"/>
                      <a:gd name="T30" fmla="*/ 149 w 177"/>
                      <a:gd name="T31" fmla="*/ 26 h 179"/>
                      <a:gd name="T32" fmla="*/ 159 w 177"/>
                      <a:gd name="T33" fmla="*/ 38 h 179"/>
                      <a:gd name="T34" fmla="*/ 168 w 177"/>
                      <a:gd name="T35" fmla="*/ 53 h 179"/>
                      <a:gd name="T36" fmla="*/ 174 w 177"/>
                      <a:gd name="T37" fmla="*/ 69 h 179"/>
                      <a:gd name="T38" fmla="*/ 176 w 177"/>
                      <a:gd name="T39" fmla="*/ 87 h 179"/>
                      <a:gd name="T40" fmla="*/ 175 w 177"/>
                      <a:gd name="T41" fmla="*/ 104 h 179"/>
                      <a:gd name="T42" fmla="*/ 170 w 177"/>
                      <a:gd name="T43" fmla="*/ 121 h 179"/>
                      <a:gd name="T44" fmla="*/ 162 w 177"/>
                      <a:gd name="T45" fmla="*/ 137 h 179"/>
                      <a:gd name="T46" fmla="*/ 151 w 177"/>
                      <a:gd name="T47" fmla="*/ 150 h 179"/>
                      <a:gd name="T48" fmla="*/ 138 w 177"/>
                      <a:gd name="T49" fmla="*/ 160 h 179"/>
                      <a:gd name="T50" fmla="*/ 124 w 177"/>
                      <a:gd name="T51" fmla="*/ 169 h 179"/>
                      <a:gd name="T52" fmla="*/ 108 w 177"/>
                      <a:gd name="T53" fmla="*/ 175 h 179"/>
                      <a:gd name="T54" fmla="*/ 91 w 177"/>
                      <a:gd name="T55" fmla="*/ 178 h 179"/>
                      <a:gd name="T56" fmla="*/ 73 w 177"/>
                      <a:gd name="T57" fmla="*/ 176 h 179"/>
                      <a:gd name="T58" fmla="*/ 63 w 177"/>
                      <a:gd name="T59" fmla="*/ 174 h 179"/>
                      <a:gd name="T60" fmla="*/ 53 w 177"/>
                      <a:gd name="T61" fmla="*/ 170 h 179"/>
                      <a:gd name="T62" fmla="*/ 45 w 177"/>
                      <a:gd name="T63" fmla="*/ 165 h 179"/>
                      <a:gd name="T64" fmla="*/ 36 w 177"/>
                      <a:gd name="T65" fmla="*/ 161 h 179"/>
                      <a:gd name="T66" fmla="*/ 29 w 177"/>
                      <a:gd name="T67" fmla="*/ 154 h 179"/>
                      <a:gd name="T68" fmla="*/ 22 w 177"/>
                      <a:gd name="T69" fmla="*/ 147 h 179"/>
                      <a:gd name="T70" fmla="*/ 16 w 177"/>
                      <a:gd name="T71" fmla="*/ 141 h 179"/>
                      <a:gd name="T72" fmla="*/ 12 w 177"/>
                      <a:gd name="T73" fmla="*/ 133 h 179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w 177"/>
                      <a:gd name="T112" fmla="*/ 0 h 179"/>
                      <a:gd name="T113" fmla="*/ 177 w 177"/>
                      <a:gd name="T114" fmla="*/ 179 h 179"/>
                    </a:gdLst>
                    <a:ahLst/>
                    <a:cxnLst>
                      <a:cxn ang="T74">
                        <a:pos x="T0" y="T1"/>
                      </a:cxn>
                      <a:cxn ang="T75">
                        <a:pos x="T2" y="T3"/>
                      </a:cxn>
                      <a:cxn ang="T76">
                        <a:pos x="T4" y="T5"/>
                      </a:cxn>
                      <a:cxn ang="T77">
                        <a:pos x="T6" y="T7"/>
                      </a:cxn>
                      <a:cxn ang="T78">
                        <a:pos x="T8" y="T9"/>
                      </a:cxn>
                      <a:cxn ang="T79">
                        <a:pos x="T10" y="T11"/>
                      </a:cxn>
                      <a:cxn ang="T80">
                        <a:pos x="T12" y="T13"/>
                      </a:cxn>
                      <a:cxn ang="T81">
                        <a:pos x="T14" y="T15"/>
                      </a:cxn>
                      <a:cxn ang="T82">
                        <a:pos x="T16" y="T17"/>
                      </a:cxn>
                      <a:cxn ang="T83">
                        <a:pos x="T18" y="T19"/>
                      </a:cxn>
                      <a:cxn ang="T84">
                        <a:pos x="T20" y="T21"/>
                      </a:cxn>
                      <a:cxn ang="T85">
                        <a:pos x="T22" y="T23"/>
                      </a:cxn>
                      <a:cxn ang="T86">
                        <a:pos x="T24" y="T25"/>
                      </a:cxn>
                      <a:cxn ang="T87">
                        <a:pos x="T26" y="T27"/>
                      </a:cxn>
                      <a:cxn ang="T88">
                        <a:pos x="T28" y="T29"/>
                      </a:cxn>
                      <a:cxn ang="T89">
                        <a:pos x="T30" y="T31"/>
                      </a:cxn>
                      <a:cxn ang="T90">
                        <a:pos x="T32" y="T33"/>
                      </a:cxn>
                      <a:cxn ang="T91">
                        <a:pos x="T34" y="T35"/>
                      </a:cxn>
                      <a:cxn ang="T92">
                        <a:pos x="T36" y="T37"/>
                      </a:cxn>
                      <a:cxn ang="T93">
                        <a:pos x="T38" y="T39"/>
                      </a:cxn>
                      <a:cxn ang="T94">
                        <a:pos x="T40" y="T41"/>
                      </a:cxn>
                      <a:cxn ang="T95">
                        <a:pos x="T42" y="T43"/>
                      </a:cxn>
                      <a:cxn ang="T96">
                        <a:pos x="T44" y="T45"/>
                      </a:cxn>
                      <a:cxn ang="T97">
                        <a:pos x="T46" y="T47"/>
                      </a:cxn>
                      <a:cxn ang="T98">
                        <a:pos x="T48" y="T49"/>
                      </a:cxn>
                      <a:cxn ang="T99">
                        <a:pos x="T50" y="T51"/>
                      </a:cxn>
                      <a:cxn ang="T100">
                        <a:pos x="T52" y="T53"/>
                      </a:cxn>
                      <a:cxn ang="T101">
                        <a:pos x="T54" y="T55"/>
                      </a:cxn>
                      <a:cxn ang="T102">
                        <a:pos x="T56" y="T57"/>
                      </a:cxn>
                      <a:cxn ang="T103">
                        <a:pos x="T58" y="T59"/>
                      </a:cxn>
                      <a:cxn ang="T104">
                        <a:pos x="T60" y="T61"/>
                      </a:cxn>
                      <a:cxn ang="T105">
                        <a:pos x="T62" y="T63"/>
                      </a:cxn>
                      <a:cxn ang="T106">
                        <a:pos x="T64" y="T65"/>
                      </a:cxn>
                      <a:cxn ang="T107">
                        <a:pos x="T66" y="T67"/>
                      </a:cxn>
                      <a:cxn ang="T108">
                        <a:pos x="T68" y="T69"/>
                      </a:cxn>
                      <a:cxn ang="T109">
                        <a:pos x="T70" y="T71"/>
                      </a:cxn>
                      <a:cxn ang="T110">
                        <a:pos x="T72" y="T73"/>
                      </a:cxn>
                    </a:cxnLst>
                    <a:rect l="T111" t="T112" r="T113" b="T114"/>
                    <a:pathLst>
                      <a:path w="177" h="179">
                        <a:moveTo>
                          <a:pt x="12" y="133"/>
                        </a:moveTo>
                        <a:lnTo>
                          <a:pt x="5" y="119"/>
                        </a:lnTo>
                        <a:lnTo>
                          <a:pt x="2" y="105"/>
                        </a:lnTo>
                        <a:lnTo>
                          <a:pt x="0" y="90"/>
                        </a:lnTo>
                        <a:lnTo>
                          <a:pt x="1" y="74"/>
                        </a:lnTo>
                        <a:lnTo>
                          <a:pt x="6" y="57"/>
                        </a:lnTo>
                        <a:lnTo>
                          <a:pt x="14" y="41"/>
                        </a:lnTo>
                        <a:lnTo>
                          <a:pt x="25" y="28"/>
                        </a:lnTo>
                        <a:lnTo>
                          <a:pt x="38" y="17"/>
                        </a:lnTo>
                        <a:lnTo>
                          <a:pt x="52" y="9"/>
                        </a:lnTo>
                        <a:lnTo>
                          <a:pt x="68" y="3"/>
                        </a:lnTo>
                        <a:lnTo>
                          <a:pt x="85" y="0"/>
                        </a:lnTo>
                        <a:lnTo>
                          <a:pt x="103" y="2"/>
                        </a:lnTo>
                        <a:lnTo>
                          <a:pt x="121" y="7"/>
                        </a:lnTo>
                        <a:lnTo>
                          <a:pt x="136" y="15"/>
                        </a:lnTo>
                        <a:lnTo>
                          <a:pt x="149" y="26"/>
                        </a:lnTo>
                        <a:lnTo>
                          <a:pt x="159" y="38"/>
                        </a:lnTo>
                        <a:lnTo>
                          <a:pt x="168" y="53"/>
                        </a:lnTo>
                        <a:lnTo>
                          <a:pt x="174" y="69"/>
                        </a:lnTo>
                        <a:lnTo>
                          <a:pt x="176" y="87"/>
                        </a:lnTo>
                        <a:lnTo>
                          <a:pt x="175" y="104"/>
                        </a:lnTo>
                        <a:lnTo>
                          <a:pt x="170" y="121"/>
                        </a:lnTo>
                        <a:lnTo>
                          <a:pt x="162" y="137"/>
                        </a:lnTo>
                        <a:lnTo>
                          <a:pt x="151" y="150"/>
                        </a:lnTo>
                        <a:lnTo>
                          <a:pt x="138" y="160"/>
                        </a:lnTo>
                        <a:lnTo>
                          <a:pt x="124" y="169"/>
                        </a:lnTo>
                        <a:lnTo>
                          <a:pt x="108" y="175"/>
                        </a:lnTo>
                        <a:lnTo>
                          <a:pt x="91" y="178"/>
                        </a:lnTo>
                        <a:lnTo>
                          <a:pt x="73" y="176"/>
                        </a:lnTo>
                        <a:lnTo>
                          <a:pt x="63" y="174"/>
                        </a:lnTo>
                        <a:lnTo>
                          <a:pt x="53" y="170"/>
                        </a:lnTo>
                        <a:lnTo>
                          <a:pt x="45" y="165"/>
                        </a:lnTo>
                        <a:lnTo>
                          <a:pt x="36" y="161"/>
                        </a:lnTo>
                        <a:lnTo>
                          <a:pt x="29" y="154"/>
                        </a:lnTo>
                        <a:lnTo>
                          <a:pt x="22" y="147"/>
                        </a:lnTo>
                        <a:lnTo>
                          <a:pt x="16" y="141"/>
                        </a:lnTo>
                        <a:lnTo>
                          <a:pt x="12" y="133"/>
                        </a:lnTo>
                      </a:path>
                    </a:pathLst>
                  </a:custGeom>
                  <a:solidFill>
                    <a:srgbClr val="CC008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5" name="Freeform 202"/>
                  <p:cNvSpPr>
                    <a:spLocks/>
                  </p:cNvSpPr>
                  <p:nvPr/>
                </p:nvSpPr>
                <p:spPr bwMode="auto">
                  <a:xfrm>
                    <a:off x="5308" y="2273"/>
                    <a:ext cx="24" cy="65"/>
                  </a:xfrm>
                  <a:custGeom>
                    <a:avLst/>
                    <a:gdLst>
                      <a:gd name="T0" fmla="*/ 0 w 24"/>
                      <a:gd name="T1" fmla="*/ 0 h 65"/>
                      <a:gd name="T2" fmla="*/ 0 w 24"/>
                      <a:gd name="T3" fmla="*/ 0 h 65"/>
                      <a:gd name="T4" fmla="*/ 1 w 24"/>
                      <a:gd name="T5" fmla="*/ 17 h 65"/>
                      <a:gd name="T6" fmla="*/ 2 w 24"/>
                      <a:gd name="T7" fmla="*/ 32 h 65"/>
                      <a:gd name="T8" fmla="*/ 5 w 24"/>
                      <a:gd name="T9" fmla="*/ 48 h 65"/>
                      <a:gd name="T10" fmla="*/ 13 w 24"/>
                      <a:gd name="T11" fmla="*/ 64 h 65"/>
                      <a:gd name="T12" fmla="*/ 23 w 24"/>
                      <a:gd name="T13" fmla="*/ 57 h 65"/>
                      <a:gd name="T14" fmla="*/ 16 w 24"/>
                      <a:gd name="T15" fmla="*/ 45 h 65"/>
                      <a:gd name="T16" fmla="*/ 13 w 24"/>
                      <a:gd name="T17" fmla="*/ 32 h 65"/>
                      <a:gd name="T18" fmla="*/ 11 w 24"/>
                      <a:gd name="T19" fmla="*/ 18 h 65"/>
                      <a:gd name="T20" fmla="*/ 14 w 24"/>
                      <a:gd name="T21" fmla="*/ 2 h 65"/>
                      <a:gd name="T22" fmla="*/ 0 w 24"/>
                      <a:gd name="T23" fmla="*/ 0 h 65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24"/>
                      <a:gd name="T37" fmla="*/ 0 h 65"/>
                      <a:gd name="T38" fmla="*/ 24 w 24"/>
                      <a:gd name="T39" fmla="*/ 65 h 65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24" h="65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" y="17"/>
                        </a:lnTo>
                        <a:lnTo>
                          <a:pt x="2" y="32"/>
                        </a:lnTo>
                        <a:lnTo>
                          <a:pt x="5" y="48"/>
                        </a:lnTo>
                        <a:lnTo>
                          <a:pt x="13" y="64"/>
                        </a:lnTo>
                        <a:lnTo>
                          <a:pt x="23" y="57"/>
                        </a:lnTo>
                        <a:lnTo>
                          <a:pt x="16" y="45"/>
                        </a:lnTo>
                        <a:lnTo>
                          <a:pt x="13" y="32"/>
                        </a:lnTo>
                        <a:lnTo>
                          <a:pt x="11" y="18"/>
                        </a:lnTo>
                        <a:lnTo>
                          <a:pt x="14" y="2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8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6" name="Freeform 203"/>
                  <p:cNvSpPr>
                    <a:spLocks/>
                  </p:cNvSpPr>
                  <p:nvPr/>
                </p:nvSpPr>
                <p:spPr bwMode="auto">
                  <a:xfrm>
                    <a:off x="5309" y="2194"/>
                    <a:ext cx="110" cy="81"/>
                  </a:xfrm>
                  <a:custGeom>
                    <a:avLst/>
                    <a:gdLst>
                      <a:gd name="T0" fmla="*/ 109 w 110"/>
                      <a:gd name="T1" fmla="*/ 1 h 81"/>
                      <a:gd name="T2" fmla="*/ 109 w 110"/>
                      <a:gd name="T3" fmla="*/ 1 h 81"/>
                      <a:gd name="T4" fmla="*/ 92 w 110"/>
                      <a:gd name="T5" fmla="*/ 0 h 81"/>
                      <a:gd name="T6" fmla="*/ 73 w 110"/>
                      <a:gd name="T7" fmla="*/ 3 h 81"/>
                      <a:gd name="T8" fmla="*/ 55 w 110"/>
                      <a:gd name="T9" fmla="*/ 8 h 81"/>
                      <a:gd name="T10" fmla="*/ 39 w 110"/>
                      <a:gd name="T11" fmla="*/ 18 h 81"/>
                      <a:gd name="T12" fmla="*/ 25 w 110"/>
                      <a:gd name="T13" fmla="*/ 30 h 81"/>
                      <a:gd name="T14" fmla="*/ 14 w 110"/>
                      <a:gd name="T15" fmla="*/ 44 h 81"/>
                      <a:gd name="T16" fmla="*/ 6 w 110"/>
                      <a:gd name="T17" fmla="*/ 61 h 81"/>
                      <a:gd name="T18" fmla="*/ 0 w 110"/>
                      <a:gd name="T19" fmla="*/ 78 h 81"/>
                      <a:gd name="T20" fmla="*/ 13 w 110"/>
                      <a:gd name="T21" fmla="*/ 80 h 81"/>
                      <a:gd name="T22" fmla="*/ 16 w 110"/>
                      <a:gd name="T23" fmla="*/ 63 h 81"/>
                      <a:gd name="T24" fmla="*/ 24 w 110"/>
                      <a:gd name="T25" fmla="*/ 49 h 81"/>
                      <a:gd name="T26" fmla="*/ 35 w 110"/>
                      <a:gd name="T27" fmla="*/ 37 h 81"/>
                      <a:gd name="T28" fmla="*/ 46 w 110"/>
                      <a:gd name="T29" fmla="*/ 27 h 81"/>
                      <a:gd name="T30" fmla="*/ 59 w 110"/>
                      <a:gd name="T31" fmla="*/ 20 h 81"/>
                      <a:gd name="T32" fmla="*/ 74 w 110"/>
                      <a:gd name="T33" fmla="*/ 14 h 81"/>
                      <a:gd name="T34" fmla="*/ 90 w 110"/>
                      <a:gd name="T35" fmla="*/ 11 h 81"/>
                      <a:gd name="T36" fmla="*/ 107 w 110"/>
                      <a:gd name="T37" fmla="*/ 15 h 81"/>
                      <a:gd name="T38" fmla="*/ 109 w 110"/>
                      <a:gd name="T39" fmla="*/ 1 h 81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w 110"/>
                      <a:gd name="T61" fmla="*/ 0 h 81"/>
                      <a:gd name="T62" fmla="*/ 110 w 110"/>
                      <a:gd name="T63" fmla="*/ 81 h 81"/>
                    </a:gdLst>
                    <a:ahLst/>
                    <a:cxnLst>
                      <a:cxn ang="T40">
                        <a:pos x="T0" y="T1"/>
                      </a:cxn>
                      <a:cxn ang="T41">
                        <a:pos x="T2" y="T3"/>
                      </a:cxn>
                      <a:cxn ang="T42">
                        <a:pos x="T4" y="T5"/>
                      </a:cxn>
                      <a:cxn ang="T43">
                        <a:pos x="T6" y="T7"/>
                      </a:cxn>
                      <a:cxn ang="T44">
                        <a:pos x="T8" y="T9"/>
                      </a:cxn>
                      <a:cxn ang="T45">
                        <a:pos x="T10" y="T11"/>
                      </a:cxn>
                      <a:cxn ang="T46">
                        <a:pos x="T12" y="T13"/>
                      </a:cxn>
                      <a:cxn ang="T47">
                        <a:pos x="T14" y="T15"/>
                      </a:cxn>
                      <a:cxn ang="T48">
                        <a:pos x="T16" y="T17"/>
                      </a:cxn>
                      <a:cxn ang="T49">
                        <a:pos x="T18" y="T19"/>
                      </a:cxn>
                      <a:cxn ang="T50">
                        <a:pos x="T20" y="T21"/>
                      </a:cxn>
                      <a:cxn ang="T51">
                        <a:pos x="T22" y="T23"/>
                      </a:cxn>
                      <a:cxn ang="T52">
                        <a:pos x="T24" y="T25"/>
                      </a:cxn>
                      <a:cxn ang="T53">
                        <a:pos x="T26" y="T27"/>
                      </a:cxn>
                      <a:cxn ang="T54">
                        <a:pos x="T28" y="T29"/>
                      </a:cxn>
                      <a:cxn ang="T55">
                        <a:pos x="T30" y="T31"/>
                      </a:cxn>
                      <a:cxn ang="T56">
                        <a:pos x="T32" y="T33"/>
                      </a:cxn>
                      <a:cxn ang="T57">
                        <a:pos x="T34" y="T35"/>
                      </a:cxn>
                      <a:cxn ang="T58">
                        <a:pos x="T36" y="T37"/>
                      </a:cxn>
                      <a:cxn ang="T59">
                        <a:pos x="T38" y="T39"/>
                      </a:cxn>
                    </a:cxnLst>
                    <a:rect l="T60" t="T61" r="T62" b="T63"/>
                    <a:pathLst>
                      <a:path w="110" h="81">
                        <a:moveTo>
                          <a:pt x="109" y="1"/>
                        </a:moveTo>
                        <a:lnTo>
                          <a:pt x="109" y="1"/>
                        </a:lnTo>
                        <a:lnTo>
                          <a:pt x="92" y="0"/>
                        </a:lnTo>
                        <a:lnTo>
                          <a:pt x="73" y="3"/>
                        </a:lnTo>
                        <a:lnTo>
                          <a:pt x="55" y="8"/>
                        </a:lnTo>
                        <a:lnTo>
                          <a:pt x="39" y="18"/>
                        </a:lnTo>
                        <a:lnTo>
                          <a:pt x="25" y="30"/>
                        </a:lnTo>
                        <a:lnTo>
                          <a:pt x="14" y="44"/>
                        </a:lnTo>
                        <a:lnTo>
                          <a:pt x="6" y="61"/>
                        </a:lnTo>
                        <a:lnTo>
                          <a:pt x="0" y="78"/>
                        </a:lnTo>
                        <a:lnTo>
                          <a:pt x="13" y="80"/>
                        </a:lnTo>
                        <a:lnTo>
                          <a:pt x="16" y="63"/>
                        </a:lnTo>
                        <a:lnTo>
                          <a:pt x="24" y="49"/>
                        </a:lnTo>
                        <a:lnTo>
                          <a:pt x="35" y="37"/>
                        </a:lnTo>
                        <a:lnTo>
                          <a:pt x="46" y="27"/>
                        </a:lnTo>
                        <a:lnTo>
                          <a:pt x="59" y="20"/>
                        </a:lnTo>
                        <a:lnTo>
                          <a:pt x="74" y="14"/>
                        </a:lnTo>
                        <a:lnTo>
                          <a:pt x="90" y="11"/>
                        </a:lnTo>
                        <a:lnTo>
                          <a:pt x="107" y="15"/>
                        </a:lnTo>
                        <a:lnTo>
                          <a:pt x="109" y="1"/>
                        </a:lnTo>
                      </a:path>
                    </a:pathLst>
                  </a:custGeom>
                  <a:solidFill>
                    <a:srgbClr val="FFFF8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7" name="Freeform 204"/>
                  <p:cNvSpPr>
                    <a:spLocks/>
                  </p:cNvSpPr>
                  <p:nvPr/>
                </p:nvSpPr>
                <p:spPr bwMode="auto">
                  <a:xfrm>
                    <a:off x="5417" y="2196"/>
                    <a:ext cx="81" cy="110"/>
                  </a:xfrm>
                  <a:custGeom>
                    <a:avLst/>
                    <a:gdLst>
                      <a:gd name="T0" fmla="*/ 79 w 81"/>
                      <a:gd name="T1" fmla="*/ 109 h 110"/>
                      <a:gd name="T2" fmla="*/ 79 w 81"/>
                      <a:gd name="T3" fmla="*/ 109 h 110"/>
                      <a:gd name="T4" fmla="*/ 80 w 81"/>
                      <a:gd name="T5" fmla="*/ 92 h 110"/>
                      <a:gd name="T6" fmla="*/ 77 w 81"/>
                      <a:gd name="T7" fmla="*/ 73 h 110"/>
                      <a:gd name="T8" fmla="*/ 72 w 81"/>
                      <a:gd name="T9" fmla="*/ 55 h 110"/>
                      <a:gd name="T10" fmla="*/ 62 w 81"/>
                      <a:gd name="T11" fmla="*/ 39 h 110"/>
                      <a:gd name="T12" fmla="*/ 51 w 81"/>
                      <a:gd name="T13" fmla="*/ 25 h 110"/>
                      <a:gd name="T14" fmla="*/ 36 w 81"/>
                      <a:gd name="T15" fmla="*/ 14 h 110"/>
                      <a:gd name="T16" fmla="*/ 19 w 81"/>
                      <a:gd name="T17" fmla="*/ 5 h 110"/>
                      <a:gd name="T18" fmla="*/ 2 w 81"/>
                      <a:gd name="T19" fmla="*/ 0 h 110"/>
                      <a:gd name="T20" fmla="*/ 0 w 81"/>
                      <a:gd name="T21" fmla="*/ 13 h 110"/>
                      <a:gd name="T22" fmla="*/ 17 w 81"/>
                      <a:gd name="T23" fmla="*/ 16 h 110"/>
                      <a:gd name="T24" fmla="*/ 31 w 81"/>
                      <a:gd name="T25" fmla="*/ 24 h 110"/>
                      <a:gd name="T26" fmla="*/ 44 w 81"/>
                      <a:gd name="T27" fmla="*/ 35 h 110"/>
                      <a:gd name="T28" fmla="*/ 53 w 81"/>
                      <a:gd name="T29" fmla="*/ 46 h 110"/>
                      <a:gd name="T30" fmla="*/ 60 w 81"/>
                      <a:gd name="T31" fmla="*/ 59 h 110"/>
                      <a:gd name="T32" fmla="*/ 66 w 81"/>
                      <a:gd name="T33" fmla="*/ 73 h 110"/>
                      <a:gd name="T34" fmla="*/ 69 w 81"/>
                      <a:gd name="T35" fmla="*/ 90 h 110"/>
                      <a:gd name="T36" fmla="*/ 66 w 81"/>
                      <a:gd name="T37" fmla="*/ 107 h 110"/>
                      <a:gd name="T38" fmla="*/ 79 w 81"/>
                      <a:gd name="T39" fmla="*/ 109 h 110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w 81"/>
                      <a:gd name="T61" fmla="*/ 0 h 110"/>
                      <a:gd name="T62" fmla="*/ 81 w 81"/>
                      <a:gd name="T63" fmla="*/ 110 h 110"/>
                    </a:gdLst>
                    <a:ahLst/>
                    <a:cxnLst>
                      <a:cxn ang="T40">
                        <a:pos x="T0" y="T1"/>
                      </a:cxn>
                      <a:cxn ang="T41">
                        <a:pos x="T2" y="T3"/>
                      </a:cxn>
                      <a:cxn ang="T42">
                        <a:pos x="T4" y="T5"/>
                      </a:cxn>
                      <a:cxn ang="T43">
                        <a:pos x="T6" y="T7"/>
                      </a:cxn>
                      <a:cxn ang="T44">
                        <a:pos x="T8" y="T9"/>
                      </a:cxn>
                      <a:cxn ang="T45">
                        <a:pos x="T10" y="T11"/>
                      </a:cxn>
                      <a:cxn ang="T46">
                        <a:pos x="T12" y="T13"/>
                      </a:cxn>
                      <a:cxn ang="T47">
                        <a:pos x="T14" y="T15"/>
                      </a:cxn>
                      <a:cxn ang="T48">
                        <a:pos x="T16" y="T17"/>
                      </a:cxn>
                      <a:cxn ang="T49">
                        <a:pos x="T18" y="T19"/>
                      </a:cxn>
                      <a:cxn ang="T50">
                        <a:pos x="T20" y="T21"/>
                      </a:cxn>
                      <a:cxn ang="T51">
                        <a:pos x="T22" y="T23"/>
                      </a:cxn>
                      <a:cxn ang="T52">
                        <a:pos x="T24" y="T25"/>
                      </a:cxn>
                      <a:cxn ang="T53">
                        <a:pos x="T26" y="T27"/>
                      </a:cxn>
                      <a:cxn ang="T54">
                        <a:pos x="T28" y="T29"/>
                      </a:cxn>
                      <a:cxn ang="T55">
                        <a:pos x="T30" y="T31"/>
                      </a:cxn>
                      <a:cxn ang="T56">
                        <a:pos x="T32" y="T33"/>
                      </a:cxn>
                      <a:cxn ang="T57">
                        <a:pos x="T34" y="T35"/>
                      </a:cxn>
                      <a:cxn ang="T58">
                        <a:pos x="T36" y="T37"/>
                      </a:cxn>
                      <a:cxn ang="T59">
                        <a:pos x="T38" y="T39"/>
                      </a:cxn>
                    </a:cxnLst>
                    <a:rect l="T60" t="T61" r="T62" b="T63"/>
                    <a:pathLst>
                      <a:path w="81" h="110">
                        <a:moveTo>
                          <a:pt x="79" y="109"/>
                        </a:moveTo>
                        <a:lnTo>
                          <a:pt x="79" y="109"/>
                        </a:lnTo>
                        <a:lnTo>
                          <a:pt x="80" y="92"/>
                        </a:lnTo>
                        <a:lnTo>
                          <a:pt x="77" y="73"/>
                        </a:lnTo>
                        <a:lnTo>
                          <a:pt x="72" y="55"/>
                        </a:lnTo>
                        <a:lnTo>
                          <a:pt x="62" y="39"/>
                        </a:lnTo>
                        <a:lnTo>
                          <a:pt x="51" y="25"/>
                        </a:lnTo>
                        <a:lnTo>
                          <a:pt x="36" y="14"/>
                        </a:lnTo>
                        <a:lnTo>
                          <a:pt x="19" y="5"/>
                        </a:lnTo>
                        <a:lnTo>
                          <a:pt x="2" y="0"/>
                        </a:lnTo>
                        <a:lnTo>
                          <a:pt x="0" y="13"/>
                        </a:lnTo>
                        <a:lnTo>
                          <a:pt x="17" y="16"/>
                        </a:lnTo>
                        <a:lnTo>
                          <a:pt x="31" y="24"/>
                        </a:lnTo>
                        <a:lnTo>
                          <a:pt x="44" y="35"/>
                        </a:lnTo>
                        <a:lnTo>
                          <a:pt x="53" y="46"/>
                        </a:lnTo>
                        <a:lnTo>
                          <a:pt x="60" y="59"/>
                        </a:lnTo>
                        <a:lnTo>
                          <a:pt x="66" y="73"/>
                        </a:lnTo>
                        <a:lnTo>
                          <a:pt x="69" y="90"/>
                        </a:lnTo>
                        <a:lnTo>
                          <a:pt x="66" y="107"/>
                        </a:lnTo>
                        <a:lnTo>
                          <a:pt x="79" y="109"/>
                        </a:lnTo>
                      </a:path>
                    </a:pathLst>
                  </a:custGeom>
                  <a:solidFill>
                    <a:srgbClr val="FFFF8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8" name="Freeform 205"/>
                  <p:cNvSpPr>
                    <a:spLocks/>
                  </p:cNvSpPr>
                  <p:nvPr/>
                </p:nvSpPr>
                <p:spPr bwMode="auto">
                  <a:xfrm>
                    <a:off x="5386" y="2303"/>
                    <a:ext cx="110" cy="81"/>
                  </a:xfrm>
                  <a:custGeom>
                    <a:avLst/>
                    <a:gdLst>
                      <a:gd name="T0" fmla="*/ 0 w 110"/>
                      <a:gd name="T1" fmla="*/ 79 h 81"/>
                      <a:gd name="T2" fmla="*/ 0 w 110"/>
                      <a:gd name="T3" fmla="*/ 79 h 81"/>
                      <a:gd name="T4" fmla="*/ 18 w 110"/>
                      <a:gd name="T5" fmla="*/ 80 h 81"/>
                      <a:gd name="T6" fmla="*/ 36 w 110"/>
                      <a:gd name="T7" fmla="*/ 77 h 81"/>
                      <a:gd name="T8" fmla="*/ 54 w 110"/>
                      <a:gd name="T9" fmla="*/ 72 h 81"/>
                      <a:gd name="T10" fmla="*/ 70 w 110"/>
                      <a:gd name="T11" fmla="*/ 62 h 81"/>
                      <a:gd name="T12" fmla="*/ 84 w 110"/>
                      <a:gd name="T13" fmla="*/ 51 h 81"/>
                      <a:gd name="T14" fmla="*/ 95 w 110"/>
                      <a:gd name="T15" fmla="*/ 36 h 81"/>
                      <a:gd name="T16" fmla="*/ 104 w 110"/>
                      <a:gd name="T17" fmla="*/ 19 h 81"/>
                      <a:gd name="T18" fmla="*/ 109 w 110"/>
                      <a:gd name="T19" fmla="*/ 2 h 81"/>
                      <a:gd name="T20" fmla="*/ 96 w 110"/>
                      <a:gd name="T21" fmla="*/ 0 h 81"/>
                      <a:gd name="T22" fmla="*/ 93 w 110"/>
                      <a:gd name="T23" fmla="*/ 17 h 81"/>
                      <a:gd name="T24" fmla="*/ 85 w 110"/>
                      <a:gd name="T25" fmla="*/ 31 h 81"/>
                      <a:gd name="T26" fmla="*/ 75 w 110"/>
                      <a:gd name="T27" fmla="*/ 43 h 81"/>
                      <a:gd name="T28" fmla="*/ 63 w 110"/>
                      <a:gd name="T29" fmla="*/ 53 h 81"/>
                      <a:gd name="T30" fmla="*/ 51 w 110"/>
                      <a:gd name="T31" fmla="*/ 60 h 81"/>
                      <a:gd name="T32" fmla="*/ 36 w 110"/>
                      <a:gd name="T33" fmla="*/ 66 h 81"/>
                      <a:gd name="T34" fmla="*/ 20 w 110"/>
                      <a:gd name="T35" fmla="*/ 69 h 81"/>
                      <a:gd name="T36" fmla="*/ 2 w 110"/>
                      <a:gd name="T37" fmla="*/ 65 h 81"/>
                      <a:gd name="T38" fmla="*/ 0 w 110"/>
                      <a:gd name="T39" fmla="*/ 79 h 81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w 110"/>
                      <a:gd name="T61" fmla="*/ 0 h 81"/>
                      <a:gd name="T62" fmla="*/ 110 w 110"/>
                      <a:gd name="T63" fmla="*/ 81 h 81"/>
                    </a:gdLst>
                    <a:ahLst/>
                    <a:cxnLst>
                      <a:cxn ang="T40">
                        <a:pos x="T0" y="T1"/>
                      </a:cxn>
                      <a:cxn ang="T41">
                        <a:pos x="T2" y="T3"/>
                      </a:cxn>
                      <a:cxn ang="T42">
                        <a:pos x="T4" y="T5"/>
                      </a:cxn>
                      <a:cxn ang="T43">
                        <a:pos x="T6" y="T7"/>
                      </a:cxn>
                      <a:cxn ang="T44">
                        <a:pos x="T8" y="T9"/>
                      </a:cxn>
                      <a:cxn ang="T45">
                        <a:pos x="T10" y="T11"/>
                      </a:cxn>
                      <a:cxn ang="T46">
                        <a:pos x="T12" y="T13"/>
                      </a:cxn>
                      <a:cxn ang="T47">
                        <a:pos x="T14" y="T15"/>
                      </a:cxn>
                      <a:cxn ang="T48">
                        <a:pos x="T16" y="T17"/>
                      </a:cxn>
                      <a:cxn ang="T49">
                        <a:pos x="T18" y="T19"/>
                      </a:cxn>
                      <a:cxn ang="T50">
                        <a:pos x="T20" y="T21"/>
                      </a:cxn>
                      <a:cxn ang="T51">
                        <a:pos x="T22" y="T23"/>
                      </a:cxn>
                      <a:cxn ang="T52">
                        <a:pos x="T24" y="T25"/>
                      </a:cxn>
                      <a:cxn ang="T53">
                        <a:pos x="T26" y="T27"/>
                      </a:cxn>
                      <a:cxn ang="T54">
                        <a:pos x="T28" y="T29"/>
                      </a:cxn>
                      <a:cxn ang="T55">
                        <a:pos x="T30" y="T31"/>
                      </a:cxn>
                      <a:cxn ang="T56">
                        <a:pos x="T32" y="T33"/>
                      </a:cxn>
                      <a:cxn ang="T57">
                        <a:pos x="T34" y="T35"/>
                      </a:cxn>
                      <a:cxn ang="T58">
                        <a:pos x="T36" y="T37"/>
                      </a:cxn>
                      <a:cxn ang="T59">
                        <a:pos x="T38" y="T39"/>
                      </a:cxn>
                    </a:cxnLst>
                    <a:rect l="T60" t="T61" r="T62" b="T63"/>
                    <a:pathLst>
                      <a:path w="110" h="81">
                        <a:moveTo>
                          <a:pt x="0" y="79"/>
                        </a:moveTo>
                        <a:lnTo>
                          <a:pt x="0" y="79"/>
                        </a:lnTo>
                        <a:lnTo>
                          <a:pt x="18" y="80"/>
                        </a:lnTo>
                        <a:lnTo>
                          <a:pt x="36" y="77"/>
                        </a:lnTo>
                        <a:lnTo>
                          <a:pt x="54" y="72"/>
                        </a:lnTo>
                        <a:lnTo>
                          <a:pt x="70" y="62"/>
                        </a:lnTo>
                        <a:lnTo>
                          <a:pt x="84" y="51"/>
                        </a:lnTo>
                        <a:lnTo>
                          <a:pt x="95" y="36"/>
                        </a:lnTo>
                        <a:lnTo>
                          <a:pt x="104" y="19"/>
                        </a:lnTo>
                        <a:lnTo>
                          <a:pt x="109" y="2"/>
                        </a:lnTo>
                        <a:lnTo>
                          <a:pt x="96" y="0"/>
                        </a:lnTo>
                        <a:lnTo>
                          <a:pt x="93" y="17"/>
                        </a:lnTo>
                        <a:lnTo>
                          <a:pt x="85" y="31"/>
                        </a:lnTo>
                        <a:lnTo>
                          <a:pt x="75" y="43"/>
                        </a:lnTo>
                        <a:lnTo>
                          <a:pt x="63" y="53"/>
                        </a:lnTo>
                        <a:lnTo>
                          <a:pt x="51" y="60"/>
                        </a:lnTo>
                        <a:lnTo>
                          <a:pt x="36" y="66"/>
                        </a:lnTo>
                        <a:lnTo>
                          <a:pt x="20" y="69"/>
                        </a:lnTo>
                        <a:lnTo>
                          <a:pt x="2" y="65"/>
                        </a:lnTo>
                        <a:lnTo>
                          <a:pt x="0" y="79"/>
                        </a:lnTo>
                      </a:path>
                    </a:pathLst>
                  </a:custGeom>
                  <a:solidFill>
                    <a:srgbClr val="FFFF8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9" name="Freeform 206"/>
                  <p:cNvSpPr>
                    <a:spLocks/>
                  </p:cNvSpPr>
                  <p:nvPr/>
                </p:nvSpPr>
                <p:spPr bwMode="auto">
                  <a:xfrm>
                    <a:off x="5320" y="2327"/>
                    <a:ext cx="69" cy="56"/>
                  </a:xfrm>
                  <a:custGeom>
                    <a:avLst/>
                    <a:gdLst>
                      <a:gd name="T0" fmla="*/ 1 w 69"/>
                      <a:gd name="T1" fmla="*/ 9 h 56"/>
                      <a:gd name="T2" fmla="*/ 1 w 69"/>
                      <a:gd name="T3" fmla="*/ 9 h 56"/>
                      <a:gd name="T4" fmla="*/ 5 w 69"/>
                      <a:gd name="T5" fmla="*/ 16 h 56"/>
                      <a:gd name="T6" fmla="*/ 12 w 69"/>
                      <a:gd name="T7" fmla="*/ 25 h 56"/>
                      <a:gd name="T8" fmla="*/ 20 w 69"/>
                      <a:gd name="T9" fmla="*/ 32 h 56"/>
                      <a:gd name="T10" fmla="*/ 27 w 69"/>
                      <a:gd name="T11" fmla="*/ 39 h 56"/>
                      <a:gd name="T12" fmla="*/ 37 w 69"/>
                      <a:gd name="T13" fmla="*/ 43 h 56"/>
                      <a:gd name="T14" fmla="*/ 45 w 69"/>
                      <a:gd name="T15" fmla="*/ 47 h 56"/>
                      <a:gd name="T16" fmla="*/ 57 w 69"/>
                      <a:gd name="T17" fmla="*/ 52 h 56"/>
                      <a:gd name="T18" fmla="*/ 66 w 69"/>
                      <a:gd name="T19" fmla="*/ 55 h 56"/>
                      <a:gd name="T20" fmla="*/ 68 w 69"/>
                      <a:gd name="T21" fmla="*/ 41 h 56"/>
                      <a:gd name="T22" fmla="*/ 59 w 69"/>
                      <a:gd name="T23" fmla="*/ 41 h 56"/>
                      <a:gd name="T24" fmla="*/ 50 w 69"/>
                      <a:gd name="T25" fmla="*/ 37 h 56"/>
                      <a:gd name="T26" fmla="*/ 42 w 69"/>
                      <a:gd name="T27" fmla="*/ 32 h 56"/>
                      <a:gd name="T28" fmla="*/ 34 w 69"/>
                      <a:gd name="T29" fmla="*/ 28 h 56"/>
                      <a:gd name="T30" fmla="*/ 27 w 69"/>
                      <a:gd name="T31" fmla="*/ 21 h 56"/>
                      <a:gd name="T32" fmla="*/ 20 w 69"/>
                      <a:gd name="T33" fmla="*/ 15 h 56"/>
                      <a:gd name="T34" fmla="*/ 15 w 69"/>
                      <a:gd name="T35" fmla="*/ 10 h 56"/>
                      <a:gd name="T36" fmla="*/ 11 w 69"/>
                      <a:gd name="T37" fmla="*/ 2 h 56"/>
                      <a:gd name="T38" fmla="*/ 7 w 69"/>
                      <a:gd name="T39" fmla="*/ 0 h 56"/>
                      <a:gd name="T40" fmla="*/ 2 w 69"/>
                      <a:gd name="T41" fmla="*/ 0 h 56"/>
                      <a:gd name="T42" fmla="*/ 0 w 69"/>
                      <a:gd name="T43" fmla="*/ 5 h 56"/>
                      <a:gd name="T44" fmla="*/ 1 w 69"/>
                      <a:gd name="T45" fmla="*/ 9 h 5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w 69"/>
                      <a:gd name="T70" fmla="*/ 0 h 56"/>
                      <a:gd name="T71" fmla="*/ 69 w 69"/>
                      <a:gd name="T72" fmla="*/ 56 h 56"/>
                    </a:gdLst>
                    <a:ahLst/>
                    <a:cxnLst>
                      <a:cxn ang="T46">
                        <a:pos x="T0" y="T1"/>
                      </a:cxn>
                      <a:cxn ang="T47">
                        <a:pos x="T2" y="T3"/>
                      </a:cxn>
                      <a:cxn ang="T48">
                        <a:pos x="T4" y="T5"/>
                      </a:cxn>
                      <a:cxn ang="T49">
                        <a:pos x="T6" y="T7"/>
                      </a:cxn>
                      <a:cxn ang="T50">
                        <a:pos x="T8" y="T9"/>
                      </a:cxn>
                      <a:cxn ang="T51">
                        <a:pos x="T10" y="T11"/>
                      </a:cxn>
                      <a:cxn ang="T52">
                        <a:pos x="T12" y="T13"/>
                      </a:cxn>
                      <a:cxn ang="T53">
                        <a:pos x="T14" y="T15"/>
                      </a:cxn>
                      <a:cxn ang="T54">
                        <a:pos x="T16" y="T17"/>
                      </a:cxn>
                      <a:cxn ang="T55">
                        <a:pos x="T18" y="T19"/>
                      </a:cxn>
                      <a:cxn ang="T56">
                        <a:pos x="T20" y="T21"/>
                      </a:cxn>
                      <a:cxn ang="T57">
                        <a:pos x="T22" y="T23"/>
                      </a:cxn>
                      <a:cxn ang="T58">
                        <a:pos x="T24" y="T25"/>
                      </a:cxn>
                      <a:cxn ang="T59">
                        <a:pos x="T26" y="T27"/>
                      </a:cxn>
                      <a:cxn ang="T60">
                        <a:pos x="T28" y="T29"/>
                      </a:cxn>
                      <a:cxn ang="T61">
                        <a:pos x="T30" y="T31"/>
                      </a:cxn>
                      <a:cxn ang="T62">
                        <a:pos x="T32" y="T33"/>
                      </a:cxn>
                      <a:cxn ang="T63">
                        <a:pos x="T34" y="T35"/>
                      </a:cxn>
                      <a:cxn ang="T64">
                        <a:pos x="T36" y="T37"/>
                      </a:cxn>
                      <a:cxn ang="T65">
                        <a:pos x="T38" y="T39"/>
                      </a:cxn>
                      <a:cxn ang="T66">
                        <a:pos x="T40" y="T41"/>
                      </a:cxn>
                      <a:cxn ang="T67">
                        <a:pos x="T42" y="T43"/>
                      </a:cxn>
                      <a:cxn ang="T68">
                        <a:pos x="T44" y="T45"/>
                      </a:cxn>
                    </a:cxnLst>
                    <a:rect l="T69" t="T70" r="T71" b="T72"/>
                    <a:pathLst>
                      <a:path w="69" h="56">
                        <a:moveTo>
                          <a:pt x="1" y="9"/>
                        </a:moveTo>
                        <a:lnTo>
                          <a:pt x="1" y="9"/>
                        </a:lnTo>
                        <a:lnTo>
                          <a:pt x="5" y="16"/>
                        </a:lnTo>
                        <a:lnTo>
                          <a:pt x="12" y="25"/>
                        </a:lnTo>
                        <a:lnTo>
                          <a:pt x="20" y="32"/>
                        </a:lnTo>
                        <a:lnTo>
                          <a:pt x="27" y="39"/>
                        </a:lnTo>
                        <a:lnTo>
                          <a:pt x="37" y="43"/>
                        </a:lnTo>
                        <a:lnTo>
                          <a:pt x="45" y="47"/>
                        </a:lnTo>
                        <a:lnTo>
                          <a:pt x="57" y="52"/>
                        </a:lnTo>
                        <a:lnTo>
                          <a:pt x="66" y="55"/>
                        </a:lnTo>
                        <a:lnTo>
                          <a:pt x="68" y="41"/>
                        </a:lnTo>
                        <a:lnTo>
                          <a:pt x="59" y="41"/>
                        </a:lnTo>
                        <a:lnTo>
                          <a:pt x="50" y="37"/>
                        </a:lnTo>
                        <a:lnTo>
                          <a:pt x="42" y="32"/>
                        </a:lnTo>
                        <a:lnTo>
                          <a:pt x="34" y="28"/>
                        </a:lnTo>
                        <a:lnTo>
                          <a:pt x="27" y="21"/>
                        </a:lnTo>
                        <a:lnTo>
                          <a:pt x="20" y="15"/>
                        </a:lnTo>
                        <a:lnTo>
                          <a:pt x="15" y="10"/>
                        </a:lnTo>
                        <a:lnTo>
                          <a:pt x="11" y="2"/>
                        </a:lnTo>
                        <a:lnTo>
                          <a:pt x="7" y="0"/>
                        </a:lnTo>
                        <a:lnTo>
                          <a:pt x="2" y="0"/>
                        </a:lnTo>
                        <a:lnTo>
                          <a:pt x="0" y="5"/>
                        </a:lnTo>
                        <a:lnTo>
                          <a:pt x="1" y="9"/>
                        </a:lnTo>
                      </a:path>
                    </a:pathLst>
                  </a:custGeom>
                  <a:solidFill>
                    <a:srgbClr val="FFFF8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0" name="Freeform 207"/>
                  <p:cNvSpPr>
                    <a:spLocks/>
                  </p:cNvSpPr>
                  <p:nvPr/>
                </p:nvSpPr>
                <p:spPr bwMode="auto">
                  <a:xfrm>
                    <a:off x="5346" y="2242"/>
                    <a:ext cx="113" cy="96"/>
                  </a:xfrm>
                  <a:custGeom>
                    <a:avLst/>
                    <a:gdLst>
                      <a:gd name="T0" fmla="*/ 64 w 113"/>
                      <a:gd name="T1" fmla="*/ 0 h 96"/>
                      <a:gd name="T2" fmla="*/ 75 w 113"/>
                      <a:gd name="T3" fmla="*/ 3 h 96"/>
                      <a:gd name="T4" fmla="*/ 85 w 113"/>
                      <a:gd name="T5" fmla="*/ 8 h 96"/>
                      <a:gd name="T6" fmla="*/ 94 w 113"/>
                      <a:gd name="T7" fmla="*/ 13 h 96"/>
                      <a:gd name="T8" fmla="*/ 101 w 113"/>
                      <a:gd name="T9" fmla="*/ 20 h 96"/>
                      <a:gd name="T10" fmla="*/ 106 w 113"/>
                      <a:gd name="T11" fmla="*/ 29 h 96"/>
                      <a:gd name="T12" fmla="*/ 111 w 113"/>
                      <a:gd name="T13" fmla="*/ 39 h 96"/>
                      <a:gd name="T14" fmla="*/ 112 w 113"/>
                      <a:gd name="T15" fmla="*/ 48 h 96"/>
                      <a:gd name="T16" fmla="*/ 111 w 113"/>
                      <a:gd name="T17" fmla="*/ 57 h 96"/>
                      <a:gd name="T18" fmla="*/ 108 w 113"/>
                      <a:gd name="T19" fmla="*/ 66 h 96"/>
                      <a:gd name="T20" fmla="*/ 104 w 113"/>
                      <a:gd name="T21" fmla="*/ 74 h 96"/>
                      <a:gd name="T22" fmla="*/ 97 w 113"/>
                      <a:gd name="T23" fmla="*/ 82 h 96"/>
                      <a:gd name="T24" fmla="*/ 89 w 113"/>
                      <a:gd name="T25" fmla="*/ 88 h 96"/>
                      <a:gd name="T26" fmla="*/ 80 w 113"/>
                      <a:gd name="T27" fmla="*/ 92 h 96"/>
                      <a:gd name="T28" fmla="*/ 70 w 113"/>
                      <a:gd name="T29" fmla="*/ 95 h 96"/>
                      <a:gd name="T30" fmla="*/ 59 w 113"/>
                      <a:gd name="T31" fmla="*/ 95 h 96"/>
                      <a:gd name="T32" fmla="*/ 47 w 113"/>
                      <a:gd name="T33" fmla="*/ 95 h 96"/>
                      <a:gd name="T34" fmla="*/ 37 w 113"/>
                      <a:gd name="T35" fmla="*/ 92 h 96"/>
                      <a:gd name="T36" fmla="*/ 27 w 113"/>
                      <a:gd name="T37" fmla="*/ 87 h 96"/>
                      <a:gd name="T38" fmla="*/ 18 w 113"/>
                      <a:gd name="T39" fmla="*/ 81 h 96"/>
                      <a:gd name="T40" fmla="*/ 11 w 113"/>
                      <a:gd name="T41" fmla="*/ 75 h 96"/>
                      <a:gd name="T42" fmla="*/ 6 w 113"/>
                      <a:gd name="T43" fmla="*/ 66 h 96"/>
                      <a:gd name="T44" fmla="*/ 1 w 113"/>
                      <a:gd name="T45" fmla="*/ 56 h 96"/>
                      <a:gd name="T46" fmla="*/ 0 w 113"/>
                      <a:gd name="T47" fmla="*/ 47 h 96"/>
                      <a:gd name="T48" fmla="*/ 1 w 113"/>
                      <a:gd name="T49" fmla="*/ 38 h 96"/>
                      <a:gd name="T50" fmla="*/ 4 w 113"/>
                      <a:gd name="T51" fmla="*/ 29 h 96"/>
                      <a:gd name="T52" fmla="*/ 8 w 113"/>
                      <a:gd name="T53" fmla="*/ 21 h 96"/>
                      <a:gd name="T54" fmla="*/ 15 w 113"/>
                      <a:gd name="T55" fmla="*/ 13 h 96"/>
                      <a:gd name="T56" fmla="*/ 23 w 113"/>
                      <a:gd name="T57" fmla="*/ 7 h 96"/>
                      <a:gd name="T58" fmla="*/ 32 w 113"/>
                      <a:gd name="T59" fmla="*/ 2 h 96"/>
                      <a:gd name="T60" fmla="*/ 42 w 113"/>
                      <a:gd name="T61" fmla="*/ 0 h 96"/>
                      <a:gd name="T62" fmla="*/ 53 w 113"/>
                      <a:gd name="T63" fmla="*/ 0 h 96"/>
                      <a:gd name="T64" fmla="*/ 64 w 113"/>
                      <a:gd name="T65" fmla="*/ 0 h 9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113"/>
                      <a:gd name="T100" fmla="*/ 0 h 96"/>
                      <a:gd name="T101" fmla="*/ 113 w 113"/>
                      <a:gd name="T102" fmla="*/ 96 h 9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113" h="96">
                        <a:moveTo>
                          <a:pt x="64" y="0"/>
                        </a:moveTo>
                        <a:lnTo>
                          <a:pt x="75" y="3"/>
                        </a:lnTo>
                        <a:lnTo>
                          <a:pt x="85" y="8"/>
                        </a:lnTo>
                        <a:lnTo>
                          <a:pt x="94" y="13"/>
                        </a:lnTo>
                        <a:lnTo>
                          <a:pt x="101" y="20"/>
                        </a:lnTo>
                        <a:lnTo>
                          <a:pt x="106" y="29"/>
                        </a:lnTo>
                        <a:lnTo>
                          <a:pt x="111" y="39"/>
                        </a:lnTo>
                        <a:lnTo>
                          <a:pt x="112" y="48"/>
                        </a:lnTo>
                        <a:lnTo>
                          <a:pt x="111" y="57"/>
                        </a:lnTo>
                        <a:lnTo>
                          <a:pt x="108" y="66"/>
                        </a:lnTo>
                        <a:lnTo>
                          <a:pt x="104" y="74"/>
                        </a:lnTo>
                        <a:lnTo>
                          <a:pt x="97" y="82"/>
                        </a:lnTo>
                        <a:lnTo>
                          <a:pt x="89" y="88"/>
                        </a:lnTo>
                        <a:lnTo>
                          <a:pt x="80" y="92"/>
                        </a:lnTo>
                        <a:lnTo>
                          <a:pt x="70" y="95"/>
                        </a:lnTo>
                        <a:lnTo>
                          <a:pt x="59" y="95"/>
                        </a:lnTo>
                        <a:lnTo>
                          <a:pt x="47" y="95"/>
                        </a:lnTo>
                        <a:lnTo>
                          <a:pt x="37" y="92"/>
                        </a:lnTo>
                        <a:lnTo>
                          <a:pt x="27" y="87"/>
                        </a:lnTo>
                        <a:lnTo>
                          <a:pt x="18" y="81"/>
                        </a:lnTo>
                        <a:lnTo>
                          <a:pt x="11" y="75"/>
                        </a:lnTo>
                        <a:lnTo>
                          <a:pt x="6" y="66"/>
                        </a:lnTo>
                        <a:lnTo>
                          <a:pt x="1" y="56"/>
                        </a:lnTo>
                        <a:lnTo>
                          <a:pt x="0" y="47"/>
                        </a:lnTo>
                        <a:lnTo>
                          <a:pt x="1" y="38"/>
                        </a:lnTo>
                        <a:lnTo>
                          <a:pt x="4" y="29"/>
                        </a:lnTo>
                        <a:lnTo>
                          <a:pt x="8" y="21"/>
                        </a:lnTo>
                        <a:lnTo>
                          <a:pt x="15" y="13"/>
                        </a:lnTo>
                        <a:lnTo>
                          <a:pt x="23" y="7"/>
                        </a:lnTo>
                        <a:lnTo>
                          <a:pt x="32" y="2"/>
                        </a:lnTo>
                        <a:lnTo>
                          <a:pt x="42" y="0"/>
                        </a:lnTo>
                        <a:lnTo>
                          <a:pt x="53" y="0"/>
                        </a:lnTo>
                        <a:lnTo>
                          <a:pt x="64" y="0"/>
                        </a:lnTo>
                      </a:path>
                    </a:pathLst>
                  </a:custGeom>
                  <a:gradFill rotWithShape="1">
                    <a:gsLst>
                      <a:gs pos="0">
                        <a:srgbClr val="DCF4FB"/>
                      </a:gs>
                      <a:gs pos="100000">
                        <a:srgbClr val="00B2E5"/>
                      </a:gs>
                    </a:gsLst>
                    <a:path path="rect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1" name="Freeform 208"/>
                  <p:cNvSpPr>
                    <a:spLocks/>
                  </p:cNvSpPr>
                  <p:nvPr/>
                </p:nvSpPr>
                <p:spPr bwMode="auto">
                  <a:xfrm>
                    <a:off x="5409" y="2235"/>
                    <a:ext cx="56" cy="66"/>
                  </a:xfrm>
                  <a:custGeom>
                    <a:avLst/>
                    <a:gdLst>
                      <a:gd name="T0" fmla="*/ 55 w 56"/>
                      <a:gd name="T1" fmla="*/ 65 h 66"/>
                      <a:gd name="T2" fmla="*/ 55 w 56"/>
                      <a:gd name="T3" fmla="*/ 65 h 66"/>
                      <a:gd name="T4" fmla="*/ 54 w 56"/>
                      <a:gd name="T5" fmla="*/ 54 h 66"/>
                      <a:gd name="T6" fmla="*/ 53 w 56"/>
                      <a:gd name="T7" fmla="*/ 44 h 66"/>
                      <a:gd name="T8" fmla="*/ 47 w 56"/>
                      <a:gd name="T9" fmla="*/ 35 h 66"/>
                      <a:gd name="T10" fmla="*/ 42 w 56"/>
                      <a:gd name="T11" fmla="*/ 24 h 66"/>
                      <a:gd name="T12" fmla="*/ 34 w 56"/>
                      <a:gd name="T13" fmla="*/ 16 h 66"/>
                      <a:gd name="T14" fmla="*/ 25 w 56"/>
                      <a:gd name="T15" fmla="*/ 10 h 66"/>
                      <a:gd name="T16" fmla="*/ 13 w 56"/>
                      <a:gd name="T17" fmla="*/ 5 h 66"/>
                      <a:gd name="T18" fmla="*/ 2 w 56"/>
                      <a:gd name="T19" fmla="*/ 0 h 66"/>
                      <a:gd name="T20" fmla="*/ 0 w 56"/>
                      <a:gd name="T21" fmla="*/ 14 h 66"/>
                      <a:gd name="T22" fmla="*/ 11 w 56"/>
                      <a:gd name="T23" fmla="*/ 15 h 66"/>
                      <a:gd name="T24" fmla="*/ 20 w 56"/>
                      <a:gd name="T25" fmla="*/ 20 h 66"/>
                      <a:gd name="T26" fmla="*/ 27 w 56"/>
                      <a:gd name="T27" fmla="*/ 25 h 66"/>
                      <a:gd name="T28" fmla="*/ 33 w 56"/>
                      <a:gd name="T29" fmla="*/ 31 h 66"/>
                      <a:gd name="T30" fmla="*/ 38 w 56"/>
                      <a:gd name="T31" fmla="*/ 39 h 66"/>
                      <a:gd name="T32" fmla="*/ 41 w 56"/>
                      <a:gd name="T33" fmla="*/ 47 h 66"/>
                      <a:gd name="T34" fmla="*/ 43 w 56"/>
                      <a:gd name="T35" fmla="*/ 55 h 66"/>
                      <a:gd name="T36" fmla="*/ 41 w 56"/>
                      <a:gd name="T37" fmla="*/ 63 h 66"/>
                      <a:gd name="T38" fmla="*/ 55 w 56"/>
                      <a:gd name="T39" fmla="*/ 65 h 6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w 56"/>
                      <a:gd name="T61" fmla="*/ 0 h 66"/>
                      <a:gd name="T62" fmla="*/ 56 w 56"/>
                      <a:gd name="T63" fmla="*/ 66 h 66"/>
                    </a:gdLst>
                    <a:ahLst/>
                    <a:cxnLst>
                      <a:cxn ang="T40">
                        <a:pos x="T0" y="T1"/>
                      </a:cxn>
                      <a:cxn ang="T41">
                        <a:pos x="T2" y="T3"/>
                      </a:cxn>
                      <a:cxn ang="T42">
                        <a:pos x="T4" y="T5"/>
                      </a:cxn>
                      <a:cxn ang="T43">
                        <a:pos x="T6" y="T7"/>
                      </a:cxn>
                      <a:cxn ang="T44">
                        <a:pos x="T8" y="T9"/>
                      </a:cxn>
                      <a:cxn ang="T45">
                        <a:pos x="T10" y="T11"/>
                      </a:cxn>
                      <a:cxn ang="T46">
                        <a:pos x="T12" y="T13"/>
                      </a:cxn>
                      <a:cxn ang="T47">
                        <a:pos x="T14" y="T15"/>
                      </a:cxn>
                      <a:cxn ang="T48">
                        <a:pos x="T16" y="T17"/>
                      </a:cxn>
                      <a:cxn ang="T49">
                        <a:pos x="T18" y="T19"/>
                      </a:cxn>
                      <a:cxn ang="T50">
                        <a:pos x="T20" y="T21"/>
                      </a:cxn>
                      <a:cxn ang="T51">
                        <a:pos x="T22" y="T23"/>
                      </a:cxn>
                      <a:cxn ang="T52">
                        <a:pos x="T24" y="T25"/>
                      </a:cxn>
                      <a:cxn ang="T53">
                        <a:pos x="T26" y="T27"/>
                      </a:cxn>
                      <a:cxn ang="T54">
                        <a:pos x="T28" y="T29"/>
                      </a:cxn>
                      <a:cxn ang="T55">
                        <a:pos x="T30" y="T31"/>
                      </a:cxn>
                      <a:cxn ang="T56">
                        <a:pos x="T32" y="T33"/>
                      </a:cxn>
                      <a:cxn ang="T57">
                        <a:pos x="T34" y="T35"/>
                      </a:cxn>
                      <a:cxn ang="T58">
                        <a:pos x="T36" y="T37"/>
                      </a:cxn>
                      <a:cxn ang="T59">
                        <a:pos x="T38" y="T39"/>
                      </a:cxn>
                    </a:cxnLst>
                    <a:rect l="T60" t="T61" r="T62" b="T63"/>
                    <a:pathLst>
                      <a:path w="56" h="66">
                        <a:moveTo>
                          <a:pt x="55" y="65"/>
                        </a:moveTo>
                        <a:lnTo>
                          <a:pt x="55" y="65"/>
                        </a:lnTo>
                        <a:lnTo>
                          <a:pt x="54" y="54"/>
                        </a:lnTo>
                        <a:lnTo>
                          <a:pt x="53" y="44"/>
                        </a:lnTo>
                        <a:lnTo>
                          <a:pt x="47" y="35"/>
                        </a:lnTo>
                        <a:lnTo>
                          <a:pt x="42" y="24"/>
                        </a:lnTo>
                        <a:lnTo>
                          <a:pt x="34" y="16"/>
                        </a:lnTo>
                        <a:lnTo>
                          <a:pt x="25" y="10"/>
                        </a:lnTo>
                        <a:lnTo>
                          <a:pt x="13" y="5"/>
                        </a:lnTo>
                        <a:lnTo>
                          <a:pt x="2" y="0"/>
                        </a:lnTo>
                        <a:lnTo>
                          <a:pt x="0" y="14"/>
                        </a:lnTo>
                        <a:lnTo>
                          <a:pt x="11" y="15"/>
                        </a:lnTo>
                        <a:lnTo>
                          <a:pt x="20" y="20"/>
                        </a:lnTo>
                        <a:lnTo>
                          <a:pt x="27" y="25"/>
                        </a:lnTo>
                        <a:lnTo>
                          <a:pt x="33" y="31"/>
                        </a:lnTo>
                        <a:lnTo>
                          <a:pt x="38" y="39"/>
                        </a:lnTo>
                        <a:lnTo>
                          <a:pt x="41" y="47"/>
                        </a:lnTo>
                        <a:lnTo>
                          <a:pt x="43" y="55"/>
                        </a:lnTo>
                        <a:lnTo>
                          <a:pt x="41" y="63"/>
                        </a:lnTo>
                        <a:lnTo>
                          <a:pt x="55" y="65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2" name="Freeform 209"/>
                  <p:cNvSpPr>
                    <a:spLocks/>
                  </p:cNvSpPr>
                  <p:nvPr/>
                </p:nvSpPr>
                <p:spPr bwMode="auto">
                  <a:xfrm>
                    <a:off x="5393" y="2297"/>
                    <a:ext cx="72" cy="47"/>
                  </a:xfrm>
                  <a:custGeom>
                    <a:avLst/>
                    <a:gdLst>
                      <a:gd name="T0" fmla="*/ 0 w 72"/>
                      <a:gd name="T1" fmla="*/ 46 h 47"/>
                      <a:gd name="T2" fmla="*/ 0 w 72"/>
                      <a:gd name="T3" fmla="*/ 46 h 47"/>
                      <a:gd name="T4" fmla="*/ 11 w 72"/>
                      <a:gd name="T5" fmla="*/ 46 h 47"/>
                      <a:gd name="T6" fmla="*/ 24 w 72"/>
                      <a:gd name="T7" fmla="*/ 45 h 47"/>
                      <a:gd name="T8" fmla="*/ 35 w 72"/>
                      <a:gd name="T9" fmla="*/ 43 h 47"/>
                      <a:gd name="T10" fmla="*/ 46 w 72"/>
                      <a:gd name="T11" fmla="*/ 37 h 47"/>
                      <a:gd name="T12" fmla="*/ 54 w 72"/>
                      <a:gd name="T13" fmla="*/ 29 h 47"/>
                      <a:gd name="T14" fmla="*/ 62 w 72"/>
                      <a:gd name="T15" fmla="*/ 22 h 47"/>
                      <a:gd name="T16" fmla="*/ 67 w 72"/>
                      <a:gd name="T17" fmla="*/ 13 h 47"/>
                      <a:gd name="T18" fmla="*/ 71 w 72"/>
                      <a:gd name="T19" fmla="*/ 3 h 47"/>
                      <a:gd name="T20" fmla="*/ 58 w 72"/>
                      <a:gd name="T21" fmla="*/ 0 h 47"/>
                      <a:gd name="T22" fmla="*/ 56 w 72"/>
                      <a:gd name="T23" fmla="*/ 9 h 47"/>
                      <a:gd name="T24" fmla="*/ 53 w 72"/>
                      <a:gd name="T25" fmla="*/ 15 h 47"/>
                      <a:gd name="T26" fmla="*/ 47 w 72"/>
                      <a:gd name="T27" fmla="*/ 22 h 47"/>
                      <a:gd name="T28" fmla="*/ 39 w 72"/>
                      <a:gd name="T29" fmla="*/ 28 h 47"/>
                      <a:gd name="T30" fmla="*/ 31 w 72"/>
                      <a:gd name="T31" fmla="*/ 31 h 47"/>
                      <a:gd name="T32" fmla="*/ 23 w 72"/>
                      <a:gd name="T33" fmla="*/ 34 h 47"/>
                      <a:gd name="T34" fmla="*/ 13 w 72"/>
                      <a:gd name="T35" fmla="*/ 35 h 47"/>
                      <a:gd name="T36" fmla="*/ 2 w 72"/>
                      <a:gd name="T37" fmla="*/ 33 h 47"/>
                      <a:gd name="T38" fmla="*/ 0 w 72"/>
                      <a:gd name="T39" fmla="*/ 46 h 47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w 72"/>
                      <a:gd name="T61" fmla="*/ 0 h 47"/>
                      <a:gd name="T62" fmla="*/ 72 w 72"/>
                      <a:gd name="T63" fmla="*/ 47 h 47"/>
                    </a:gdLst>
                    <a:ahLst/>
                    <a:cxnLst>
                      <a:cxn ang="T40">
                        <a:pos x="T0" y="T1"/>
                      </a:cxn>
                      <a:cxn ang="T41">
                        <a:pos x="T2" y="T3"/>
                      </a:cxn>
                      <a:cxn ang="T42">
                        <a:pos x="T4" y="T5"/>
                      </a:cxn>
                      <a:cxn ang="T43">
                        <a:pos x="T6" y="T7"/>
                      </a:cxn>
                      <a:cxn ang="T44">
                        <a:pos x="T8" y="T9"/>
                      </a:cxn>
                      <a:cxn ang="T45">
                        <a:pos x="T10" y="T11"/>
                      </a:cxn>
                      <a:cxn ang="T46">
                        <a:pos x="T12" y="T13"/>
                      </a:cxn>
                      <a:cxn ang="T47">
                        <a:pos x="T14" y="T15"/>
                      </a:cxn>
                      <a:cxn ang="T48">
                        <a:pos x="T16" y="T17"/>
                      </a:cxn>
                      <a:cxn ang="T49">
                        <a:pos x="T18" y="T19"/>
                      </a:cxn>
                      <a:cxn ang="T50">
                        <a:pos x="T20" y="T21"/>
                      </a:cxn>
                      <a:cxn ang="T51">
                        <a:pos x="T22" y="T23"/>
                      </a:cxn>
                      <a:cxn ang="T52">
                        <a:pos x="T24" y="T25"/>
                      </a:cxn>
                      <a:cxn ang="T53">
                        <a:pos x="T26" y="T27"/>
                      </a:cxn>
                      <a:cxn ang="T54">
                        <a:pos x="T28" y="T29"/>
                      </a:cxn>
                      <a:cxn ang="T55">
                        <a:pos x="T30" y="T31"/>
                      </a:cxn>
                      <a:cxn ang="T56">
                        <a:pos x="T32" y="T33"/>
                      </a:cxn>
                      <a:cxn ang="T57">
                        <a:pos x="T34" y="T35"/>
                      </a:cxn>
                      <a:cxn ang="T58">
                        <a:pos x="T36" y="T37"/>
                      </a:cxn>
                      <a:cxn ang="T59">
                        <a:pos x="T38" y="T39"/>
                      </a:cxn>
                    </a:cxnLst>
                    <a:rect l="T60" t="T61" r="T62" b="T63"/>
                    <a:pathLst>
                      <a:path w="72" h="47">
                        <a:moveTo>
                          <a:pt x="0" y="46"/>
                        </a:moveTo>
                        <a:lnTo>
                          <a:pt x="0" y="46"/>
                        </a:lnTo>
                        <a:lnTo>
                          <a:pt x="11" y="46"/>
                        </a:lnTo>
                        <a:lnTo>
                          <a:pt x="24" y="45"/>
                        </a:lnTo>
                        <a:lnTo>
                          <a:pt x="35" y="43"/>
                        </a:lnTo>
                        <a:lnTo>
                          <a:pt x="46" y="37"/>
                        </a:lnTo>
                        <a:lnTo>
                          <a:pt x="54" y="29"/>
                        </a:lnTo>
                        <a:lnTo>
                          <a:pt x="62" y="22"/>
                        </a:lnTo>
                        <a:lnTo>
                          <a:pt x="67" y="13"/>
                        </a:lnTo>
                        <a:lnTo>
                          <a:pt x="71" y="3"/>
                        </a:lnTo>
                        <a:lnTo>
                          <a:pt x="58" y="0"/>
                        </a:lnTo>
                        <a:lnTo>
                          <a:pt x="56" y="9"/>
                        </a:lnTo>
                        <a:lnTo>
                          <a:pt x="53" y="15"/>
                        </a:lnTo>
                        <a:lnTo>
                          <a:pt x="47" y="22"/>
                        </a:lnTo>
                        <a:lnTo>
                          <a:pt x="39" y="28"/>
                        </a:lnTo>
                        <a:lnTo>
                          <a:pt x="31" y="31"/>
                        </a:lnTo>
                        <a:lnTo>
                          <a:pt x="23" y="34"/>
                        </a:lnTo>
                        <a:lnTo>
                          <a:pt x="13" y="35"/>
                        </a:lnTo>
                        <a:lnTo>
                          <a:pt x="2" y="33"/>
                        </a:lnTo>
                        <a:lnTo>
                          <a:pt x="0" y="46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3" name="Freeform 210"/>
                  <p:cNvSpPr>
                    <a:spLocks/>
                  </p:cNvSpPr>
                  <p:nvPr/>
                </p:nvSpPr>
                <p:spPr bwMode="auto">
                  <a:xfrm>
                    <a:off x="5340" y="2278"/>
                    <a:ext cx="56" cy="66"/>
                  </a:xfrm>
                  <a:custGeom>
                    <a:avLst/>
                    <a:gdLst>
                      <a:gd name="T0" fmla="*/ 0 w 56"/>
                      <a:gd name="T1" fmla="*/ 0 h 66"/>
                      <a:gd name="T2" fmla="*/ 0 w 56"/>
                      <a:gd name="T3" fmla="*/ 0 h 66"/>
                      <a:gd name="T4" fmla="*/ 1 w 56"/>
                      <a:gd name="T5" fmla="*/ 11 h 66"/>
                      <a:gd name="T6" fmla="*/ 2 w 56"/>
                      <a:gd name="T7" fmla="*/ 21 h 66"/>
                      <a:gd name="T8" fmla="*/ 7 w 56"/>
                      <a:gd name="T9" fmla="*/ 31 h 66"/>
                      <a:gd name="T10" fmla="*/ 12 w 56"/>
                      <a:gd name="T11" fmla="*/ 41 h 66"/>
                      <a:gd name="T12" fmla="*/ 21 w 56"/>
                      <a:gd name="T13" fmla="*/ 50 h 66"/>
                      <a:gd name="T14" fmla="*/ 31 w 56"/>
                      <a:gd name="T15" fmla="*/ 56 h 66"/>
                      <a:gd name="T16" fmla="*/ 43 w 56"/>
                      <a:gd name="T17" fmla="*/ 61 h 66"/>
                      <a:gd name="T18" fmla="*/ 53 w 56"/>
                      <a:gd name="T19" fmla="*/ 65 h 66"/>
                      <a:gd name="T20" fmla="*/ 55 w 56"/>
                      <a:gd name="T21" fmla="*/ 52 h 66"/>
                      <a:gd name="T22" fmla="*/ 45 w 56"/>
                      <a:gd name="T23" fmla="*/ 50 h 66"/>
                      <a:gd name="T24" fmla="*/ 36 w 56"/>
                      <a:gd name="T25" fmla="*/ 45 h 66"/>
                      <a:gd name="T26" fmla="*/ 28 w 56"/>
                      <a:gd name="T27" fmla="*/ 40 h 66"/>
                      <a:gd name="T28" fmla="*/ 22 w 56"/>
                      <a:gd name="T29" fmla="*/ 35 h 66"/>
                      <a:gd name="T30" fmla="*/ 16 w 56"/>
                      <a:gd name="T31" fmla="*/ 26 h 66"/>
                      <a:gd name="T32" fmla="*/ 14 w 56"/>
                      <a:gd name="T33" fmla="*/ 18 h 66"/>
                      <a:gd name="T34" fmla="*/ 12 w 56"/>
                      <a:gd name="T35" fmla="*/ 10 h 66"/>
                      <a:gd name="T36" fmla="*/ 14 w 56"/>
                      <a:gd name="T37" fmla="*/ 2 h 66"/>
                      <a:gd name="T38" fmla="*/ 0 w 56"/>
                      <a:gd name="T39" fmla="*/ 0 h 6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w 56"/>
                      <a:gd name="T61" fmla="*/ 0 h 66"/>
                      <a:gd name="T62" fmla="*/ 56 w 56"/>
                      <a:gd name="T63" fmla="*/ 66 h 66"/>
                    </a:gdLst>
                    <a:ahLst/>
                    <a:cxnLst>
                      <a:cxn ang="T40">
                        <a:pos x="T0" y="T1"/>
                      </a:cxn>
                      <a:cxn ang="T41">
                        <a:pos x="T2" y="T3"/>
                      </a:cxn>
                      <a:cxn ang="T42">
                        <a:pos x="T4" y="T5"/>
                      </a:cxn>
                      <a:cxn ang="T43">
                        <a:pos x="T6" y="T7"/>
                      </a:cxn>
                      <a:cxn ang="T44">
                        <a:pos x="T8" y="T9"/>
                      </a:cxn>
                      <a:cxn ang="T45">
                        <a:pos x="T10" y="T11"/>
                      </a:cxn>
                      <a:cxn ang="T46">
                        <a:pos x="T12" y="T13"/>
                      </a:cxn>
                      <a:cxn ang="T47">
                        <a:pos x="T14" y="T15"/>
                      </a:cxn>
                      <a:cxn ang="T48">
                        <a:pos x="T16" y="T17"/>
                      </a:cxn>
                      <a:cxn ang="T49">
                        <a:pos x="T18" y="T19"/>
                      </a:cxn>
                      <a:cxn ang="T50">
                        <a:pos x="T20" y="T21"/>
                      </a:cxn>
                      <a:cxn ang="T51">
                        <a:pos x="T22" y="T23"/>
                      </a:cxn>
                      <a:cxn ang="T52">
                        <a:pos x="T24" y="T25"/>
                      </a:cxn>
                      <a:cxn ang="T53">
                        <a:pos x="T26" y="T27"/>
                      </a:cxn>
                      <a:cxn ang="T54">
                        <a:pos x="T28" y="T29"/>
                      </a:cxn>
                      <a:cxn ang="T55">
                        <a:pos x="T30" y="T31"/>
                      </a:cxn>
                      <a:cxn ang="T56">
                        <a:pos x="T32" y="T33"/>
                      </a:cxn>
                      <a:cxn ang="T57">
                        <a:pos x="T34" y="T35"/>
                      </a:cxn>
                      <a:cxn ang="T58">
                        <a:pos x="T36" y="T37"/>
                      </a:cxn>
                      <a:cxn ang="T59">
                        <a:pos x="T38" y="T39"/>
                      </a:cxn>
                    </a:cxnLst>
                    <a:rect l="T60" t="T61" r="T62" b="T63"/>
                    <a:pathLst>
                      <a:path w="56" h="6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" y="11"/>
                        </a:lnTo>
                        <a:lnTo>
                          <a:pt x="2" y="21"/>
                        </a:lnTo>
                        <a:lnTo>
                          <a:pt x="7" y="31"/>
                        </a:lnTo>
                        <a:lnTo>
                          <a:pt x="12" y="41"/>
                        </a:lnTo>
                        <a:lnTo>
                          <a:pt x="21" y="50"/>
                        </a:lnTo>
                        <a:lnTo>
                          <a:pt x="31" y="56"/>
                        </a:lnTo>
                        <a:lnTo>
                          <a:pt x="43" y="61"/>
                        </a:lnTo>
                        <a:lnTo>
                          <a:pt x="53" y="65"/>
                        </a:lnTo>
                        <a:lnTo>
                          <a:pt x="55" y="52"/>
                        </a:lnTo>
                        <a:lnTo>
                          <a:pt x="45" y="50"/>
                        </a:lnTo>
                        <a:lnTo>
                          <a:pt x="36" y="45"/>
                        </a:lnTo>
                        <a:lnTo>
                          <a:pt x="28" y="40"/>
                        </a:lnTo>
                        <a:lnTo>
                          <a:pt x="22" y="35"/>
                        </a:lnTo>
                        <a:lnTo>
                          <a:pt x="16" y="26"/>
                        </a:lnTo>
                        <a:lnTo>
                          <a:pt x="14" y="18"/>
                        </a:lnTo>
                        <a:lnTo>
                          <a:pt x="12" y="10"/>
                        </a:lnTo>
                        <a:lnTo>
                          <a:pt x="14" y="2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4" name="Freeform 211"/>
                  <p:cNvSpPr>
                    <a:spLocks/>
                  </p:cNvSpPr>
                  <p:nvPr/>
                </p:nvSpPr>
                <p:spPr bwMode="auto">
                  <a:xfrm>
                    <a:off x="5340" y="2235"/>
                    <a:ext cx="72" cy="47"/>
                  </a:xfrm>
                  <a:custGeom>
                    <a:avLst/>
                    <a:gdLst>
                      <a:gd name="T0" fmla="*/ 71 w 72"/>
                      <a:gd name="T1" fmla="*/ 0 h 47"/>
                      <a:gd name="T2" fmla="*/ 71 w 72"/>
                      <a:gd name="T3" fmla="*/ 0 h 47"/>
                      <a:gd name="T4" fmla="*/ 60 w 72"/>
                      <a:gd name="T5" fmla="*/ 1 h 47"/>
                      <a:gd name="T6" fmla="*/ 47 w 72"/>
                      <a:gd name="T7" fmla="*/ 1 h 47"/>
                      <a:gd name="T8" fmla="*/ 36 w 72"/>
                      <a:gd name="T9" fmla="*/ 4 h 47"/>
                      <a:gd name="T10" fmla="*/ 25 w 72"/>
                      <a:gd name="T11" fmla="*/ 9 h 47"/>
                      <a:gd name="T12" fmla="*/ 16 w 72"/>
                      <a:gd name="T13" fmla="*/ 17 h 47"/>
                      <a:gd name="T14" fmla="*/ 8 w 72"/>
                      <a:gd name="T15" fmla="*/ 24 h 47"/>
                      <a:gd name="T16" fmla="*/ 4 w 72"/>
                      <a:gd name="T17" fmla="*/ 33 h 47"/>
                      <a:gd name="T18" fmla="*/ 0 w 72"/>
                      <a:gd name="T19" fmla="*/ 43 h 47"/>
                      <a:gd name="T20" fmla="*/ 13 w 72"/>
                      <a:gd name="T21" fmla="*/ 46 h 47"/>
                      <a:gd name="T22" fmla="*/ 15 w 72"/>
                      <a:gd name="T23" fmla="*/ 38 h 47"/>
                      <a:gd name="T24" fmla="*/ 18 w 72"/>
                      <a:gd name="T25" fmla="*/ 31 h 47"/>
                      <a:gd name="T26" fmla="*/ 24 w 72"/>
                      <a:gd name="T27" fmla="*/ 24 h 47"/>
                      <a:gd name="T28" fmla="*/ 32 w 72"/>
                      <a:gd name="T29" fmla="*/ 18 h 47"/>
                      <a:gd name="T30" fmla="*/ 39 w 72"/>
                      <a:gd name="T31" fmla="*/ 15 h 47"/>
                      <a:gd name="T32" fmla="*/ 49 w 72"/>
                      <a:gd name="T33" fmla="*/ 13 h 47"/>
                      <a:gd name="T34" fmla="*/ 58 w 72"/>
                      <a:gd name="T35" fmla="*/ 12 h 47"/>
                      <a:gd name="T36" fmla="*/ 69 w 72"/>
                      <a:gd name="T37" fmla="*/ 13 h 47"/>
                      <a:gd name="T38" fmla="*/ 71 w 72"/>
                      <a:gd name="T39" fmla="*/ 0 h 47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w 72"/>
                      <a:gd name="T61" fmla="*/ 0 h 47"/>
                      <a:gd name="T62" fmla="*/ 72 w 72"/>
                      <a:gd name="T63" fmla="*/ 47 h 47"/>
                    </a:gdLst>
                    <a:ahLst/>
                    <a:cxnLst>
                      <a:cxn ang="T40">
                        <a:pos x="T0" y="T1"/>
                      </a:cxn>
                      <a:cxn ang="T41">
                        <a:pos x="T2" y="T3"/>
                      </a:cxn>
                      <a:cxn ang="T42">
                        <a:pos x="T4" y="T5"/>
                      </a:cxn>
                      <a:cxn ang="T43">
                        <a:pos x="T6" y="T7"/>
                      </a:cxn>
                      <a:cxn ang="T44">
                        <a:pos x="T8" y="T9"/>
                      </a:cxn>
                      <a:cxn ang="T45">
                        <a:pos x="T10" y="T11"/>
                      </a:cxn>
                      <a:cxn ang="T46">
                        <a:pos x="T12" y="T13"/>
                      </a:cxn>
                      <a:cxn ang="T47">
                        <a:pos x="T14" y="T15"/>
                      </a:cxn>
                      <a:cxn ang="T48">
                        <a:pos x="T16" y="T17"/>
                      </a:cxn>
                      <a:cxn ang="T49">
                        <a:pos x="T18" y="T19"/>
                      </a:cxn>
                      <a:cxn ang="T50">
                        <a:pos x="T20" y="T21"/>
                      </a:cxn>
                      <a:cxn ang="T51">
                        <a:pos x="T22" y="T23"/>
                      </a:cxn>
                      <a:cxn ang="T52">
                        <a:pos x="T24" y="T25"/>
                      </a:cxn>
                      <a:cxn ang="T53">
                        <a:pos x="T26" y="T27"/>
                      </a:cxn>
                      <a:cxn ang="T54">
                        <a:pos x="T28" y="T29"/>
                      </a:cxn>
                      <a:cxn ang="T55">
                        <a:pos x="T30" y="T31"/>
                      </a:cxn>
                      <a:cxn ang="T56">
                        <a:pos x="T32" y="T33"/>
                      </a:cxn>
                      <a:cxn ang="T57">
                        <a:pos x="T34" y="T35"/>
                      </a:cxn>
                      <a:cxn ang="T58">
                        <a:pos x="T36" y="T37"/>
                      </a:cxn>
                      <a:cxn ang="T59">
                        <a:pos x="T38" y="T39"/>
                      </a:cxn>
                    </a:cxnLst>
                    <a:rect l="T60" t="T61" r="T62" b="T63"/>
                    <a:pathLst>
                      <a:path w="72" h="47">
                        <a:moveTo>
                          <a:pt x="71" y="0"/>
                        </a:moveTo>
                        <a:lnTo>
                          <a:pt x="71" y="0"/>
                        </a:lnTo>
                        <a:lnTo>
                          <a:pt x="60" y="1"/>
                        </a:lnTo>
                        <a:lnTo>
                          <a:pt x="47" y="1"/>
                        </a:lnTo>
                        <a:lnTo>
                          <a:pt x="36" y="4"/>
                        </a:lnTo>
                        <a:lnTo>
                          <a:pt x="25" y="9"/>
                        </a:lnTo>
                        <a:lnTo>
                          <a:pt x="16" y="17"/>
                        </a:lnTo>
                        <a:lnTo>
                          <a:pt x="8" y="24"/>
                        </a:lnTo>
                        <a:lnTo>
                          <a:pt x="4" y="33"/>
                        </a:lnTo>
                        <a:lnTo>
                          <a:pt x="0" y="43"/>
                        </a:lnTo>
                        <a:lnTo>
                          <a:pt x="13" y="46"/>
                        </a:lnTo>
                        <a:lnTo>
                          <a:pt x="15" y="38"/>
                        </a:lnTo>
                        <a:lnTo>
                          <a:pt x="18" y="31"/>
                        </a:lnTo>
                        <a:lnTo>
                          <a:pt x="24" y="24"/>
                        </a:lnTo>
                        <a:lnTo>
                          <a:pt x="32" y="18"/>
                        </a:lnTo>
                        <a:lnTo>
                          <a:pt x="39" y="15"/>
                        </a:lnTo>
                        <a:lnTo>
                          <a:pt x="49" y="13"/>
                        </a:lnTo>
                        <a:lnTo>
                          <a:pt x="58" y="12"/>
                        </a:lnTo>
                        <a:lnTo>
                          <a:pt x="69" y="13"/>
                        </a:lnTo>
                        <a:lnTo>
                          <a:pt x="71" y="0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5" name="Freeform 212"/>
                  <p:cNvSpPr>
                    <a:spLocks/>
                  </p:cNvSpPr>
                  <p:nvPr/>
                </p:nvSpPr>
                <p:spPr bwMode="auto">
                  <a:xfrm>
                    <a:off x="5677" y="2298"/>
                    <a:ext cx="8" cy="14"/>
                  </a:xfrm>
                  <a:custGeom>
                    <a:avLst/>
                    <a:gdLst>
                      <a:gd name="T0" fmla="*/ 7 w 8"/>
                      <a:gd name="T1" fmla="*/ 0 h 14"/>
                      <a:gd name="T2" fmla="*/ 2 w 8"/>
                      <a:gd name="T3" fmla="*/ 2 h 14"/>
                      <a:gd name="T4" fmla="*/ 0 w 8"/>
                      <a:gd name="T5" fmla="*/ 5 h 14"/>
                      <a:gd name="T6" fmla="*/ 1 w 8"/>
                      <a:gd name="T7" fmla="*/ 10 h 14"/>
                      <a:gd name="T8" fmla="*/ 5 w 8"/>
                      <a:gd name="T9" fmla="*/ 13 h 14"/>
                      <a:gd name="T10" fmla="*/ 7 w 8"/>
                      <a:gd name="T11" fmla="*/ 0 h 14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8"/>
                      <a:gd name="T19" fmla="*/ 0 h 14"/>
                      <a:gd name="T20" fmla="*/ 8 w 8"/>
                      <a:gd name="T21" fmla="*/ 14 h 14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8" h="14">
                        <a:moveTo>
                          <a:pt x="7" y="0"/>
                        </a:moveTo>
                        <a:lnTo>
                          <a:pt x="2" y="2"/>
                        </a:lnTo>
                        <a:lnTo>
                          <a:pt x="0" y="5"/>
                        </a:lnTo>
                        <a:lnTo>
                          <a:pt x="1" y="10"/>
                        </a:lnTo>
                        <a:lnTo>
                          <a:pt x="5" y="13"/>
                        </a:lnTo>
                        <a:lnTo>
                          <a:pt x="7" y="0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6" name="Freeform 213"/>
                  <p:cNvSpPr>
                    <a:spLocks/>
                  </p:cNvSpPr>
                  <p:nvPr/>
                </p:nvSpPr>
                <p:spPr bwMode="auto">
                  <a:xfrm>
                    <a:off x="5682" y="2298"/>
                    <a:ext cx="30" cy="73"/>
                  </a:xfrm>
                  <a:custGeom>
                    <a:avLst/>
                    <a:gdLst>
                      <a:gd name="T0" fmla="*/ 10 w 30"/>
                      <a:gd name="T1" fmla="*/ 72 h 73"/>
                      <a:gd name="T2" fmla="*/ 9 w 30"/>
                      <a:gd name="T3" fmla="*/ 72 h 73"/>
                      <a:gd name="T4" fmla="*/ 19 w 30"/>
                      <a:gd name="T5" fmla="*/ 67 h 73"/>
                      <a:gd name="T6" fmla="*/ 27 w 30"/>
                      <a:gd name="T7" fmla="*/ 57 h 73"/>
                      <a:gd name="T8" fmla="*/ 29 w 30"/>
                      <a:gd name="T9" fmla="*/ 46 h 73"/>
                      <a:gd name="T10" fmla="*/ 27 w 30"/>
                      <a:gd name="T11" fmla="*/ 35 h 73"/>
                      <a:gd name="T12" fmla="*/ 25 w 30"/>
                      <a:gd name="T13" fmla="*/ 23 h 73"/>
                      <a:gd name="T14" fmla="*/ 18 w 30"/>
                      <a:gd name="T15" fmla="*/ 12 h 73"/>
                      <a:gd name="T16" fmla="*/ 11 w 30"/>
                      <a:gd name="T17" fmla="*/ 4 h 73"/>
                      <a:gd name="T18" fmla="*/ 2 w 30"/>
                      <a:gd name="T19" fmla="*/ 0 h 73"/>
                      <a:gd name="T20" fmla="*/ 0 w 30"/>
                      <a:gd name="T21" fmla="*/ 13 h 73"/>
                      <a:gd name="T22" fmla="*/ 4 w 30"/>
                      <a:gd name="T23" fmla="*/ 14 h 73"/>
                      <a:gd name="T24" fmla="*/ 8 w 30"/>
                      <a:gd name="T25" fmla="*/ 19 h 73"/>
                      <a:gd name="T26" fmla="*/ 13 w 30"/>
                      <a:gd name="T27" fmla="*/ 27 h 73"/>
                      <a:gd name="T28" fmla="*/ 17 w 30"/>
                      <a:gd name="T29" fmla="*/ 36 h 73"/>
                      <a:gd name="T30" fmla="*/ 18 w 30"/>
                      <a:gd name="T31" fmla="*/ 44 h 73"/>
                      <a:gd name="T32" fmla="*/ 16 w 30"/>
                      <a:gd name="T33" fmla="*/ 52 h 73"/>
                      <a:gd name="T34" fmla="*/ 13 w 30"/>
                      <a:gd name="T35" fmla="*/ 57 h 73"/>
                      <a:gd name="T36" fmla="*/ 8 w 30"/>
                      <a:gd name="T37" fmla="*/ 61 h 73"/>
                      <a:gd name="T38" fmla="*/ 7 w 30"/>
                      <a:gd name="T39" fmla="*/ 61 h 73"/>
                      <a:gd name="T40" fmla="*/ 10 w 30"/>
                      <a:gd name="T41" fmla="*/ 72 h 73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w 30"/>
                      <a:gd name="T64" fmla="*/ 0 h 73"/>
                      <a:gd name="T65" fmla="*/ 30 w 30"/>
                      <a:gd name="T66" fmla="*/ 73 h 73"/>
                    </a:gdLst>
                    <a:ahLst/>
                    <a:cxnLst>
                      <a:cxn ang="T42">
                        <a:pos x="T0" y="T1"/>
                      </a:cxn>
                      <a:cxn ang="T43">
                        <a:pos x="T2" y="T3"/>
                      </a:cxn>
                      <a:cxn ang="T44">
                        <a:pos x="T4" y="T5"/>
                      </a:cxn>
                      <a:cxn ang="T45">
                        <a:pos x="T6" y="T7"/>
                      </a:cxn>
                      <a:cxn ang="T46">
                        <a:pos x="T8" y="T9"/>
                      </a:cxn>
                      <a:cxn ang="T47">
                        <a:pos x="T10" y="T11"/>
                      </a:cxn>
                      <a:cxn ang="T48">
                        <a:pos x="T12" y="T13"/>
                      </a:cxn>
                      <a:cxn ang="T49">
                        <a:pos x="T14" y="T15"/>
                      </a:cxn>
                      <a:cxn ang="T50">
                        <a:pos x="T16" y="T17"/>
                      </a:cxn>
                      <a:cxn ang="T51">
                        <a:pos x="T18" y="T19"/>
                      </a:cxn>
                      <a:cxn ang="T52">
                        <a:pos x="T20" y="T21"/>
                      </a:cxn>
                      <a:cxn ang="T53">
                        <a:pos x="T22" y="T23"/>
                      </a:cxn>
                      <a:cxn ang="T54">
                        <a:pos x="T24" y="T25"/>
                      </a:cxn>
                      <a:cxn ang="T55">
                        <a:pos x="T26" y="T27"/>
                      </a:cxn>
                      <a:cxn ang="T56">
                        <a:pos x="T28" y="T29"/>
                      </a:cxn>
                      <a:cxn ang="T57">
                        <a:pos x="T30" y="T31"/>
                      </a:cxn>
                      <a:cxn ang="T58">
                        <a:pos x="T32" y="T33"/>
                      </a:cxn>
                      <a:cxn ang="T59">
                        <a:pos x="T34" y="T35"/>
                      </a:cxn>
                      <a:cxn ang="T60">
                        <a:pos x="T36" y="T37"/>
                      </a:cxn>
                      <a:cxn ang="T61">
                        <a:pos x="T38" y="T39"/>
                      </a:cxn>
                      <a:cxn ang="T62">
                        <a:pos x="T40" y="T41"/>
                      </a:cxn>
                    </a:cxnLst>
                    <a:rect l="T63" t="T64" r="T65" b="T66"/>
                    <a:pathLst>
                      <a:path w="30" h="73">
                        <a:moveTo>
                          <a:pt x="10" y="72"/>
                        </a:moveTo>
                        <a:lnTo>
                          <a:pt x="9" y="72"/>
                        </a:lnTo>
                        <a:lnTo>
                          <a:pt x="19" y="67"/>
                        </a:lnTo>
                        <a:lnTo>
                          <a:pt x="27" y="57"/>
                        </a:lnTo>
                        <a:lnTo>
                          <a:pt x="29" y="46"/>
                        </a:lnTo>
                        <a:lnTo>
                          <a:pt x="27" y="35"/>
                        </a:lnTo>
                        <a:lnTo>
                          <a:pt x="25" y="23"/>
                        </a:lnTo>
                        <a:lnTo>
                          <a:pt x="18" y="12"/>
                        </a:lnTo>
                        <a:lnTo>
                          <a:pt x="11" y="4"/>
                        </a:lnTo>
                        <a:lnTo>
                          <a:pt x="2" y="0"/>
                        </a:lnTo>
                        <a:lnTo>
                          <a:pt x="0" y="13"/>
                        </a:lnTo>
                        <a:lnTo>
                          <a:pt x="4" y="14"/>
                        </a:lnTo>
                        <a:lnTo>
                          <a:pt x="8" y="19"/>
                        </a:lnTo>
                        <a:lnTo>
                          <a:pt x="13" y="27"/>
                        </a:lnTo>
                        <a:lnTo>
                          <a:pt x="17" y="36"/>
                        </a:lnTo>
                        <a:lnTo>
                          <a:pt x="18" y="44"/>
                        </a:lnTo>
                        <a:lnTo>
                          <a:pt x="16" y="52"/>
                        </a:lnTo>
                        <a:lnTo>
                          <a:pt x="13" y="57"/>
                        </a:lnTo>
                        <a:lnTo>
                          <a:pt x="8" y="61"/>
                        </a:lnTo>
                        <a:lnTo>
                          <a:pt x="7" y="61"/>
                        </a:lnTo>
                        <a:lnTo>
                          <a:pt x="10" y="72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7" name="Freeform 214"/>
                  <p:cNvSpPr>
                    <a:spLocks/>
                  </p:cNvSpPr>
                  <p:nvPr/>
                </p:nvSpPr>
                <p:spPr bwMode="auto">
                  <a:xfrm>
                    <a:off x="5552" y="2359"/>
                    <a:ext cx="140" cy="109"/>
                  </a:xfrm>
                  <a:custGeom>
                    <a:avLst/>
                    <a:gdLst>
                      <a:gd name="T0" fmla="*/ 0 w 140"/>
                      <a:gd name="T1" fmla="*/ 103 h 109"/>
                      <a:gd name="T2" fmla="*/ 19 w 140"/>
                      <a:gd name="T3" fmla="*/ 108 h 109"/>
                      <a:gd name="T4" fmla="*/ 38 w 140"/>
                      <a:gd name="T5" fmla="*/ 102 h 109"/>
                      <a:gd name="T6" fmla="*/ 59 w 140"/>
                      <a:gd name="T7" fmla="*/ 88 h 109"/>
                      <a:gd name="T8" fmla="*/ 79 w 140"/>
                      <a:gd name="T9" fmla="*/ 68 h 109"/>
                      <a:gd name="T10" fmla="*/ 98 w 140"/>
                      <a:gd name="T11" fmla="*/ 49 h 109"/>
                      <a:gd name="T12" fmla="*/ 115 w 140"/>
                      <a:gd name="T13" fmla="*/ 31 h 109"/>
                      <a:gd name="T14" fmla="*/ 128 w 140"/>
                      <a:gd name="T15" fmla="*/ 18 h 109"/>
                      <a:gd name="T16" fmla="*/ 139 w 140"/>
                      <a:gd name="T17" fmla="*/ 12 h 109"/>
                      <a:gd name="T18" fmla="*/ 135 w 140"/>
                      <a:gd name="T19" fmla="*/ 0 h 109"/>
                      <a:gd name="T20" fmla="*/ 121 w 140"/>
                      <a:gd name="T21" fmla="*/ 9 h 109"/>
                      <a:gd name="T22" fmla="*/ 104 w 140"/>
                      <a:gd name="T23" fmla="*/ 24 h 109"/>
                      <a:gd name="T24" fmla="*/ 88 w 140"/>
                      <a:gd name="T25" fmla="*/ 42 h 109"/>
                      <a:gd name="T26" fmla="*/ 69 w 140"/>
                      <a:gd name="T27" fmla="*/ 61 h 109"/>
                      <a:gd name="T28" fmla="*/ 52 w 140"/>
                      <a:gd name="T29" fmla="*/ 79 h 109"/>
                      <a:gd name="T30" fmla="*/ 34 w 140"/>
                      <a:gd name="T31" fmla="*/ 92 h 109"/>
                      <a:gd name="T32" fmla="*/ 18 w 140"/>
                      <a:gd name="T33" fmla="*/ 96 h 109"/>
                      <a:gd name="T34" fmla="*/ 8 w 140"/>
                      <a:gd name="T35" fmla="*/ 93 h 109"/>
                      <a:gd name="T36" fmla="*/ 0 w 140"/>
                      <a:gd name="T37" fmla="*/ 103 h 109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140"/>
                      <a:gd name="T58" fmla="*/ 0 h 109"/>
                      <a:gd name="T59" fmla="*/ 140 w 140"/>
                      <a:gd name="T60" fmla="*/ 109 h 109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140" h="109">
                        <a:moveTo>
                          <a:pt x="0" y="103"/>
                        </a:moveTo>
                        <a:lnTo>
                          <a:pt x="19" y="108"/>
                        </a:lnTo>
                        <a:lnTo>
                          <a:pt x="38" y="102"/>
                        </a:lnTo>
                        <a:lnTo>
                          <a:pt x="59" y="88"/>
                        </a:lnTo>
                        <a:lnTo>
                          <a:pt x="79" y="68"/>
                        </a:lnTo>
                        <a:lnTo>
                          <a:pt x="98" y="49"/>
                        </a:lnTo>
                        <a:lnTo>
                          <a:pt x="115" y="31"/>
                        </a:lnTo>
                        <a:lnTo>
                          <a:pt x="128" y="18"/>
                        </a:lnTo>
                        <a:lnTo>
                          <a:pt x="139" y="12"/>
                        </a:lnTo>
                        <a:lnTo>
                          <a:pt x="135" y="0"/>
                        </a:lnTo>
                        <a:lnTo>
                          <a:pt x="121" y="9"/>
                        </a:lnTo>
                        <a:lnTo>
                          <a:pt x="104" y="24"/>
                        </a:lnTo>
                        <a:lnTo>
                          <a:pt x="88" y="42"/>
                        </a:lnTo>
                        <a:lnTo>
                          <a:pt x="69" y="61"/>
                        </a:lnTo>
                        <a:lnTo>
                          <a:pt x="52" y="79"/>
                        </a:lnTo>
                        <a:lnTo>
                          <a:pt x="34" y="92"/>
                        </a:lnTo>
                        <a:lnTo>
                          <a:pt x="18" y="96"/>
                        </a:lnTo>
                        <a:lnTo>
                          <a:pt x="8" y="93"/>
                        </a:lnTo>
                        <a:lnTo>
                          <a:pt x="0" y="103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8" name="Freeform 215"/>
                  <p:cNvSpPr>
                    <a:spLocks/>
                  </p:cNvSpPr>
                  <p:nvPr/>
                </p:nvSpPr>
                <p:spPr bwMode="auto">
                  <a:xfrm>
                    <a:off x="5551" y="2452"/>
                    <a:ext cx="10" cy="12"/>
                  </a:xfrm>
                  <a:custGeom>
                    <a:avLst/>
                    <a:gdLst>
                      <a:gd name="T0" fmla="*/ 9 w 10"/>
                      <a:gd name="T1" fmla="*/ 1 h 12"/>
                      <a:gd name="T2" fmla="*/ 5 w 10"/>
                      <a:gd name="T3" fmla="*/ 0 h 12"/>
                      <a:gd name="T4" fmla="*/ 0 w 10"/>
                      <a:gd name="T5" fmla="*/ 2 h 12"/>
                      <a:gd name="T6" fmla="*/ 0 w 10"/>
                      <a:gd name="T7" fmla="*/ 7 h 12"/>
                      <a:gd name="T8" fmla="*/ 2 w 10"/>
                      <a:gd name="T9" fmla="*/ 11 h 12"/>
                      <a:gd name="T10" fmla="*/ 9 w 10"/>
                      <a:gd name="T11" fmla="*/ 1 h 12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0"/>
                      <a:gd name="T19" fmla="*/ 0 h 12"/>
                      <a:gd name="T20" fmla="*/ 10 w 10"/>
                      <a:gd name="T21" fmla="*/ 12 h 12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0" h="12">
                        <a:moveTo>
                          <a:pt x="9" y="1"/>
                        </a:moveTo>
                        <a:lnTo>
                          <a:pt x="5" y="0"/>
                        </a:lnTo>
                        <a:lnTo>
                          <a:pt x="0" y="2"/>
                        </a:lnTo>
                        <a:lnTo>
                          <a:pt x="0" y="7"/>
                        </a:lnTo>
                        <a:lnTo>
                          <a:pt x="2" y="11"/>
                        </a:lnTo>
                        <a:lnTo>
                          <a:pt x="9" y="1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9" name="Freeform 216"/>
                  <p:cNvSpPr>
                    <a:spLocks/>
                  </p:cNvSpPr>
                  <p:nvPr/>
                </p:nvSpPr>
                <p:spPr bwMode="auto">
                  <a:xfrm>
                    <a:off x="5541" y="2399"/>
                    <a:ext cx="12" cy="7"/>
                  </a:xfrm>
                  <a:custGeom>
                    <a:avLst/>
                    <a:gdLst>
                      <a:gd name="T0" fmla="*/ 11 w 12"/>
                      <a:gd name="T1" fmla="*/ 6 h 7"/>
                      <a:gd name="T2" fmla="*/ 10 w 12"/>
                      <a:gd name="T3" fmla="*/ 2 h 7"/>
                      <a:gd name="T4" fmla="*/ 6 w 12"/>
                      <a:gd name="T5" fmla="*/ 0 h 7"/>
                      <a:gd name="T6" fmla="*/ 2 w 12"/>
                      <a:gd name="T7" fmla="*/ 1 h 7"/>
                      <a:gd name="T8" fmla="*/ 0 w 12"/>
                      <a:gd name="T9" fmla="*/ 4 h 7"/>
                      <a:gd name="T10" fmla="*/ 11 w 12"/>
                      <a:gd name="T11" fmla="*/ 6 h 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2"/>
                      <a:gd name="T19" fmla="*/ 0 h 7"/>
                      <a:gd name="T20" fmla="*/ 12 w 12"/>
                      <a:gd name="T21" fmla="*/ 7 h 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2" h="7">
                        <a:moveTo>
                          <a:pt x="11" y="6"/>
                        </a:moveTo>
                        <a:lnTo>
                          <a:pt x="10" y="2"/>
                        </a:lnTo>
                        <a:lnTo>
                          <a:pt x="6" y="0"/>
                        </a:lnTo>
                        <a:lnTo>
                          <a:pt x="2" y="1"/>
                        </a:lnTo>
                        <a:lnTo>
                          <a:pt x="0" y="4"/>
                        </a:lnTo>
                        <a:lnTo>
                          <a:pt x="11" y="6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0" name="Freeform 217"/>
                  <p:cNvSpPr>
                    <a:spLocks/>
                  </p:cNvSpPr>
                  <p:nvPr/>
                </p:nvSpPr>
                <p:spPr bwMode="auto">
                  <a:xfrm>
                    <a:off x="5532" y="2403"/>
                    <a:ext cx="24" cy="58"/>
                  </a:xfrm>
                  <a:custGeom>
                    <a:avLst/>
                    <a:gdLst>
                      <a:gd name="T0" fmla="*/ 23 w 24"/>
                      <a:gd name="T1" fmla="*/ 46 h 58"/>
                      <a:gd name="T2" fmla="*/ 12 w 24"/>
                      <a:gd name="T3" fmla="*/ 36 h 58"/>
                      <a:gd name="T4" fmla="*/ 11 w 24"/>
                      <a:gd name="T5" fmla="*/ 28 h 58"/>
                      <a:gd name="T6" fmla="*/ 15 w 24"/>
                      <a:gd name="T7" fmla="*/ 15 h 58"/>
                      <a:gd name="T8" fmla="*/ 20 w 24"/>
                      <a:gd name="T9" fmla="*/ 2 h 58"/>
                      <a:gd name="T10" fmla="*/ 9 w 24"/>
                      <a:gd name="T11" fmla="*/ 0 h 58"/>
                      <a:gd name="T12" fmla="*/ 4 w 24"/>
                      <a:gd name="T13" fmla="*/ 13 h 58"/>
                      <a:gd name="T14" fmla="*/ 0 w 24"/>
                      <a:gd name="T15" fmla="*/ 26 h 58"/>
                      <a:gd name="T16" fmla="*/ 3 w 24"/>
                      <a:gd name="T17" fmla="*/ 43 h 58"/>
                      <a:gd name="T18" fmla="*/ 19 w 24"/>
                      <a:gd name="T19" fmla="*/ 57 h 58"/>
                      <a:gd name="T20" fmla="*/ 23 w 24"/>
                      <a:gd name="T21" fmla="*/ 46 h 58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24"/>
                      <a:gd name="T34" fmla="*/ 0 h 58"/>
                      <a:gd name="T35" fmla="*/ 24 w 24"/>
                      <a:gd name="T36" fmla="*/ 58 h 58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24" h="58">
                        <a:moveTo>
                          <a:pt x="23" y="46"/>
                        </a:moveTo>
                        <a:lnTo>
                          <a:pt x="12" y="36"/>
                        </a:lnTo>
                        <a:lnTo>
                          <a:pt x="11" y="28"/>
                        </a:lnTo>
                        <a:lnTo>
                          <a:pt x="15" y="15"/>
                        </a:lnTo>
                        <a:lnTo>
                          <a:pt x="20" y="2"/>
                        </a:lnTo>
                        <a:lnTo>
                          <a:pt x="9" y="0"/>
                        </a:lnTo>
                        <a:lnTo>
                          <a:pt x="4" y="13"/>
                        </a:lnTo>
                        <a:lnTo>
                          <a:pt x="0" y="26"/>
                        </a:lnTo>
                        <a:lnTo>
                          <a:pt x="3" y="43"/>
                        </a:lnTo>
                        <a:lnTo>
                          <a:pt x="19" y="57"/>
                        </a:lnTo>
                        <a:lnTo>
                          <a:pt x="23" y="46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1" name="Freeform 218"/>
                  <p:cNvSpPr>
                    <a:spLocks/>
                  </p:cNvSpPr>
                  <p:nvPr/>
                </p:nvSpPr>
                <p:spPr bwMode="auto">
                  <a:xfrm>
                    <a:off x="5551" y="2450"/>
                    <a:ext cx="10" cy="12"/>
                  </a:xfrm>
                  <a:custGeom>
                    <a:avLst/>
                    <a:gdLst>
                      <a:gd name="T0" fmla="*/ 0 w 10"/>
                      <a:gd name="T1" fmla="*/ 11 h 12"/>
                      <a:gd name="T2" fmla="*/ 4 w 10"/>
                      <a:gd name="T3" fmla="*/ 10 h 12"/>
                      <a:gd name="T4" fmla="*/ 8 w 10"/>
                      <a:gd name="T5" fmla="*/ 8 h 12"/>
                      <a:gd name="T6" fmla="*/ 9 w 10"/>
                      <a:gd name="T7" fmla="*/ 3 h 12"/>
                      <a:gd name="T8" fmla="*/ 5 w 10"/>
                      <a:gd name="T9" fmla="*/ 0 h 12"/>
                      <a:gd name="T10" fmla="*/ 0 w 10"/>
                      <a:gd name="T11" fmla="*/ 11 h 12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0"/>
                      <a:gd name="T19" fmla="*/ 0 h 12"/>
                      <a:gd name="T20" fmla="*/ 10 w 10"/>
                      <a:gd name="T21" fmla="*/ 12 h 12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0" h="12">
                        <a:moveTo>
                          <a:pt x="0" y="11"/>
                        </a:moveTo>
                        <a:lnTo>
                          <a:pt x="4" y="10"/>
                        </a:lnTo>
                        <a:lnTo>
                          <a:pt x="8" y="8"/>
                        </a:lnTo>
                        <a:lnTo>
                          <a:pt x="9" y="3"/>
                        </a:lnTo>
                        <a:lnTo>
                          <a:pt x="5" y="0"/>
                        </a:lnTo>
                        <a:lnTo>
                          <a:pt x="0" y="11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2" name="Freeform 219"/>
                  <p:cNvSpPr>
                    <a:spLocks/>
                  </p:cNvSpPr>
                  <p:nvPr/>
                </p:nvSpPr>
                <p:spPr bwMode="auto">
                  <a:xfrm>
                    <a:off x="5677" y="2299"/>
                    <a:ext cx="12" cy="10"/>
                  </a:xfrm>
                  <a:custGeom>
                    <a:avLst/>
                    <a:gdLst>
                      <a:gd name="T0" fmla="*/ 10 w 12"/>
                      <a:gd name="T1" fmla="*/ 9 h 10"/>
                      <a:gd name="T2" fmla="*/ 11 w 12"/>
                      <a:gd name="T3" fmla="*/ 5 h 10"/>
                      <a:gd name="T4" fmla="*/ 9 w 12"/>
                      <a:gd name="T5" fmla="*/ 0 h 10"/>
                      <a:gd name="T6" fmla="*/ 4 w 12"/>
                      <a:gd name="T7" fmla="*/ 0 h 10"/>
                      <a:gd name="T8" fmla="*/ 0 w 12"/>
                      <a:gd name="T9" fmla="*/ 2 h 10"/>
                      <a:gd name="T10" fmla="*/ 10 w 12"/>
                      <a:gd name="T11" fmla="*/ 9 h 1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2"/>
                      <a:gd name="T19" fmla="*/ 0 h 10"/>
                      <a:gd name="T20" fmla="*/ 12 w 12"/>
                      <a:gd name="T21" fmla="*/ 10 h 10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2" h="10">
                        <a:moveTo>
                          <a:pt x="10" y="9"/>
                        </a:moveTo>
                        <a:lnTo>
                          <a:pt x="11" y="5"/>
                        </a:lnTo>
                        <a:lnTo>
                          <a:pt x="9" y="0"/>
                        </a:lnTo>
                        <a:lnTo>
                          <a:pt x="4" y="0"/>
                        </a:lnTo>
                        <a:lnTo>
                          <a:pt x="0" y="2"/>
                        </a:lnTo>
                        <a:lnTo>
                          <a:pt x="10" y="9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3" name="Freeform 220"/>
                  <p:cNvSpPr>
                    <a:spLocks/>
                  </p:cNvSpPr>
                  <p:nvPr/>
                </p:nvSpPr>
                <p:spPr bwMode="auto">
                  <a:xfrm>
                    <a:off x="5586" y="2300"/>
                    <a:ext cx="102" cy="101"/>
                  </a:xfrm>
                  <a:custGeom>
                    <a:avLst/>
                    <a:gdLst>
                      <a:gd name="T0" fmla="*/ 11 w 102"/>
                      <a:gd name="T1" fmla="*/ 100 h 101"/>
                      <a:gd name="T2" fmla="*/ 17 w 102"/>
                      <a:gd name="T3" fmla="*/ 87 h 101"/>
                      <a:gd name="T4" fmla="*/ 26 w 102"/>
                      <a:gd name="T5" fmla="*/ 75 h 101"/>
                      <a:gd name="T6" fmla="*/ 40 w 102"/>
                      <a:gd name="T7" fmla="*/ 60 h 101"/>
                      <a:gd name="T8" fmla="*/ 53 w 102"/>
                      <a:gd name="T9" fmla="*/ 48 h 101"/>
                      <a:gd name="T10" fmla="*/ 68 w 102"/>
                      <a:gd name="T11" fmla="*/ 37 h 101"/>
                      <a:gd name="T12" fmla="*/ 81 w 102"/>
                      <a:gd name="T13" fmla="*/ 27 h 101"/>
                      <a:gd name="T14" fmla="*/ 94 w 102"/>
                      <a:gd name="T15" fmla="*/ 16 h 101"/>
                      <a:gd name="T16" fmla="*/ 101 w 102"/>
                      <a:gd name="T17" fmla="*/ 8 h 101"/>
                      <a:gd name="T18" fmla="*/ 91 w 102"/>
                      <a:gd name="T19" fmla="*/ 0 h 101"/>
                      <a:gd name="T20" fmla="*/ 84 w 102"/>
                      <a:gd name="T21" fmla="*/ 9 h 101"/>
                      <a:gd name="T22" fmla="*/ 74 w 102"/>
                      <a:gd name="T23" fmla="*/ 17 h 101"/>
                      <a:gd name="T24" fmla="*/ 61 w 102"/>
                      <a:gd name="T25" fmla="*/ 27 h 101"/>
                      <a:gd name="T26" fmla="*/ 47 w 102"/>
                      <a:gd name="T27" fmla="*/ 39 h 101"/>
                      <a:gd name="T28" fmla="*/ 30 w 102"/>
                      <a:gd name="T29" fmla="*/ 53 h 101"/>
                      <a:gd name="T30" fmla="*/ 17 w 102"/>
                      <a:gd name="T31" fmla="*/ 67 h 101"/>
                      <a:gd name="T32" fmla="*/ 7 w 102"/>
                      <a:gd name="T33" fmla="*/ 82 h 101"/>
                      <a:gd name="T34" fmla="*/ 0 w 102"/>
                      <a:gd name="T35" fmla="*/ 98 h 101"/>
                      <a:gd name="T36" fmla="*/ 11 w 102"/>
                      <a:gd name="T37" fmla="*/ 100 h 101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102"/>
                      <a:gd name="T58" fmla="*/ 0 h 101"/>
                      <a:gd name="T59" fmla="*/ 102 w 102"/>
                      <a:gd name="T60" fmla="*/ 101 h 101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102" h="101">
                        <a:moveTo>
                          <a:pt x="11" y="100"/>
                        </a:moveTo>
                        <a:lnTo>
                          <a:pt x="17" y="87"/>
                        </a:lnTo>
                        <a:lnTo>
                          <a:pt x="26" y="75"/>
                        </a:lnTo>
                        <a:lnTo>
                          <a:pt x="40" y="60"/>
                        </a:lnTo>
                        <a:lnTo>
                          <a:pt x="53" y="48"/>
                        </a:lnTo>
                        <a:lnTo>
                          <a:pt x="68" y="37"/>
                        </a:lnTo>
                        <a:lnTo>
                          <a:pt x="81" y="27"/>
                        </a:lnTo>
                        <a:lnTo>
                          <a:pt x="94" y="16"/>
                        </a:lnTo>
                        <a:lnTo>
                          <a:pt x="101" y="8"/>
                        </a:lnTo>
                        <a:lnTo>
                          <a:pt x="91" y="0"/>
                        </a:lnTo>
                        <a:lnTo>
                          <a:pt x="84" y="9"/>
                        </a:lnTo>
                        <a:lnTo>
                          <a:pt x="74" y="17"/>
                        </a:lnTo>
                        <a:lnTo>
                          <a:pt x="61" y="27"/>
                        </a:lnTo>
                        <a:lnTo>
                          <a:pt x="47" y="39"/>
                        </a:lnTo>
                        <a:lnTo>
                          <a:pt x="30" y="53"/>
                        </a:lnTo>
                        <a:lnTo>
                          <a:pt x="17" y="67"/>
                        </a:lnTo>
                        <a:lnTo>
                          <a:pt x="7" y="82"/>
                        </a:lnTo>
                        <a:lnTo>
                          <a:pt x="0" y="98"/>
                        </a:lnTo>
                        <a:lnTo>
                          <a:pt x="11" y="100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4" name="Freeform 221"/>
                  <p:cNvSpPr>
                    <a:spLocks/>
                  </p:cNvSpPr>
                  <p:nvPr/>
                </p:nvSpPr>
                <p:spPr bwMode="auto">
                  <a:xfrm>
                    <a:off x="5587" y="2398"/>
                    <a:ext cx="12" cy="7"/>
                  </a:xfrm>
                  <a:custGeom>
                    <a:avLst/>
                    <a:gdLst>
                      <a:gd name="T0" fmla="*/ 0 w 12"/>
                      <a:gd name="T1" fmla="*/ 0 h 7"/>
                      <a:gd name="T2" fmla="*/ 0 w 12"/>
                      <a:gd name="T3" fmla="*/ 4 h 7"/>
                      <a:gd name="T4" fmla="*/ 5 w 12"/>
                      <a:gd name="T5" fmla="*/ 6 h 7"/>
                      <a:gd name="T6" fmla="*/ 9 w 12"/>
                      <a:gd name="T7" fmla="*/ 6 h 7"/>
                      <a:gd name="T8" fmla="*/ 11 w 12"/>
                      <a:gd name="T9" fmla="*/ 2 h 7"/>
                      <a:gd name="T10" fmla="*/ 0 w 12"/>
                      <a:gd name="T11" fmla="*/ 0 h 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2"/>
                      <a:gd name="T19" fmla="*/ 0 h 7"/>
                      <a:gd name="T20" fmla="*/ 12 w 12"/>
                      <a:gd name="T21" fmla="*/ 7 h 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2" h="7">
                        <a:moveTo>
                          <a:pt x="0" y="0"/>
                        </a:moveTo>
                        <a:lnTo>
                          <a:pt x="0" y="4"/>
                        </a:lnTo>
                        <a:lnTo>
                          <a:pt x="5" y="6"/>
                        </a:lnTo>
                        <a:lnTo>
                          <a:pt x="9" y="6"/>
                        </a:lnTo>
                        <a:lnTo>
                          <a:pt x="11" y="2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5" name="Freeform 222"/>
                  <p:cNvSpPr>
                    <a:spLocks/>
                  </p:cNvSpPr>
                  <p:nvPr/>
                </p:nvSpPr>
                <p:spPr bwMode="auto">
                  <a:xfrm>
                    <a:off x="5152" y="2492"/>
                    <a:ext cx="14" cy="9"/>
                  </a:xfrm>
                  <a:custGeom>
                    <a:avLst/>
                    <a:gdLst>
                      <a:gd name="T0" fmla="*/ 13 w 14"/>
                      <a:gd name="T1" fmla="*/ 4 h 9"/>
                      <a:gd name="T2" fmla="*/ 10 w 14"/>
                      <a:gd name="T3" fmla="*/ 1 h 9"/>
                      <a:gd name="T4" fmla="*/ 6 w 14"/>
                      <a:gd name="T5" fmla="*/ 0 h 9"/>
                      <a:gd name="T6" fmla="*/ 1 w 14"/>
                      <a:gd name="T7" fmla="*/ 4 h 9"/>
                      <a:gd name="T8" fmla="*/ 0 w 14"/>
                      <a:gd name="T9" fmla="*/ 8 h 9"/>
                      <a:gd name="T10" fmla="*/ 13 w 14"/>
                      <a:gd name="T11" fmla="*/ 4 h 9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4"/>
                      <a:gd name="T19" fmla="*/ 0 h 9"/>
                      <a:gd name="T20" fmla="*/ 14 w 14"/>
                      <a:gd name="T21" fmla="*/ 9 h 9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4" h="9">
                        <a:moveTo>
                          <a:pt x="13" y="4"/>
                        </a:moveTo>
                        <a:lnTo>
                          <a:pt x="10" y="1"/>
                        </a:lnTo>
                        <a:lnTo>
                          <a:pt x="6" y="0"/>
                        </a:lnTo>
                        <a:lnTo>
                          <a:pt x="1" y="4"/>
                        </a:lnTo>
                        <a:lnTo>
                          <a:pt x="0" y="8"/>
                        </a:lnTo>
                        <a:lnTo>
                          <a:pt x="13" y="4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6" name="Freeform 223"/>
                  <p:cNvSpPr>
                    <a:spLocks/>
                  </p:cNvSpPr>
                  <p:nvPr/>
                </p:nvSpPr>
                <p:spPr bwMode="auto">
                  <a:xfrm>
                    <a:off x="5152" y="2495"/>
                    <a:ext cx="106" cy="109"/>
                  </a:xfrm>
                  <a:custGeom>
                    <a:avLst/>
                    <a:gdLst>
                      <a:gd name="T0" fmla="*/ 105 w 106"/>
                      <a:gd name="T1" fmla="*/ 97 h 109"/>
                      <a:gd name="T2" fmla="*/ 84 w 106"/>
                      <a:gd name="T3" fmla="*/ 90 h 109"/>
                      <a:gd name="T4" fmla="*/ 66 w 106"/>
                      <a:gd name="T5" fmla="*/ 81 h 109"/>
                      <a:gd name="T6" fmla="*/ 52 w 106"/>
                      <a:gd name="T7" fmla="*/ 71 h 109"/>
                      <a:gd name="T8" fmla="*/ 40 w 106"/>
                      <a:gd name="T9" fmla="*/ 59 h 109"/>
                      <a:gd name="T10" fmla="*/ 30 w 106"/>
                      <a:gd name="T11" fmla="*/ 44 h 109"/>
                      <a:gd name="T12" fmla="*/ 22 w 106"/>
                      <a:gd name="T13" fmla="*/ 30 h 109"/>
                      <a:gd name="T14" fmla="*/ 16 w 106"/>
                      <a:gd name="T15" fmla="*/ 15 h 109"/>
                      <a:gd name="T16" fmla="*/ 12 w 106"/>
                      <a:gd name="T17" fmla="*/ 0 h 109"/>
                      <a:gd name="T18" fmla="*/ 0 w 106"/>
                      <a:gd name="T19" fmla="*/ 4 h 109"/>
                      <a:gd name="T20" fmla="*/ 4 w 106"/>
                      <a:gd name="T21" fmla="*/ 19 h 109"/>
                      <a:gd name="T22" fmla="*/ 13 w 106"/>
                      <a:gd name="T23" fmla="*/ 34 h 109"/>
                      <a:gd name="T24" fmla="*/ 21 w 106"/>
                      <a:gd name="T25" fmla="*/ 51 h 109"/>
                      <a:gd name="T26" fmla="*/ 31 w 106"/>
                      <a:gd name="T27" fmla="*/ 66 h 109"/>
                      <a:gd name="T28" fmla="*/ 45 w 106"/>
                      <a:gd name="T29" fmla="*/ 80 h 109"/>
                      <a:gd name="T30" fmla="*/ 61 w 106"/>
                      <a:gd name="T31" fmla="*/ 92 h 109"/>
                      <a:gd name="T32" fmla="*/ 82 w 106"/>
                      <a:gd name="T33" fmla="*/ 101 h 109"/>
                      <a:gd name="T34" fmla="*/ 103 w 106"/>
                      <a:gd name="T35" fmla="*/ 108 h 109"/>
                      <a:gd name="T36" fmla="*/ 105 w 106"/>
                      <a:gd name="T37" fmla="*/ 97 h 109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106"/>
                      <a:gd name="T58" fmla="*/ 0 h 109"/>
                      <a:gd name="T59" fmla="*/ 106 w 106"/>
                      <a:gd name="T60" fmla="*/ 109 h 109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106" h="109">
                        <a:moveTo>
                          <a:pt x="105" y="97"/>
                        </a:moveTo>
                        <a:lnTo>
                          <a:pt x="84" y="90"/>
                        </a:lnTo>
                        <a:lnTo>
                          <a:pt x="66" y="81"/>
                        </a:lnTo>
                        <a:lnTo>
                          <a:pt x="52" y="71"/>
                        </a:lnTo>
                        <a:lnTo>
                          <a:pt x="40" y="59"/>
                        </a:lnTo>
                        <a:lnTo>
                          <a:pt x="30" y="44"/>
                        </a:lnTo>
                        <a:lnTo>
                          <a:pt x="22" y="30"/>
                        </a:lnTo>
                        <a:lnTo>
                          <a:pt x="16" y="15"/>
                        </a:lnTo>
                        <a:lnTo>
                          <a:pt x="12" y="0"/>
                        </a:lnTo>
                        <a:lnTo>
                          <a:pt x="0" y="4"/>
                        </a:lnTo>
                        <a:lnTo>
                          <a:pt x="4" y="19"/>
                        </a:lnTo>
                        <a:lnTo>
                          <a:pt x="13" y="34"/>
                        </a:lnTo>
                        <a:lnTo>
                          <a:pt x="21" y="51"/>
                        </a:lnTo>
                        <a:lnTo>
                          <a:pt x="31" y="66"/>
                        </a:lnTo>
                        <a:lnTo>
                          <a:pt x="45" y="80"/>
                        </a:lnTo>
                        <a:lnTo>
                          <a:pt x="61" y="92"/>
                        </a:lnTo>
                        <a:lnTo>
                          <a:pt x="82" y="101"/>
                        </a:lnTo>
                        <a:lnTo>
                          <a:pt x="103" y="108"/>
                        </a:lnTo>
                        <a:lnTo>
                          <a:pt x="105" y="97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7" name="Freeform 224"/>
                  <p:cNvSpPr>
                    <a:spLocks/>
                  </p:cNvSpPr>
                  <p:nvPr/>
                </p:nvSpPr>
                <p:spPr bwMode="auto">
                  <a:xfrm>
                    <a:off x="5256" y="2591"/>
                    <a:ext cx="9" cy="14"/>
                  </a:xfrm>
                  <a:custGeom>
                    <a:avLst/>
                    <a:gdLst>
                      <a:gd name="T0" fmla="*/ 0 w 9"/>
                      <a:gd name="T1" fmla="*/ 13 h 14"/>
                      <a:gd name="T2" fmla="*/ 4 w 9"/>
                      <a:gd name="T3" fmla="*/ 11 h 14"/>
                      <a:gd name="T4" fmla="*/ 8 w 9"/>
                      <a:gd name="T5" fmla="*/ 8 h 14"/>
                      <a:gd name="T6" fmla="*/ 6 w 9"/>
                      <a:gd name="T7" fmla="*/ 3 h 14"/>
                      <a:gd name="T8" fmla="*/ 2 w 9"/>
                      <a:gd name="T9" fmla="*/ 0 h 14"/>
                      <a:gd name="T10" fmla="*/ 0 w 9"/>
                      <a:gd name="T11" fmla="*/ 13 h 14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9"/>
                      <a:gd name="T19" fmla="*/ 0 h 14"/>
                      <a:gd name="T20" fmla="*/ 9 w 9"/>
                      <a:gd name="T21" fmla="*/ 14 h 14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9" h="14">
                        <a:moveTo>
                          <a:pt x="0" y="13"/>
                        </a:moveTo>
                        <a:lnTo>
                          <a:pt x="4" y="11"/>
                        </a:lnTo>
                        <a:lnTo>
                          <a:pt x="8" y="8"/>
                        </a:lnTo>
                        <a:lnTo>
                          <a:pt x="6" y="3"/>
                        </a:lnTo>
                        <a:lnTo>
                          <a:pt x="2" y="0"/>
                        </a:lnTo>
                        <a:lnTo>
                          <a:pt x="0" y="13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51" name="Freeform 225"/>
              <p:cNvSpPr>
                <a:spLocks/>
              </p:cNvSpPr>
              <p:nvPr/>
            </p:nvSpPr>
            <p:spPr bwMode="auto">
              <a:xfrm>
                <a:off x="8158162" y="3814762"/>
                <a:ext cx="300038" cy="604838"/>
              </a:xfrm>
              <a:custGeom>
                <a:avLst/>
                <a:gdLst>
                  <a:gd name="T0" fmla="*/ 2147483646 w 91"/>
                  <a:gd name="T1" fmla="*/ 0 h 215"/>
                  <a:gd name="T2" fmla="*/ 2147483646 w 91"/>
                  <a:gd name="T3" fmla="*/ 2147483646 h 215"/>
                  <a:gd name="T4" fmla="*/ 2147483646 w 91"/>
                  <a:gd name="T5" fmla="*/ 2147483646 h 215"/>
                  <a:gd name="T6" fmla="*/ 2147483646 w 91"/>
                  <a:gd name="T7" fmla="*/ 2147483646 h 215"/>
                  <a:gd name="T8" fmla="*/ 2147483646 w 91"/>
                  <a:gd name="T9" fmla="*/ 2147483646 h 215"/>
                  <a:gd name="T10" fmla="*/ 2147483646 w 91"/>
                  <a:gd name="T11" fmla="*/ 2147483646 h 215"/>
                  <a:gd name="T12" fmla="*/ 2147483646 w 91"/>
                  <a:gd name="T13" fmla="*/ 2147483646 h 215"/>
                  <a:gd name="T14" fmla="*/ 2147483646 w 91"/>
                  <a:gd name="T15" fmla="*/ 2147483646 h 215"/>
                  <a:gd name="T16" fmla="*/ 2147483646 w 91"/>
                  <a:gd name="T17" fmla="*/ 2147483646 h 215"/>
                  <a:gd name="T18" fmla="*/ 2147483646 w 91"/>
                  <a:gd name="T19" fmla="*/ 2147483646 h 215"/>
                  <a:gd name="T20" fmla="*/ 2147483646 w 91"/>
                  <a:gd name="T21" fmla="*/ 2147483646 h 215"/>
                  <a:gd name="T22" fmla="*/ 2147483646 w 91"/>
                  <a:gd name="T23" fmla="*/ 2147483646 h 215"/>
                  <a:gd name="T24" fmla="*/ 2147483646 w 91"/>
                  <a:gd name="T25" fmla="*/ 2147483646 h 215"/>
                  <a:gd name="T26" fmla="*/ 2147483646 w 91"/>
                  <a:gd name="T27" fmla="*/ 2147483646 h 215"/>
                  <a:gd name="T28" fmla="*/ 2147483646 w 91"/>
                  <a:gd name="T29" fmla="*/ 2147483646 h 215"/>
                  <a:gd name="T30" fmla="*/ 2147483646 w 91"/>
                  <a:gd name="T31" fmla="*/ 2147483646 h 215"/>
                  <a:gd name="T32" fmla="*/ 2147483646 w 91"/>
                  <a:gd name="T33" fmla="*/ 2147483646 h 215"/>
                  <a:gd name="T34" fmla="*/ 2147483646 w 91"/>
                  <a:gd name="T35" fmla="*/ 2147483646 h 215"/>
                  <a:gd name="T36" fmla="*/ 2147483646 w 91"/>
                  <a:gd name="T37" fmla="*/ 2147483646 h 215"/>
                  <a:gd name="T38" fmla="*/ 2147483646 w 91"/>
                  <a:gd name="T39" fmla="*/ 2147483646 h 215"/>
                  <a:gd name="T40" fmla="*/ 2147483646 w 91"/>
                  <a:gd name="T41" fmla="*/ 2147483646 h 215"/>
                  <a:gd name="T42" fmla="*/ 2147483646 w 91"/>
                  <a:gd name="T43" fmla="*/ 2147483646 h 215"/>
                  <a:gd name="T44" fmla="*/ 0 w 91"/>
                  <a:gd name="T45" fmla="*/ 2147483646 h 215"/>
                  <a:gd name="T46" fmla="*/ 2147483646 w 91"/>
                  <a:gd name="T47" fmla="*/ 2147483646 h 215"/>
                  <a:gd name="T48" fmla="*/ 2147483646 w 91"/>
                  <a:gd name="T49" fmla="*/ 2147483646 h 215"/>
                  <a:gd name="T50" fmla="*/ 2147483646 w 91"/>
                  <a:gd name="T51" fmla="*/ 2147483646 h 215"/>
                  <a:gd name="T52" fmla="*/ 2147483646 w 91"/>
                  <a:gd name="T53" fmla="*/ 2147483646 h 215"/>
                  <a:gd name="T54" fmla="*/ 2147483646 w 91"/>
                  <a:gd name="T55" fmla="*/ 2147483646 h 215"/>
                  <a:gd name="T56" fmla="*/ 2147483646 w 91"/>
                  <a:gd name="T57" fmla="*/ 2147483646 h 215"/>
                  <a:gd name="T58" fmla="*/ 2147483646 w 91"/>
                  <a:gd name="T59" fmla="*/ 2147483646 h 215"/>
                  <a:gd name="T60" fmla="*/ 2147483646 w 91"/>
                  <a:gd name="T61" fmla="*/ 2147483646 h 215"/>
                  <a:gd name="T62" fmla="*/ 2147483646 w 91"/>
                  <a:gd name="T63" fmla="*/ 0 h 215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91"/>
                  <a:gd name="T97" fmla="*/ 0 h 215"/>
                  <a:gd name="T98" fmla="*/ 91 w 91"/>
                  <a:gd name="T99" fmla="*/ 215 h 215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91" h="215">
                    <a:moveTo>
                      <a:pt x="44" y="0"/>
                    </a:moveTo>
                    <a:lnTo>
                      <a:pt x="48" y="34"/>
                    </a:lnTo>
                    <a:lnTo>
                      <a:pt x="51" y="51"/>
                    </a:lnTo>
                    <a:lnTo>
                      <a:pt x="56" y="70"/>
                    </a:lnTo>
                    <a:lnTo>
                      <a:pt x="60" y="82"/>
                    </a:lnTo>
                    <a:lnTo>
                      <a:pt x="67" y="96"/>
                    </a:lnTo>
                    <a:lnTo>
                      <a:pt x="76" y="112"/>
                    </a:lnTo>
                    <a:lnTo>
                      <a:pt x="84" y="127"/>
                    </a:lnTo>
                    <a:lnTo>
                      <a:pt x="88" y="142"/>
                    </a:lnTo>
                    <a:lnTo>
                      <a:pt x="90" y="161"/>
                    </a:lnTo>
                    <a:lnTo>
                      <a:pt x="87" y="177"/>
                    </a:lnTo>
                    <a:lnTo>
                      <a:pt x="82" y="190"/>
                    </a:lnTo>
                    <a:lnTo>
                      <a:pt x="74" y="199"/>
                    </a:lnTo>
                    <a:lnTo>
                      <a:pt x="65" y="208"/>
                    </a:lnTo>
                    <a:lnTo>
                      <a:pt x="56" y="212"/>
                    </a:lnTo>
                    <a:lnTo>
                      <a:pt x="45" y="214"/>
                    </a:lnTo>
                    <a:lnTo>
                      <a:pt x="35" y="212"/>
                    </a:lnTo>
                    <a:lnTo>
                      <a:pt x="25" y="209"/>
                    </a:lnTo>
                    <a:lnTo>
                      <a:pt x="16" y="202"/>
                    </a:lnTo>
                    <a:lnTo>
                      <a:pt x="9" y="193"/>
                    </a:lnTo>
                    <a:lnTo>
                      <a:pt x="4" y="182"/>
                    </a:lnTo>
                    <a:lnTo>
                      <a:pt x="1" y="171"/>
                    </a:lnTo>
                    <a:lnTo>
                      <a:pt x="0" y="157"/>
                    </a:lnTo>
                    <a:lnTo>
                      <a:pt x="2" y="139"/>
                    </a:lnTo>
                    <a:lnTo>
                      <a:pt x="6" y="126"/>
                    </a:lnTo>
                    <a:lnTo>
                      <a:pt x="14" y="110"/>
                    </a:lnTo>
                    <a:lnTo>
                      <a:pt x="23" y="96"/>
                    </a:lnTo>
                    <a:lnTo>
                      <a:pt x="29" y="81"/>
                    </a:lnTo>
                    <a:lnTo>
                      <a:pt x="33" y="69"/>
                    </a:lnTo>
                    <a:lnTo>
                      <a:pt x="37" y="52"/>
                    </a:lnTo>
                    <a:lnTo>
                      <a:pt x="40" y="34"/>
                    </a:lnTo>
                    <a:lnTo>
                      <a:pt x="44" y="0"/>
                    </a:lnTo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Line 226"/>
              <p:cNvSpPr>
                <a:spLocks noChangeShapeType="1"/>
              </p:cNvSpPr>
              <p:nvPr/>
            </p:nvSpPr>
            <p:spPr bwMode="auto">
              <a:xfrm flipH="1" flipV="1">
                <a:off x="2209045" y="1143407"/>
                <a:ext cx="1143812" cy="1981032"/>
              </a:xfrm>
              <a:prstGeom prst="line">
                <a:avLst/>
              </a:prstGeom>
              <a:noFill/>
              <a:ln w="28575">
                <a:solidFill>
                  <a:srgbClr val="1F497D"/>
                </a:solidFill>
                <a:round/>
                <a:headEnd type="triangle" w="med" len="med"/>
                <a:tailEnd type="none" w="sm" len="sm"/>
              </a:ln>
              <a:extLst/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53" name="Line 227"/>
              <p:cNvSpPr>
                <a:spLocks noChangeShapeType="1"/>
              </p:cNvSpPr>
              <p:nvPr/>
            </p:nvSpPr>
            <p:spPr bwMode="auto">
              <a:xfrm flipH="1" flipV="1">
                <a:off x="4800418" y="1143407"/>
                <a:ext cx="1447562" cy="1981032"/>
              </a:xfrm>
              <a:prstGeom prst="line">
                <a:avLst/>
              </a:prstGeom>
              <a:noFill/>
              <a:ln w="28575">
                <a:solidFill>
                  <a:srgbClr val="1F497D"/>
                </a:solidFill>
                <a:round/>
                <a:headEnd type="triangle" w="med" len="med"/>
                <a:tailEnd/>
              </a:ln>
              <a:extLst/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54" name="Line 228"/>
              <p:cNvSpPr>
                <a:spLocks noChangeShapeType="1"/>
              </p:cNvSpPr>
              <p:nvPr/>
            </p:nvSpPr>
            <p:spPr bwMode="auto">
              <a:xfrm flipH="1">
                <a:off x="2286565" y="3581600"/>
                <a:ext cx="1371624" cy="1981032"/>
              </a:xfrm>
              <a:prstGeom prst="line">
                <a:avLst/>
              </a:prstGeom>
              <a:noFill/>
              <a:ln w="28575">
                <a:solidFill>
                  <a:srgbClr val="1F497D"/>
                </a:solidFill>
                <a:round/>
                <a:headEnd type="triangle" w="med" len="med"/>
                <a:tailEnd/>
              </a:ln>
              <a:extLst/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55" name="Line 229"/>
              <p:cNvSpPr>
                <a:spLocks noChangeShapeType="1"/>
              </p:cNvSpPr>
              <p:nvPr/>
            </p:nvSpPr>
            <p:spPr bwMode="auto">
              <a:xfrm flipH="1">
                <a:off x="5430068" y="3505407"/>
                <a:ext cx="1142229" cy="2057226"/>
              </a:xfrm>
              <a:prstGeom prst="line">
                <a:avLst/>
              </a:prstGeom>
              <a:noFill/>
              <a:ln w="28575">
                <a:solidFill>
                  <a:srgbClr val="1F497D"/>
                </a:solidFill>
                <a:round/>
                <a:headEnd type="triangle" w="med" len="med"/>
                <a:tailEnd/>
              </a:ln>
              <a:extLst/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56" name="AutoShape 249"/>
              <p:cNvSpPr>
                <a:spLocks noChangeArrowheads="1"/>
              </p:cNvSpPr>
              <p:nvPr/>
            </p:nvSpPr>
            <p:spPr bwMode="auto">
              <a:xfrm>
                <a:off x="7350742" y="525831"/>
                <a:ext cx="2232020" cy="1708475"/>
              </a:xfrm>
              <a:prstGeom prst="cloudCallout">
                <a:avLst>
                  <a:gd name="adj1" fmla="val 17937"/>
                  <a:gd name="adj2" fmla="val 99973"/>
                </a:avLst>
              </a:prstGeom>
              <a:gradFill rotWithShape="1">
                <a:gsLst>
                  <a:gs pos="0">
                    <a:srgbClr val="FCFEFF"/>
                  </a:gs>
                  <a:gs pos="100000">
                    <a:srgbClr val="B7F1FF"/>
                  </a:gs>
                </a:gsLst>
                <a:path path="rect">
                  <a:fillToRect l="50000" t="50000" r="50000" b="50000"/>
                </a:path>
              </a:gradFill>
              <a:ln w="1270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000" dirty="0">
                  <a:solidFill>
                    <a:srgbClr val="000080"/>
                  </a:solidFill>
                  <a:latin typeface="Comic Sans MS" panose="030F0702030302020204" pitchFamily="66" charset="0"/>
                </a:endParaRPr>
              </a:p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20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PRODUCTIVITY</a:t>
                </a:r>
              </a:p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20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LESS</a:t>
                </a:r>
                <a:endParaRPr lang="en-US" altLang="en-US" sz="1800" dirty="0">
                  <a:solidFill>
                    <a:srgbClr val="FF0000"/>
                  </a:solidFill>
                </a:endParaRPr>
              </a:p>
            </p:txBody>
          </p:sp>
          <p:pic>
            <p:nvPicPr>
              <p:cNvPr id="57" name="Picture 4" descr="ani09"/>
              <p:cNvPicPr>
                <a:picLocks noChangeAspect="1" noChangeArrowheads="1" noCrop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46761" y="3191164"/>
                <a:ext cx="244475" cy="244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58" name="Group 154"/>
              <p:cNvGrpSpPr>
                <a:grpSpLocks/>
              </p:cNvGrpSpPr>
              <p:nvPr/>
            </p:nvGrpSpPr>
            <p:grpSpPr bwMode="auto">
              <a:xfrm>
                <a:off x="152400" y="2514600"/>
                <a:ext cx="1327239" cy="2590800"/>
                <a:chOff x="656" y="2066"/>
                <a:chExt cx="633" cy="649"/>
              </a:xfrm>
            </p:grpSpPr>
            <p:sp>
              <p:nvSpPr>
                <p:cNvPr id="148" name="Freeform 155"/>
                <p:cNvSpPr>
                  <a:spLocks/>
                </p:cNvSpPr>
                <p:nvPr/>
              </p:nvSpPr>
              <p:spPr bwMode="auto">
                <a:xfrm>
                  <a:off x="660" y="2070"/>
                  <a:ext cx="629" cy="329"/>
                </a:xfrm>
                <a:custGeom>
                  <a:avLst/>
                  <a:gdLst>
                    <a:gd name="T0" fmla="*/ 603 w 629"/>
                    <a:gd name="T1" fmla="*/ 166 h 329"/>
                    <a:gd name="T2" fmla="*/ 495 w 629"/>
                    <a:gd name="T3" fmla="*/ 115 h 329"/>
                    <a:gd name="T4" fmla="*/ 404 w 629"/>
                    <a:gd name="T5" fmla="*/ 74 h 329"/>
                    <a:gd name="T6" fmla="*/ 330 w 629"/>
                    <a:gd name="T7" fmla="*/ 44 h 329"/>
                    <a:gd name="T8" fmla="*/ 231 w 629"/>
                    <a:gd name="T9" fmla="*/ 10 h 329"/>
                    <a:gd name="T10" fmla="*/ 159 w 629"/>
                    <a:gd name="T11" fmla="*/ 3 h 329"/>
                    <a:gd name="T12" fmla="*/ 127 w 629"/>
                    <a:gd name="T13" fmla="*/ 0 h 329"/>
                    <a:gd name="T14" fmla="*/ 65 w 629"/>
                    <a:gd name="T15" fmla="*/ 14 h 329"/>
                    <a:gd name="T16" fmla="*/ 27 w 629"/>
                    <a:gd name="T17" fmla="*/ 19 h 329"/>
                    <a:gd name="T18" fmla="*/ 3 w 629"/>
                    <a:gd name="T19" fmla="*/ 38 h 329"/>
                    <a:gd name="T20" fmla="*/ 0 w 629"/>
                    <a:gd name="T21" fmla="*/ 50 h 329"/>
                    <a:gd name="T22" fmla="*/ 11 w 629"/>
                    <a:gd name="T23" fmla="*/ 58 h 329"/>
                    <a:gd name="T24" fmla="*/ 36 w 629"/>
                    <a:gd name="T25" fmla="*/ 43 h 329"/>
                    <a:gd name="T26" fmla="*/ 73 w 629"/>
                    <a:gd name="T27" fmla="*/ 34 h 329"/>
                    <a:gd name="T28" fmla="*/ 126 w 629"/>
                    <a:gd name="T29" fmla="*/ 33 h 329"/>
                    <a:gd name="T30" fmla="*/ 169 w 629"/>
                    <a:gd name="T31" fmla="*/ 32 h 329"/>
                    <a:gd name="T32" fmla="*/ 238 w 629"/>
                    <a:gd name="T33" fmla="*/ 44 h 329"/>
                    <a:gd name="T34" fmla="*/ 307 w 629"/>
                    <a:gd name="T35" fmla="*/ 70 h 329"/>
                    <a:gd name="T36" fmla="*/ 356 w 629"/>
                    <a:gd name="T37" fmla="*/ 97 h 329"/>
                    <a:gd name="T38" fmla="*/ 408 w 629"/>
                    <a:gd name="T39" fmla="*/ 144 h 329"/>
                    <a:gd name="T40" fmla="*/ 439 w 629"/>
                    <a:gd name="T41" fmla="*/ 191 h 329"/>
                    <a:gd name="T42" fmla="*/ 449 w 629"/>
                    <a:gd name="T43" fmla="*/ 249 h 329"/>
                    <a:gd name="T44" fmla="*/ 443 w 629"/>
                    <a:gd name="T45" fmla="*/ 300 h 329"/>
                    <a:gd name="T46" fmla="*/ 440 w 629"/>
                    <a:gd name="T47" fmla="*/ 326 h 329"/>
                    <a:gd name="T48" fmla="*/ 488 w 629"/>
                    <a:gd name="T49" fmla="*/ 328 h 329"/>
                    <a:gd name="T50" fmla="*/ 501 w 629"/>
                    <a:gd name="T51" fmla="*/ 294 h 329"/>
                    <a:gd name="T52" fmla="*/ 536 w 629"/>
                    <a:gd name="T53" fmla="*/ 262 h 329"/>
                    <a:gd name="T54" fmla="*/ 574 w 629"/>
                    <a:gd name="T55" fmla="*/ 239 h 329"/>
                    <a:gd name="T56" fmla="*/ 614 w 629"/>
                    <a:gd name="T57" fmla="*/ 264 h 329"/>
                    <a:gd name="T58" fmla="*/ 628 w 629"/>
                    <a:gd name="T59" fmla="*/ 204 h 329"/>
                    <a:gd name="T60" fmla="*/ 603 w 629"/>
                    <a:gd name="T61" fmla="*/ 166 h 329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w 629"/>
                    <a:gd name="T94" fmla="*/ 0 h 329"/>
                    <a:gd name="T95" fmla="*/ 629 w 629"/>
                    <a:gd name="T96" fmla="*/ 329 h 329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T93" t="T94" r="T95" b="T96"/>
                  <a:pathLst>
                    <a:path w="629" h="329">
                      <a:moveTo>
                        <a:pt x="603" y="166"/>
                      </a:moveTo>
                      <a:lnTo>
                        <a:pt x="495" y="115"/>
                      </a:lnTo>
                      <a:lnTo>
                        <a:pt x="404" y="74"/>
                      </a:lnTo>
                      <a:lnTo>
                        <a:pt x="330" y="44"/>
                      </a:lnTo>
                      <a:lnTo>
                        <a:pt x="231" y="10"/>
                      </a:lnTo>
                      <a:lnTo>
                        <a:pt x="159" y="3"/>
                      </a:lnTo>
                      <a:lnTo>
                        <a:pt x="127" y="0"/>
                      </a:lnTo>
                      <a:lnTo>
                        <a:pt x="65" y="14"/>
                      </a:lnTo>
                      <a:lnTo>
                        <a:pt x="27" y="19"/>
                      </a:lnTo>
                      <a:lnTo>
                        <a:pt x="3" y="38"/>
                      </a:lnTo>
                      <a:lnTo>
                        <a:pt x="0" y="50"/>
                      </a:lnTo>
                      <a:lnTo>
                        <a:pt x="11" y="58"/>
                      </a:lnTo>
                      <a:lnTo>
                        <a:pt x="36" y="43"/>
                      </a:lnTo>
                      <a:lnTo>
                        <a:pt x="73" y="34"/>
                      </a:lnTo>
                      <a:lnTo>
                        <a:pt x="126" y="33"/>
                      </a:lnTo>
                      <a:lnTo>
                        <a:pt x="169" y="32"/>
                      </a:lnTo>
                      <a:lnTo>
                        <a:pt x="238" y="44"/>
                      </a:lnTo>
                      <a:lnTo>
                        <a:pt x="307" y="70"/>
                      </a:lnTo>
                      <a:lnTo>
                        <a:pt x="356" y="97"/>
                      </a:lnTo>
                      <a:lnTo>
                        <a:pt x="408" y="144"/>
                      </a:lnTo>
                      <a:lnTo>
                        <a:pt x="439" y="191"/>
                      </a:lnTo>
                      <a:lnTo>
                        <a:pt x="449" y="249"/>
                      </a:lnTo>
                      <a:lnTo>
                        <a:pt x="443" y="300"/>
                      </a:lnTo>
                      <a:lnTo>
                        <a:pt x="440" y="326"/>
                      </a:lnTo>
                      <a:lnTo>
                        <a:pt x="488" y="328"/>
                      </a:lnTo>
                      <a:lnTo>
                        <a:pt x="501" y="294"/>
                      </a:lnTo>
                      <a:lnTo>
                        <a:pt x="536" y="262"/>
                      </a:lnTo>
                      <a:lnTo>
                        <a:pt x="574" y="239"/>
                      </a:lnTo>
                      <a:lnTo>
                        <a:pt x="614" y="264"/>
                      </a:lnTo>
                      <a:lnTo>
                        <a:pt x="628" y="204"/>
                      </a:lnTo>
                      <a:lnTo>
                        <a:pt x="603" y="166"/>
                      </a:lnTo>
                    </a:path>
                  </a:pathLst>
                </a:custGeom>
                <a:gradFill rotWithShape="1">
                  <a:gsLst>
                    <a:gs pos="0">
                      <a:srgbClr val="FF0000"/>
                    </a:gs>
                    <a:gs pos="100000">
                      <a:srgbClr val="760000"/>
                    </a:gs>
                  </a:gsLst>
                  <a:lin ang="5400000" scaled="1"/>
                </a:gradFill>
                <a:ln w="12700" cap="rnd">
                  <a:solidFill>
                    <a:srgbClr val="FFFFFF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" name="Freeform 156"/>
                <p:cNvSpPr>
                  <a:spLocks/>
                </p:cNvSpPr>
                <p:nvPr/>
              </p:nvSpPr>
              <p:spPr bwMode="auto">
                <a:xfrm>
                  <a:off x="672" y="2100"/>
                  <a:ext cx="439" cy="600"/>
                </a:xfrm>
                <a:custGeom>
                  <a:avLst/>
                  <a:gdLst>
                    <a:gd name="T0" fmla="*/ 311 w 439"/>
                    <a:gd name="T1" fmla="*/ 468 h 600"/>
                    <a:gd name="T2" fmla="*/ 236 w 439"/>
                    <a:gd name="T3" fmla="*/ 527 h 600"/>
                    <a:gd name="T4" fmla="*/ 225 w 439"/>
                    <a:gd name="T5" fmla="*/ 531 h 600"/>
                    <a:gd name="T6" fmla="*/ 217 w 439"/>
                    <a:gd name="T7" fmla="*/ 536 h 600"/>
                    <a:gd name="T8" fmla="*/ 210 w 439"/>
                    <a:gd name="T9" fmla="*/ 540 h 600"/>
                    <a:gd name="T10" fmla="*/ 204 w 439"/>
                    <a:gd name="T11" fmla="*/ 540 h 600"/>
                    <a:gd name="T12" fmla="*/ 196 w 439"/>
                    <a:gd name="T13" fmla="*/ 545 h 600"/>
                    <a:gd name="T14" fmla="*/ 190 w 439"/>
                    <a:gd name="T15" fmla="*/ 545 h 600"/>
                    <a:gd name="T16" fmla="*/ 187 w 439"/>
                    <a:gd name="T17" fmla="*/ 549 h 600"/>
                    <a:gd name="T18" fmla="*/ 183 w 439"/>
                    <a:gd name="T19" fmla="*/ 549 h 600"/>
                    <a:gd name="T20" fmla="*/ 179 w 439"/>
                    <a:gd name="T21" fmla="*/ 554 h 600"/>
                    <a:gd name="T22" fmla="*/ 172 w 439"/>
                    <a:gd name="T23" fmla="*/ 558 h 600"/>
                    <a:gd name="T24" fmla="*/ 127 w 439"/>
                    <a:gd name="T25" fmla="*/ 581 h 600"/>
                    <a:gd name="T26" fmla="*/ 86 w 439"/>
                    <a:gd name="T27" fmla="*/ 599 h 600"/>
                    <a:gd name="T28" fmla="*/ 37 w 439"/>
                    <a:gd name="T29" fmla="*/ 599 h 600"/>
                    <a:gd name="T30" fmla="*/ 52 w 439"/>
                    <a:gd name="T31" fmla="*/ 540 h 600"/>
                    <a:gd name="T32" fmla="*/ 101 w 439"/>
                    <a:gd name="T33" fmla="*/ 459 h 600"/>
                    <a:gd name="T34" fmla="*/ 139 w 439"/>
                    <a:gd name="T35" fmla="*/ 396 h 600"/>
                    <a:gd name="T36" fmla="*/ 180 w 439"/>
                    <a:gd name="T37" fmla="*/ 306 h 600"/>
                    <a:gd name="T38" fmla="*/ 182 w 439"/>
                    <a:gd name="T39" fmla="*/ 234 h 600"/>
                    <a:gd name="T40" fmla="*/ 172 w 439"/>
                    <a:gd name="T41" fmla="*/ 185 h 600"/>
                    <a:gd name="T42" fmla="*/ 141 w 439"/>
                    <a:gd name="T43" fmla="*/ 140 h 600"/>
                    <a:gd name="T44" fmla="*/ 69 w 439"/>
                    <a:gd name="T45" fmla="*/ 81 h 600"/>
                    <a:gd name="T46" fmla="*/ 19 w 439"/>
                    <a:gd name="T47" fmla="*/ 45 h 600"/>
                    <a:gd name="T48" fmla="*/ 0 w 439"/>
                    <a:gd name="T49" fmla="*/ 32 h 600"/>
                    <a:gd name="T50" fmla="*/ 23 w 439"/>
                    <a:gd name="T51" fmla="*/ 14 h 600"/>
                    <a:gd name="T52" fmla="*/ 75 w 439"/>
                    <a:gd name="T53" fmla="*/ 0 h 600"/>
                    <a:gd name="T54" fmla="*/ 136 w 439"/>
                    <a:gd name="T55" fmla="*/ 0 h 600"/>
                    <a:gd name="T56" fmla="*/ 202 w 439"/>
                    <a:gd name="T57" fmla="*/ 5 h 600"/>
                    <a:gd name="T58" fmla="*/ 282 w 439"/>
                    <a:gd name="T59" fmla="*/ 27 h 600"/>
                    <a:gd name="T60" fmla="*/ 357 w 439"/>
                    <a:gd name="T61" fmla="*/ 68 h 600"/>
                    <a:gd name="T62" fmla="*/ 410 w 439"/>
                    <a:gd name="T63" fmla="*/ 126 h 600"/>
                    <a:gd name="T64" fmla="*/ 438 w 439"/>
                    <a:gd name="T65" fmla="*/ 198 h 600"/>
                    <a:gd name="T66" fmla="*/ 428 w 439"/>
                    <a:gd name="T67" fmla="*/ 257 h 600"/>
                    <a:gd name="T68" fmla="*/ 428 w 439"/>
                    <a:gd name="T69" fmla="*/ 288 h 600"/>
                    <a:gd name="T70" fmla="*/ 414 w 439"/>
                    <a:gd name="T71" fmla="*/ 329 h 600"/>
                    <a:gd name="T72" fmla="*/ 374 w 439"/>
                    <a:gd name="T73" fmla="*/ 392 h 600"/>
                    <a:gd name="T74" fmla="*/ 351 w 439"/>
                    <a:gd name="T75" fmla="*/ 428 h 600"/>
                    <a:gd name="T76" fmla="*/ 311 w 439"/>
                    <a:gd name="T77" fmla="*/ 468 h 600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439"/>
                    <a:gd name="T118" fmla="*/ 0 h 600"/>
                    <a:gd name="T119" fmla="*/ 439 w 439"/>
                    <a:gd name="T120" fmla="*/ 600 h 600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439" h="600">
                      <a:moveTo>
                        <a:pt x="311" y="468"/>
                      </a:moveTo>
                      <a:lnTo>
                        <a:pt x="236" y="527"/>
                      </a:lnTo>
                      <a:lnTo>
                        <a:pt x="225" y="531"/>
                      </a:lnTo>
                      <a:lnTo>
                        <a:pt x="217" y="536"/>
                      </a:lnTo>
                      <a:lnTo>
                        <a:pt x="210" y="540"/>
                      </a:lnTo>
                      <a:lnTo>
                        <a:pt x="204" y="540"/>
                      </a:lnTo>
                      <a:lnTo>
                        <a:pt x="196" y="545"/>
                      </a:lnTo>
                      <a:lnTo>
                        <a:pt x="190" y="545"/>
                      </a:lnTo>
                      <a:lnTo>
                        <a:pt x="187" y="549"/>
                      </a:lnTo>
                      <a:lnTo>
                        <a:pt x="183" y="549"/>
                      </a:lnTo>
                      <a:lnTo>
                        <a:pt x="179" y="554"/>
                      </a:lnTo>
                      <a:lnTo>
                        <a:pt x="172" y="558"/>
                      </a:lnTo>
                      <a:lnTo>
                        <a:pt x="127" y="581"/>
                      </a:lnTo>
                      <a:lnTo>
                        <a:pt x="86" y="599"/>
                      </a:lnTo>
                      <a:lnTo>
                        <a:pt x="37" y="599"/>
                      </a:lnTo>
                      <a:lnTo>
                        <a:pt x="52" y="540"/>
                      </a:lnTo>
                      <a:lnTo>
                        <a:pt x="101" y="459"/>
                      </a:lnTo>
                      <a:lnTo>
                        <a:pt x="139" y="396"/>
                      </a:lnTo>
                      <a:lnTo>
                        <a:pt x="180" y="306"/>
                      </a:lnTo>
                      <a:lnTo>
                        <a:pt x="182" y="234"/>
                      </a:lnTo>
                      <a:lnTo>
                        <a:pt x="172" y="185"/>
                      </a:lnTo>
                      <a:lnTo>
                        <a:pt x="141" y="140"/>
                      </a:lnTo>
                      <a:lnTo>
                        <a:pt x="69" y="81"/>
                      </a:lnTo>
                      <a:lnTo>
                        <a:pt x="19" y="45"/>
                      </a:lnTo>
                      <a:lnTo>
                        <a:pt x="0" y="32"/>
                      </a:lnTo>
                      <a:lnTo>
                        <a:pt x="23" y="14"/>
                      </a:lnTo>
                      <a:lnTo>
                        <a:pt x="75" y="0"/>
                      </a:lnTo>
                      <a:lnTo>
                        <a:pt x="136" y="0"/>
                      </a:lnTo>
                      <a:lnTo>
                        <a:pt x="202" y="5"/>
                      </a:lnTo>
                      <a:lnTo>
                        <a:pt x="282" y="27"/>
                      </a:lnTo>
                      <a:lnTo>
                        <a:pt x="357" y="68"/>
                      </a:lnTo>
                      <a:lnTo>
                        <a:pt x="410" y="126"/>
                      </a:lnTo>
                      <a:lnTo>
                        <a:pt x="438" y="198"/>
                      </a:lnTo>
                      <a:lnTo>
                        <a:pt x="428" y="257"/>
                      </a:lnTo>
                      <a:lnTo>
                        <a:pt x="428" y="288"/>
                      </a:lnTo>
                      <a:lnTo>
                        <a:pt x="414" y="329"/>
                      </a:lnTo>
                      <a:lnTo>
                        <a:pt x="374" y="392"/>
                      </a:lnTo>
                      <a:lnTo>
                        <a:pt x="351" y="428"/>
                      </a:lnTo>
                      <a:lnTo>
                        <a:pt x="311" y="468"/>
                      </a:lnTo>
                    </a:path>
                  </a:pathLst>
                </a:custGeom>
                <a:gradFill rotWithShape="1">
                  <a:gsLst>
                    <a:gs pos="0">
                      <a:srgbClr val="3366FF"/>
                    </a:gs>
                    <a:gs pos="100000">
                      <a:srgbClr val="182F76"/>
                    </a:gs>
                  </a:gsLst>
                  <a:lin ang="0" scaled="1"/>
                </a:gradFill>
                <a:ln w="12700" cap="rnd">
                  <a:solidFill>
                    <a:srgbClr val="FFFFFF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50" name="Group 157"/>
                <p:cNvGrpSpPr>
                  <a:grpSpLocks/>
                </p:cNvGrpSpPr>
                <p:nvPr/>
              </p:nvGrpSpPr>
              <p:grpSpPr bwMode="auto">
                <a:xfrm>
                  <a:off x="656" y="2066"/>
                  <a:ext cx="618" cy="649"/>
                  <a:chOff x="656" y="2066"/>
                  <a:chExt cx="618" cy="649"/>
                </a:xfrm>
              </p:grpSpPr>
              <p:sp>
                <p:nvSpPr>
                  <p:cNvPr id="151" name="Freeform 158"/>
                  <p:cNvSpPr>
                    <a:spLocks/>
                  </p:cNvSpPr>
                  <p:nvPr/>
                </p:nvSpPr>
                <p:spPr bwMode="auto">
                  <a:xfrm>
                    <a:off x="777" y="2210"/>
                    <a:ext cx="11" cy="9"/>
                  </a:xfrm>
                  <a:custGeom>
                    <a:avLst/>
                    <a:gdLst>
                      <a:gd name="T0" fmla="*/ 1 w 11"/>
                      <a:gd name="T1" fmla="*/ 0 h 9"/>
                      <a:gd name="T2" fmla="*/ 0 w 11"/>
                      <a:gd name="T3" fmla="*/ 4 h 9"/>
                      <a:gd name="T4" fmla="*/ 3 w 11"/>
                      <a:gd name="T5" fmla="*/ 8 h 9"/>
                      <a:gd name="T6" fmla="*/ 6 w 11"/>
                      <a:gd name="T7" fmla="*/ 8 h 9"/>
                      <a:gd name="T8" fmla="*/ 10 w 11"/>
                      <a:gd name="T9" fmla="*/ 7 h 9"/>
                      <a:gd name="T10" fmla="*/ 1 w 11"/>
                      <a:gd name="T11" fmla="*/ 0 h 9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1"/>
                      <a:gd name="T19" fmla="*/ 0 h 9"/>
                      <a:gd name="T20" fmla="*/ 11 w 11"/>
                      <a:gd name="T21" fmla="*/ 9 h 9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1" h="9">
                        <a:moveTo>
                          <a:pt x="1" y="0"/>
                        </a:moveTo>
                        <a:lnTo>
                          <a:pt x="0" y="4"/>
                        </a:lnTo>
                        <a:lnTo>
                          <a:pt x="3" y="8"/>
                        </a:lnTo>
                        <a:lnTo>
                          <a:pt x="6" y="8"/>
                        </a:lnTo>
                        <a:lnTo>
                          <a:pt x="10" y="7"/>
                        </a:lnTo>
                        <a:lnTo>
                          <a:pt x="1" y="0"/>
                        </a:lnTo>
                      </a:path>
                    </a:pathLst>
                  </a:custGeom>
                  <a:solidFill>
                    <a:srgbClr val="D8191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2" name="Freeform 159"/>
                  <p:cNvSpPr>
                    <a:spLocks/>
                  </p:cNvSpPr>
                  <p:nvPr/>
                </p:nvSpPr>
                <p:spPr bwMode="auto">
                  <a:xfrm>
                    <a:off x="777" y="2178"/>
                    <a:ext cx="281" cy="39"/>
                  </a:xfrm>
                  <a:custGeom>
                    <a:avLst/>
                    <a:gdLst>
                      <a:gd name="T0" fmla="*/ 280 w 281"/>
                      <a:gd name="T1" fmla="*/ 16 h 39"/>
                      <a:gd name="T2" fmla="*/ 266 w 281"/>
                      <a:gd name="T3" fmla="*/ 12 h 39"/>
                      <a:gd name="T4" fmla="*/ 250 w 281"/>
                      <a:gd name="T5" fmla="*/ 9 h 39"/>
                      <a:gd name="T6" fmla="*/ 233 w 281"/>
                      <a:gd name="T7" fmla="*/ 7 h 39"/>
                      <a:gd name="T8" fmla="*/ 214 w 281"/>
                      <a:gd name="T9" fmla="*/ 5 h 39"/>
                      <a:gd name="T10" fmla="*/ 194 w 281"/>
                      <a:gd name="T11" fmla="*/ 3 h 39"/>
                      <a:gd name="T12" fmla="*/ 174 w 281"/>
                      <a:gd name="T13" fmla="*/ 1 h 39"/>
                      <a:gd name="T14" fmla="*/ 153 w 281"/>
                      <a:gd name="T15" fmla="*/ 1 h 39"/>
                      <a:gd name="T16" fmla="*/ 133 w 281"/>
                      <a:gd name="T17" fmla="*/ 0 h 39"/>
                      <a:gd name="T18" fmla="*/ 110 w 281"/>
                      <a:gd name="T19" fmla="*/ 1 h 39"/>
                      <a:gd name="T20" fmla="*/ 93 w 281"/>
                      <a:gd name="T21" fmla="*/ 2 h 39"/>
                      <a:gd name="T22" fmla="*/ 74 w 281"/>
                      <a:gd name="T23" fmla="*/ 4 h 39"/>
                      <a:gd name="T24" fmla="*/ 55 w 281"/>
                      <a:gd name="T25" fmla="*/ 8 h 39"/>
                      <a:gd name="T26" fmla="*/ 39 w 281"/>
                      <a:gd name="T27" fmla="*/ 11 h 39"/>
                      <a:gd name="T28" fmla="*/ 25 w 281"/>
                      <a:gd name="T29" fmla="*/ 16 h 39"/>
                      <a:gd name="T30" fmla="*/ 12 w 281"/>
                      <a:gd name="T31" fmla="*/ 22 h 39"/>
                      <a:gd name="T32" fmla="*/ 0 w 281"/>
                      <a:gd name="T33" fmla="*/ 31 h 39"/>
                      <a:gd name="T34" fmla="*/ 9 w 281"/>
                      <a:gd name="T35" fmla="*/ 38 h 39"/>
                      <a:gd name="T36" fmla="*/ 17 w 281"/>
                      <a:gd name="T37" fmla="*/ 31 h 39"/>
                      <a:gd name="T38" fmla="*/ 27 w 281"/>
                      <a:gd name="T39" fmla="*/ 25 h 39"/>
                      <a:gd name="T40" fmla="*/ 41 w 281"/>
                      <a:gd name="T41" fmla="*/ 21 h 39"/>
                      <a:gd name="T42" fmla="*/ 58 w 281"/>
                      <a:gd name="T43" fmla="*/ 17 h 39"/>
                      <a:gd name="T44" fmla="*/ 74 w 281"/>
                      <a:gd name="T45" fmla="*/ 14 h 39"/>
                      <a:gd name="T46" fmla="*/ 93 w 281"/>
                      <a:gd name="T47" fmla="*/ 11 h 39"/>
                      <a:gd name="T48" fmla="*/ 112 w 281"/>
                      <a:gd name="T49" fmla="*/ 10 h 39"/>
                      <a:gd name="T50" fmla="*/ 131 w 281"/>
                      <a:gd name="T51" fmla="*/ 10 h 39"/>
                      <a:gd name="T52" fmla="*/ 151 w 281"/>
                      <a:gd name="T53" fmla="*/ 10 h 39"/>
                      <a:gd name="T54" fmla="*/ 172 w 281"/>
                      <a:gd name="T55" fmla="*/ 11 h 39"/>
                      <a:gd name="T56" fmla="*/ 192 w 281"/>
                      <a:gd name="T57" fmla="*/ 12 h 39"/>
                      <a:gd name="T58" fmla="*/ 212 w 281"/>
                      <a:gd name="T59" fmla="*/ 14 h 39"/>
                      <a:gd name="T60" fmla="*/ 231 w 281"/>
                      <a:gd name="T61" fmla="*/ 17 h 39"/>
                      <a:gd name="T62" fmla="*/ 247 w 281"/>
                      <a:gd name="T63" fmla="*/ 21 h 39"/>
                      <a:gd name="T64" fmla="*/ 264 w 281"/>
                      <a:gd name="T65" fmla="*/ 24 h 39"/>
                      <a:gd name="T66" fmla="*/ 278 w 281"/>
                      <a:gd name="T67" fmla="*/ 25 h 39"/>
                      <a:gd name="T68" fmla="*/ 280 w 281"/>
                      <a:gd name="T69" fmla="*/ 16 h 39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w 281"/>
                      <a:gd name="T106" fmla="*/ 0 h 39"/>
                      <a:gd name="T107" fmla="*/ 281 w 281"/>
                      <a:gd name="T108" fmla="*/ 39 h 39"/>
                    </a:gdLst>
                    <a:ahLst/>
                    <a:cxnLst>
                      <a:cxn ang="T70">
                        <a:pos x="T0" y="T1"/>
                      </a:cxn>
                      <a:cxn ang="T71">
                        <a:pos x="T2" y="T3"/>
                      </a:cxn>
                      <a:cxn ang="T72">
                        <a:pos x="T4" y="T5"/>
                      </a:cxn>
                      <a:cxn ang="T73">
                        <a:pos x="T6" y="T7"/>
                      </a:cxn>
                      <a:cxn ang="T74">
                        <a:pos x="T8" y="T9"/>
                      </a:cxn>
                      <a:cxn ang="T75">
                        <a:pos x="T10" y="T11"/>
                      </a:cxn>
                      <a:cxn ang="T76">
                        <a:pos x="T12" y="T13"/>
                      </a:cxn>
                      <a:cxn ang="T77">
                        <a:pos x="T14" y="T15"/>
                      </a:cxn>
                      <a:cxn ang="T78">
                        <a:pos x="T16" y="T17"/>
                      </a:cxn>
                      <a:cxn ang="T79">
                        <a:pos x="T18" y="T19"/>
                      </a:cxn>
                      <a:cxn ang="T80">
                        <a:pos x="T20" y="T21"/>
                      </a:cxn>
                      <a:cxn ang="T81">
                        <a:pos x="T22" y="T23"/>
                      </a:cxn>
                      <a:cxn ang="T82">
                        <a:pos x="T24" y="T25"/>
                      </a:cxn>
                      <a:cxn ang="T83">
                        <a:pos x="T26" y="T27"/>
                      </a:cxn>
                      <a:cxn ang="T84">
                        <a:pos x="T28" y="T29"/>
                      </a:cxn>
                      <a:cxn ang="T85">
                        <a:pos x="T30" y="T31"/>
                      </a:cxn>
                      <a:cxn ang="T86">
                        <a:pos x="T32" y="T33"/>
                      </a:cxn>
                      <a:cxn ang="T87">
                        <a:pos x="T34" y="T35"/>
                      </a:cxn>
                      <a:cxn ang="T88">
                        <a:pos x="T36" y="T37"/>
                      </a:cxn>
                      <a:cxn ang="T89">
                        <a:pos x="T38" y="T39"/>
                      </a:cxn>
                      <a:cxn ang="T90">
                        <a:pos x="T40" y="T41"/>
                      </a:cxn>
                      <a:cxn ang="T91">
                        <a:pos x="T42" y="T43"/>
                      </a:cxn>
                      <a:cxn ang="T92">
                        <a:pos x="T44" y="T45"/>
                      </a:cxn>
                      <a:cxn ang="T93">
                        <a:pos x="T46" y="T47"/>
                      </a:cxn>
                      <a:cxn ang="T94">
                        <a:pos x="T48" y="T49"/>
                      </a:cxn>
                      <a:cxn ang="T95">
                        <a:pos x="T50" y="T51"/>
                      </a:cxn>
                      <a:cxn ang="T96">
                        <a:pos x="T52" y="T53"/>
                      </a:cxn>
                      <a:cxn ang="T97">
                        <a:pos x="T54" y="T55"/>
                      </a:cxn>
                      <a:cxn ang="T98">
                        <a:pos x="T56" y="T57"/>
                      </a:cxn>
                      <a:cxn ang="T99">
                        <a:pos x="T58" y="T59"/>
                      </a:cxn>
                      <a:cxn ang="T100">
                        <a:pos x="T60" y="T61"/>
                      </a:cxn>
                      <a:cxn ang="T101">
                        <a:pos x="T62" y="T63"/>
                      </a:cxn>
                      <a:cxn ang="T102">
                        <a:pos x="T64" y="T65"/>
                      </a:cxn>
                      <a:cxn ang="T103">
                        <a:pos x="T66" y="T67"/>
                      </a:cxn>
                      <a:cxn ang="T104">
                        <a:pos x="T68" y="T69"/>
                      </a:cxn>
                    </a:cxnLst>
                    <a:rect l="T105" t="T106" r="T107" b="T108"/>
                    <a:pathLst>
                      <a:path w="281" h="39">
                        <a:moveTo>
                          <a:pt x="280" y="16"/>
                        </a:moveTo>
                        <a:lnTo>
                          <a:pt x="266" y="12"/>
                        </a:lnTo>
                        <a:lnTo>
                          <a:pt x="250" y="9"/>
                        </a:lnTo>
                        <a:lnTo>
                          <a:pt x="233" y="7"/>
                        </a:lnTo>
                        <a:lnTo>
                          <a:pt x="214" y="5"/>
                        </a:lnTo>
                        <a:lnTo>
                          <a:pt x="194" y="3"/>
                        </a:lnTo>
                        <a:lnTo>
                          <a:pt x="174" y="1"/>
                        </a:lnTo>
                        <a:lnTo>
                          <a:pt x="153" y="1"/>
                        </a:lnTo>
                        <a:lnTo>
                          <a:pt x="133" y="0"/>
                        </a:lnTo>
                        <a:lnTo>
                          <a:pt x="110" y="1"/>
                        </a:lnTo>
                        <a:lnTo>
                          <a:pt x="93" y="2"/>
                        </a:lnTo>
                        <a:lnTo>
                          <a:pt x="74" y="4"/>
                        </a:lnTo>
                        <a:lnTo>
                          <a:pt x="55" y="8"/>
                        </a:lnTo>
                        <a:lnTo>
                          <a:pt x="39" y="11"/>
                        </a:lnTo>
                        <a:lnTo>
                          <a:pt x="25" y="16"/>
                        </a:lnTo>
                        <a:lnTo>
                          <a:pt x="12" y="22"/>
                        </a:lnTo>
                        <a:lnTo>
                          <a:pt x="0" y="31"/>
                        </a:lnTo>
                        <a:lnTo>
                          <a:pt x="9" y="38"/>
                        </a:lnTo>
                        <a:lnTo>
                          <a:pt x="17" y="31"/>
                        </a:lnTo>
                        <a:lnTo>
                          <a:pt x="27" y="25"/>
                        </a:lnTo>
                        <a:lnTo>
                          <a:pt x="41" y="21"/>
                        </a:lnTo>
                        <a:lnTo>
                          <a:pt x="58" y="17"/>
                        </a:lnTo>
                        <a:lnTo>
                          <a:pt x="74" y="14"/>
                        </a:lnTo>
                        <a:lnTo>
                          <a:pt x="93" y="11"/>
                        </a:lnTo>
                        <a:lnTo>
                          <a:pt x="112" y="10"/>
                        </a:lnTo>
                        <a:lnTo>
                          <a:pt x="131" y="10"/>
                        </a:lnTo>
                        <a:lnTo>
                          <a:pt x="151" y="10"/>
                        </a:lnTo>
                        <a:lnTo>
                          <a:pt x="172" y="11"/>
                        </a:lnTo>
                        <a:lnTo>
                          <a:pt x="192" y="12"/>
                        </a:lnTo>
                        <a:lnTo>
                          <a:pt x="212" y="14"/>
                        </a:lnTo>
                        <a:lnTo>
                          <a:pt x="231" y="17"/>
                        </a:lnTo>
                        <a:lnTo>
                          <a:pt x="247" y="21"/>
                        </a:lnTo>
                        <a:lnTo>
                          <a:pt x="264" y="24"/>
                        </a:lnTo>
                        <a:lnTo>
                          <a:pt x="278" y="25"/>
                        </a:lnTo>
                        <a:lnTo>
                          <a:pt x="280" y="16"/>
                        </a:lnTo>
                      </a:path>
                    </a:pathLst>
                  </a:custGeom>
                  <a:solidFill>
                    <a:srgbClr val="D8191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3" name="Freeform 160"/>
                  <p:cNvSpPr>
                    <a:spLocks/>
                  </p:cNvSpPr>
                  <p:nvPr/>
                </p:nvSpPr>
                <p:spPr bwMode="auto">
                  <a:xfrm>
                    <a:off x="1055" y="2195"/>
                    <a:ext cx="7" cy="9"/>
                  </a:xfrm>
                  <a:custGeom>
                    <a:avLst/>
                    <a:gdLst>
                      <a:gd name="T0" fmla="*/ 0 w 7"/>
                      <a:gd name="T1" fmla="*/ 8 h 9"/>
                      <a:gd name="T2" fmla="*/ 4 w 7"/>
                      <a:gd name="T3" fmla="*/ 8 h 9"/>
                      <a:gd name="T4" fmla="*/ 6 w 7"/>
                      <a:gd name="T5" fmla="*/ 5 h 9"/>
                      <a:gd name="T6" fmla="*/ 6 w 7"/>
                      <a:gd name="T7" fmla="*/ 1 h 9"/>
                      <a:gd name="T8" fmla="*/ 2 w 7"/>
                      <a:gd name="T9" fmla="*/ 0 h 9"/>
                      <a:gd name="T10" fmla="*/ 0 w 7"/>
                      <a:gd name="T11" fmla="*/ 8 h 9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7"/>
                      <a:gd name="T19" fmla="*/ 0 h 9"/>
                      <a:gd name="T20" fmla="*/ 7 w 7"/>
                      <a:gd name="T21" fmla="*/ 9 h 9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7" h="9">
                        <a:moveTo>
                          <a:pt x="0" y="8"/>
                        </a:moveTo>
                        <a:lnTo>
                          <a:pt x="4" y="8"/>
                        </a:lnTo>
                        <a:lnTo>
                          <a:pt x="6" y="5"/>
                        </a:lnTo>
                        <a:lnTo>
                          <a:pt x="6" y="1"/>
                        </a:lnTo>
                        <a:lnTo>
                          <a:pt x="2" y="0"/>
                        </a:lnTo>
                        <a:lnTo>
                          <a:pt x="0" y="8"/>
                        </a:lnTo>
                      </a:path>
                    </a:pathLst>
                  </a:custGeom>
                  <a:solidFill>
                    <a:srgbClr val="D8191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4" name="Freeform 161"/>
                  <p:cNvSpPr>
                    <a:spLocks/>
                  </p:cNvSpPr>
                  <p:nvPr/>
                </p:nvSpPr>
                <p:spPr bwMode="auto">
                  <a:xfrm>
                    <a:off x="842" y="2295"/>
                    <a:ext cx="8" cy="11"/>
                  </a:xfrm>
                  <a:custGeom>
                    <a:avLst/>
                    <a:gdLst>
                      <a:gd name="T0" fmla="*/ 2 w 8"/>
                      <a:gd name="T1" fmla="*/ 0 h 11"/>
                      <a:gd name="T2" fmla="*/ 0 w 8"/>
                      <a:gd name="T3" fmla="*/ 4 h 11"/>
                      <a:gd name="T4" fmla="*/ 0 w 8"/>
                      <a:gd name="T5" fmla="*/ 8 h 11"/>
                      <a:gd name="T6" fmla="*/ 4 w 8"/>
                      <a:gd name="T7" fmla="*/ 10 h 11"/>
                      <a:gd name="T8" fmla="*/ 7 w 8"/>
                      <a:gd name="T9" fmla="*/ 10 h 11"/>
                      <a:gd name="T10" fmla="*/ 2 w 8"/>
                      <a:gd name="T11" fmla="*/ 0 h 11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8"/>
                      <a:gd name="T19" fmla="*/ 0 h 11"/>
                      <a:gd name="T20" fmla="*/ 8 w 8"/>
                      <a:gd name="T21" fmla="*/ 11 h 11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8" h="11">
                        <a:moveTo>
                          <a:pt x="2" y="0"/>
                        </a:moveTo>
                        <a:lnTo>
                          <a:pt x="0" y="4"/>
                        </a:lnTo>
                        <a:lnTo>
                          <a:pt x="0" y="8"/>
                        </a:lnTo>
                        <a:lnTo>
                          <a:pt x="4" y="10"/>
                        </a:lnTo>
                        <a:lnTo>
                          <a:pt x="7" y="10"/>
                        </a:lnTo>
                        <a:lnTo>
                          <a:pt x="2" y="0"/>
                        </a:lnTo>
                      </a:path>
                    </a:pathLst>
                  </a:custGeom>
                  <a:solidFill>
                    <a:srgbClr val="D8191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5" name="Freeform 162"/>
                  <p:cNvSpPr>
                    <a:spLocks/>
                  </p:cNvSpPr>
                  <p:nvPr/>
                </p:nvSpPr>
                <p:spPr bwMode="auto">
                  <a:xfrm>
                    <a:off x="845" y="2230"/>
                    <a:ext cx="246" cy="76"/>
                  </a:xfrm>
                  <a:custGeom>
                    <a:avLst/>
                    <a:gdLst>
                      <a:gd name="T0" fmla="*/ 245 w 246"/>
                      <a:gd name="T1" fmla="*/ 12 h 76"/>
                      <a:gd name="T2" fmla="*/ 224 w 246"/>
                      <a:gd name="T3" fmla="*/ 5 h 76"/>
                      <a:gd name="T4" fmla="*/ 203 w 246"/>
                      <a:gd name="T5" fmla="*/ 2 h 76"/>
                      <a:gd name="T6" fmla="*/ 181 w 246"/>
                      <a:gd name="T7" fmla="*/ 1 h 76"/>
                      <a:gd name="T8" fmla="*/ 162 w 246"/>
                      <a:gd name="T9" fmla="*/ 0 h 76"/>
                      <a:gd name="T10" fmla="*/ 144 w 246"/>
                      <a:gd name="T11" fmla="*/ 2 h 76"/>
                      <a:gd name="T12" fmla="*/ 125 w 246"/>
                      <a:gd name="T13" fmla="*/ 5 h 76"/>
                      <a:gd name="T14" fmla="*/ 108 w 246"/>
                      <a:gd name="T15" fmla="*/ 9 h 76"/>
                      <a:gd name="T16" fmla="*/ 94 w 246"/>
                      <a:gd name="T17" fmla="*/ 14 h 76"/>
                      <a:gd name="T18" fmla="*/ 79 w 246"/>
                      <a:gd name="T19" fmla="*/ 20 h 76"/>
                      <a:gd name="T20" fmla="*/ 64 w 246"/>
                      <a:gd name="T21" fmla="*/ 27 h 76"/>
                      <a:gd name="T22" fmla="*/ 51 w 246"/>
                      <a:gd name="T23" fmla="*/ 35 h 76"/>
                      <a:gd name="T24" fmla="*/ 39 w 246"/>
                      <a:gd name="T25" fmla="*/ 41 h 76"/>
                      <a:gd name="T26" fmla="*/ 28 w 246"/>
                      <a:gd name="T27" fmla="*/ 48 h 76"/>
                      <a:gd name="T28" fmla="*/ 18 w 246"/>
                      <a:gd name="T29" fmla="*/ 54 h 76"/>
                      <a:gd name="T30" fmla="*/ 8 w 246"/>
                      <a:gd name="T31" fmla="*/ 60 h 76"/>
                      <a:gd name="T32" fmla="*/ 0 w 246"/>
                      <a:gd name="T33" fmla="*/ 66 h 76"/>
                      <a:gd name="T34" fmla="*/ 5 w 246"/>
                      <a:gd name="T35" fmla="*/ 75 h 76"/>
                      <a:gd name="T36" fmla="*/ 14 w 246"/>
                      <a:gd name="T37" fmla="*/ 69 h 76"/>
                      <a:gd name="T38" fmla="*/ 24 w 246"/>
                      <a:gd name="T39" fmla="*/ 63 h 76"/>
                      <a:gd name="T40" fmla="*/ 33 w 246"/>
                      <a:gd name="T41" fmla="*/ 56 h 76"/>
                      <a:gd name="T42" fmla="*/ 45 w 246"/>
                      <a:gd name="T43" fmla="*/ 50 h 76"/>
                      <a:gd name="T44" fmla="*/ 56 w 246"/>
                      <a:gd name="T45" fmla="*/ 43 h 76"/>
                      <a:gd name="T46" fmla="*/ 69 w 246"/>
                      <a:gd name="T47" fmla="*/ 35 h 76"/>
                      <a:gd name="T48" fmla="*/ 83 w 246"/>
                      <a:gd name="T49" fmla="*/ 30 h 76"/>
                      <a:gd name="T50" fmla="*/ 97 w 246"/>
                      <a:gd name="T51" fmla="*/ 25 h 76"/>
                      <a:gd name="T52" fmla="*/ 111 w 246"/>
                      <a:gd name="T53" fmla="*/ 19 h 76"/>
                      <a:gd name="T54" fmla="*/ 129 w 246"/>
                      <a:gd name="T55" fmla="*/ 15 h 76"/>
                      <a:gd name="T56" fmla="*/ 145 w 246"/>
                      <a:gd name="T57" fmla="*/ 11 h 76"/>
                      <a:gd name="T58" fmla="*/ 163 w 246"/>
                      <a:gd name="T59" fmla="*/ 11 h 76"/>
                      <a:gd name="T60" fmla="*/ 180 w 246"/>
                      <a:gd name="T61" fmla="*/ 10 h 76"/>
                      <a:gd name="T62" fmla="*/ 201 w 246"/>
                      <a:gd name="T63" fmla="*/ 12 h 76"/>
                      <a:gd name="T64" fmla="*/ 221 w 246"/>
                      <a:gd name="T65" fmla="*/ 16 h 76"/>
                      <a:gd name="T66" fmla="*/ 243 w 246"/>
                      <a:gd name="T67" fmla="*/ 22 h 76"/>
                      <a:gd name="T68" fmla="*/ 245 w 246"/>
                      <a:gd name="T69" fmla="*/ 12 h 7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w 246"/>
                      <a:gd name="T106" fmla="*/ 0 h 76"/>
                      <a:gd name="T107" fmla="*/ 246 w 246"/>
                      <a:gd name="T108" fmla="*/ 76 h 76"/>
                    </a:gdLst>
                    <a:ahLst/>
                    <a:cxnLst>
                      <a:cxn ang="T70">
                        <a:pos x="T0" y="T1"/>
                      </a:cxn>
                      <a:cxn ang="T71">
                        <a:pos x="T2" y="T3"/>
                      </a:cxn>
                      <a:cxn ang="T72">
                        <a:pos x="T4" y="T5"/>
                      </a:cxn>
                      <a:cxn ang="T73">
                        <a:pos x="T6" y="T7"/>
                      </a:cxn>
                      <a:cxn ang="T74">
                        <a:pos x="T8" y="T9"/>
                      </a:cxn>
                      <a:cxn ang="T75">
                        <a:pos x="T10" y="T11"/>
                      </a:cxn>
                      <a:cxn ang="T76">
                        <a:pos x="T12" y="T13"/>
                      </a:cxn>
                      <a:cxn ang="T77">
                        <a:pos x="T14" y="T15"/>
                      </a:cxn>
                      <a:cxn ang="T78">
                        <a:pos x="T16" y="T17"/>
                      </a:cxn>
                      <a:cxn ang="T79">
                        <a:pos x="T18" y="T19"/>
                      </a:cxn>
                      <a:cxn ang="T80">
                        <a:pos x="T20" y="T21"/>
                      </a:cxn>
                      <a:cxn ang="T81">
                        <a:pos x="T22" y="T23"/>
                      </a:cxn>
                      <a:cxn ang="T82">
                        <a:pos x="T24" y="T25"/>
                      </a:cxn>
                      <a:cxn ang="T83">
                        <a:pos x="T26" y="T27"/>
                      </a:cxn>
                      <a:cxn ang="T84">
                        <a:pos x="T28" y="T29"/>
                      </a:cxn>
                      <a:cxn ang="T85">
                        <a:pos x="T30" y="T31"/>
                      </a:cxn>
                      <a:cxn ang="T86">
                        <a:pos x="T32" y="T33"/>
                      </a:cxn>
                      <a:cxn ang="T87">
                        <a:pos x="T34" y="T35"/>
                      </a:cxn>
                      <a:cxn ang="T88">
                        <a:pos x="T36" y="T37"/>
                      </a:cxn>
                      <a:cxn ang="T89">
                        <a:pos x="T38" y="T39"/>
                      </a:cxn>
                      <a:cxn ang="T90">
                        <a:pos x="T40" y="T41"/>
                      </a:cxn>
                      <a:cxn ang="T91">
                        <a:pos x="T42" y="T43"/>
                      </a:cxn>
                      <a:cxn ang="T92">
                        <a:pos x="T44" y="T45"/>
                      </a:cxn>
                      <a:cxn ang="T93">
                        <a:pos x="T46" y="T47"/>
                      </a:cxn>
                      <a:cxn ang="T94">
                        <a:pos x="T48" y="T49"/>
                      </a:cxn>
                      <a:cxn ang="T95">
                        <a:pos x="T50" y="T51"/>
                      </a:cxn>
                      <a:cxn ang="T96">
                        <a:pos x="T52" y="T53"/>
                      </a:cxn>
                      <a:cxn ang="T97">
                        <a:pos x="T54" y="T55"/>
                      </a:cxn>
                      <a:cxn ang="T98">
                        <a:pos x="T56" y="T57"/>
                      </a:cxn>
                      <a:cxn ang="T99">
                        <a:pos x="T58" y="T59"/>
                      </a:cxn>
                      <a:cxn ang="T100">
                        <a:pos x="T60" y="T61"/>
                      </a:cxn>
                      <a:cxn ang="T101">
                        <a:pos x="T62" y="T63"/>
                      </a:cxn>
                      <a:cxn ang="T102">
                        <a:pos x="T64" y="T65"/>
                      </a:cxn>
                      <a:cxn ang="T103">
                        <a:pos x="T66" y="T67"/>
                      </a:cxn>
                      <a:cxn ang="T104">
                        <a:pos x="T68" y="T69"/>
                      </a:cxn>
                    </a:cxnLst>
                    <a:rect l="T105" t="T106" r="T107" b="T108"/>
                    <a:pathLst>
                      <a:path w="246" h="76">
                        <a:moveTo>
                          <a:pt x="245" y="12"/>
                        </a:moveTo>
                        <a:lnTo>
                          <a:pt x="224" y="5"/>
                        </a:lnTo>
                        <a:lnTo>
                          <a:pt x="203" y="2"/>
                        </a:lnTo>
                        <a:lnTo>
                          <a:pt x="181" y="1"/>
                        </a:lnTo>
                        <a:lnTo>
                          <a:pt x="162" y="0"/>
                        </a:lnTo>
                        <a:lnTo>
                          <a:pt x="144" y="2"/>
                        </a:lnTo>
                        <a:lnTo>
                          <a:pt x="125" y="5"/>
                        </a:lnTo>
                        <a:lnTo>
                          <a:pt x="108" y="9"/>
                        </a:lnTo>
                        <a:lnTo>
                          <a:pt x="94" y="14"/>
                        </a:lnTo>
                        <a:lnTo>
                          <a:pt x="79" y="20"/>
                        </a:lnTo>
                        <a:lnTo>
                          <a:pt x="64" y="27"/>
                        </a:lnTo>
                        <a:lnTo>
                          <a:pt x="51" y="35"/>
                        </a:lnTo>
                        <a:lnTo>
                          <a:pt x="39" y="41"/>
                        </a:lnTo>
                        <a:lnTo>
                          <a:pt x="28" y="48"/>
                        </a:lnTo>
                        <a:lnTo>
                          <a:pt x="18" y="54"/>
                        </a:lnTo>
                        <a:lnTo>
                          <a:pt x="8" y="60"/>
                        </a:lnTo>
                        <a:lnTo>
                          <a:pt x="0" y="66"/>
                        </a:lnTo>
                        <a:lnTo>
                          <a:pt x="5" y="75"/>
                        </a:lnTo>
                        <a:lnTo>
                          <a:pt x="14" y="69"/>
                        </a:lnTo>
                        <a:lnTo>
                          <a:pt x="24" y="63"/>
                        </a:lnTo>
                        <a:lnTo>
                          <a:pt x="33" y="56"/>
                        </a:lnTo>
                        <a:lnTo>
                          <a:pt x="45" y="50"/>
                        </a:lnTo>
                        <a:lnTo>
                          <a:pt x="56" y="43"/>
                        </a:lnTo>
                        <a:lnTo>
                          <a:pt x="69" y="35"/>
                        </a:lnTo>
                        <a:lnTo>
                          <a:pt x="83" y="30"/>
                        </a:lnTo>
                        <a:lnTo>
                          <a:pt x="97" y="25"/>
                        </a:lnTo>
                        <a:lnTo>
                          <a:pt x="111" y="19"/>
                        </a:lnTo>
                        <a:lnTo>
                          <a:pt x="129" y="15"/>
                        </a:lnTo>
                        <a:lnTo>
                          <a:pt x="145" y="11"/>
                        </a:lnTo>
                        <a:lnTo>
                          <a:pt x="163" y="11"/>
                        </a:lnTo>
                        <a:lnTo>
                          <a:pt x="180" y="10"/>
                        </a:lnTo>
                        <a:lnTo>
                          <a:pt x="201" y="12"/>
                        </a:lnTo>
                        <a:lnTo>
                          <a:pt x="221" y="16"/>
                        </a:lnTo>
                        <a:lnTo>
                          <a:pt x="243" y="22"/>
                        </a:lnTo>
                        <a:lnTo>
                          <a:pt x="245" y="12"/>
                        </a:lnTo>
                      </a:path>
                    </a:pathLst>
                  </a:custGeom>
                  <a:solidFill>
                    <a:srgbClr val="D8191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6" name="Freeform 163"/>
                  <p:cNvSpPr>
                    <a:spLocks/>
                  </p:cNvSpPr>
                  <p:nvPr/>
                </p:nvSpPr>
                <p:spPr bwMode="auto">
                  <a:xfrm>
                    <a:off x="1088" y="2243"/>
                    <a:ext cx="6" cy="10"/>
                  </a:xfrm>
                  <a:custGeom>
                    <a:avLst/>
                    <a:gdLst>
                      <a:gd name="T0" fmla="*/ 0 w 6"/>
                      <a:gd name="T1" fmla="*/ 9 h 10"/>
                      <a:gd name="T2" fmla="*/ 3 w 6"/>
                      <a:gd name="T3" fmla="*/ 9 h 10"/>
                      <a:gd name="T4" fmla="*/ 5 w 6"/>
                      <a:gd name="T5" fmla="*/ 5 h 10"/>
                      <a:gd name="T6" fmla="*/ 5 w 6"/>
                      <a:gd name="T7" fmla="*/ 2 h 10"/>
                      <a:gd name="T8" fmla="*/ 2 w 6"/>
                      <a:gd name="T9" fmla="*/ 0 h 10"/>
                      <a:gd name="T10" fmla="*/ 0 w 6"/>
                      <a:gd name="T11" fmla="*/ 9 h 1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6"/>
                      <a:gd name="T19" fmla="*/ 0 h 10"/>
                      <a:gd name="T20" fmla="*/ 6 w 6"/>
                      <a:gd name="T21" fmla="*/ 10 h 10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6" h="10">
                        <a:moveTo>
                          <a:pt x="0" y="9"/>
                        </a:moveTo>
                        <a:lnTo>
                          <a:pt x="3" y="9"/>
                        </a:lnTo>
                        <a:lnTo>
                          <a:pt x="5" y="5"/>
                        </a:lnTo>
                        <a:lnTo>
                          <a:pt x="5" y="2"/>
                        </a:lnTo>
                        <a:lnTo>
                          <a:pt x="2" y="0"/>
                        </a:lnTo>
                        <a:lnTo>
                          <a:pt x="0" y="9"/>
                        </a:lnTo>
                      </a:path>
                    </a:pathLst>
                  </a:custGeom>
                  <a:solidFill>
                    <a:srgbClr val="D8191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7" name="Freeform 164"/>
                  <p:cNvSpPr>
                    <a:spLocks/>
                  </p:cNvSpPr>
                  <p:nvPr/>
                </p:nvSpPr>
                <p:spPr bwMode="auto">
                  <a:xfrm>
                    <a:off x="709" y="2159"/>
                    <a:ext cx="149" cy="189"/>
                  </a:xfrm>
                  <a:custGeom>
                    <a:avLst/>
                    <a:gdLst>
                      <a:gd name="T0" fmla="*/ 0 w 149"/>
                      <a:gd name="T1" fmla="*/ 9 h 189"/>
                      <a:gd name="T2" fmla="*/ 0 w 149"/>
                      <a:gd name="T3" fmla="*/ 9 h 189"/>
                      <a:gd name="T4" fmla="*/ 19 w 149"/>
                      <a:gd name="T5" fmla="*/ 20 h 189"/>
                      <a:gd name="T6" fmla="*/ 40 w 149"/>
                      <a:gd name="T7" fmla="*/ 34 h 189"/>
                      <a:gd name="T8" fmla="*/ 62 w 149"/>
                      <a:gd name="T9" fmla="*/ 50 h 189"/>
                      <a:gd name="T10" fmla="*/ 85 w 149"/>
                      <a:gd name="T11" fmla="*/ 71 h 189"/>
                      <a:gd name="T12" fmla="*/ 103 w 149"/>
                      <a:gd name="T13" fmla="*/ 91 h 189"/>
                      <a:gd name="T14" fmla="*/ 121 w 149"/>
                      <a:gd name="T15" fmla="*/ 119 h 189"/>
                      <a:gd name="T16" fmla="*/ 132 w 149"/>
                      <a:gd name="T17" fmla="*/ 150 h 189"/>
                      <a:gd name="T18" fmla="*/ 139 w 149"/>
                      <a:gd name="T19" fmla="*/ 188 h 189"/>
                      <a:gd name="T20" fmla="*/ 148 w 149"/>
                      <a:gd name="T21" fmla="*/ 188 h 189"/>
                      <a:gd name="T22" fmla="*/ 143 w 149"/>
                      <a:gd name="T23" fmla="*/ 148 h 189"/>
                      <a:gd name="T24" fmla="*/ 129 w 149"/>
                      <a:gd name="T25" fmla="*/ 113 h 189"/>
                      <a:gd name="T26" fmla="*/ 112 w 149"/>
                      <a:gd name="T27" fmla="*/ 85 h 189"/>
                      <a:gd name="T28" fmla="*/ 91 w 149"/>
                      <a:gd name="T29" fmla="*/ 62 h 189"/>
                      <a:gd name="T30" fmla="*/ 69 w 149"/>
                      <a:gd name="T31" fmla="*/ 42 h 189"/>
                      <a:gd name="T32" fmla="*/ 44 w 149"/>
                      <a:gd name="T33" fmla="*/ 25 h 189"/>
                      <a:gd name="T34" fmla="*/ 23 w 149"/>
                      <a:gd name="T35" fmla="*/ 12 h 189"/>
                      <a:gd name="T36" fmla="*/ 5 w 149"/>
                      <a:gd name="T37" fmla="*/ 0 h 189"/>
                      <a:gd name="T38" fmla="*/ 0 w 149"/>
                      <a:gd name="T39" fmla="*/ 9 h 189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w 149"/>
                      <a:gd name="T61" fmla="*/ 0 h 189"/>
                      <a:gd name="T62" fmla="*/ 149 w 149"/>
                      <a:gd name="T63" fmla="*/ 189 h 189"/>
                    </a:gdLst>
                    <a:ahLst/>
                    <a:cxnLst>
                      <a:cxn ang="T40">
                        <a:pos x="T0" y="T1"/>
                      </a:cxn>
                      <a:cxn ang="T41">
                        <a:pos x="T2" y="T3"/>
                      </a:cxn>
                      <a:cxn ang="T42">
                        <a:pos x="T4" y="T5"/>
                      </a:cxn>
                      <a:cxn ang="T43">
                        <a:pos x="T6" y="T7"/>
                      </a:cxn>
                      <a:cxn ang="T44">
                        <a:pos x="T8" y="T9"/>
                      </a:cxn>
                      <a:cxn ang="T45">
                        <a:pos x="T10" y="T11"/>
                      </a:cxn>
                      <a:cxn ang="T46">
                        <a:pos x="T12" y="T13"/>
                      </a:cxn>
                      <a:cxn ang="T47">
                        <a:pos x="T14" y="T15"/>
                      </a:cxn>
                      <a:cxn ang="T48">
                        <a:pos x="T16" y="T17"/>
                      </a:cxn>
                      <a:cxn ang="T49">
                        <a:pos x="T18" y="T19"/>
                      </a:cxn>
                      <a:cxn ang="T50">
                        <a:pos x="T20" y="T21"/>
                      </a:cxn>
                      <a:cxn ang="T51">
                        <a:pos x="T22" y="T23"/>
                      </a:cxn>
                      <a:cxn ang="T52">
                        <a:pos x="T24" y="T25"/>
                      </a:cxn>
                      <a:cxn ang="T53">
                        <a:pos x="T26" y="T27"/>
                      </a:cxn>
                      <a:cxn ang="T54">
                        <a:pos x="T28" y="T29"/>
                      </a:cxn>
                      <a:cxn ang="T55">
                        <a:pos x="T30" y="T31"/>
                      </a:cxn>
                      <a:cxn ang="T56">
                        <a:pos x="T32" y="T33"/>
                      </a:cxn>
                      <a:cxn ang="T57">
                        <a:pos x="T34" y="T35"/>
                      </a:cxn>
                      <a:cxn ang="T58">
                        <a:pos x="T36" y="T37"/>
                      </a:cxn>
                      <a:cxn ang="T59">
                        <a:pos x="T38" y="T39"/>
                      </a:cxn>
                    </a:cxnLst>
                    <a:rect l="T60" t="T61" r="T62" b="T63"/>
                    <a:pathLst>
                      <a:path w="149" h="189">
                        <a:moveTo>
                          <a:pt x="0" y="9"/>
                        </a:moveTo>
                        <a:lnTo>
                          <a:pt x="0" y="9"/>
                        </a:lnTo>
                        <a:lnTo>
                          <a:pt x="19" y="20"/>
                        </a:lnTo>
                        <a:lnTo>
                          <a:pt x="40" y="34"/>
                        </a:lnTo>
                        <a:lnTo>
                          <a:pt x="62" y="50"/>
                        </a:lnTo>
                        <a:lnTo>
                          <a:pt x="85" y="71"/>
                        </a:lnTo>
                        <a:lnTo>
                          <a:pt x="103" y="91"/>
                        </a:lnTo>
                        <a:lnTo>
                          <a:pt x="121" y="119"/>
                        </a:lnTo>
                        <a:lnTo>
                          <a:pt x="132" y="150"/>
                        </a:lnTo>
                        <a:lnTo>
                          <a:pt x="139" y="188"/>
                        </a:lnTo>
                        <a:lnTo>
                          <a:pt x="148" y="188"/>
                        </a:lnTo>
                        <a:lnTo>
                          <a:pt x="143" y="148"/>
                        </a:lnTo>
                        <a:lnTo>
                          <a:pt x="129" y="113"/>
                        </a:lnTo>
                        <a:lnTo>
                          <a:pt x="112" y="85"/>
                        </a:lnTo>
                        <a:lnTo>
                          <a:pt x="91" y="62"/>
                        </a:lnTo>
                        <a:lnTo>
                          <a:pt x="69" y="42"/>
                        </a:lnTo>
                        <a:lnTo>
                          <a:pt x="44" y="25"/>
                        </a:lnTo>
                        <a:lnTo>
                          <a:pt x="23" y="12"/>
                        </a:lnTo>
                        <a:lnTo>
                          <a:pt x="5" y="0"/>
                        </a:lnTo>
                        <a:lnTo>
                          <a:pt x="0" y="9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8" name="Freeform 165"/>
                  <p:cNvSpPr>
                    <a:spLocks/>
                  </p:cNvSpPr>
                  <p:nvPr/>
                </p:nvSpPr>
                <p:spPr bwMode="auto">
                  <a:xfrm>
                    <a:off x="656" y="2073"/>
                    <a:ext cx="75" cy="96"/>
                  </a:xfrm>
                  <a:custGeom>
                    <a:avLst/>
                    <a:gdLst>
                      <a:gd name="T0" fmla="*/ 71 w 75"/>
                      <a:gd name="T1" fmla="*/ 0 h 96"/>
                      <a:gd name="T2" fmla="*/ 71 w 75"/>
                      <a:gd name="T3" fmla="*/ 0 h 96"/>
                      <a:gd name="T4" fmla="*/ 37 w 75"/>
                      <a:gd name="T5" fmla="*/ 9 h 96"/>
                      <a:gd name="T6" fmla="*/ 13 w 75"/>
                      <a:gd name="T7" fmla="*/ 20 h 96"/>
                      <a:gd name="T8" fmla="*/ 1 w 75"/>
                      <a:gd name="T9" fmla="*/ 33 h 96"/>
                      <a:gd name="T10" fmla="*/ 0 w 75"/>
                      <a:gd name="T11" fmla="*/ 47 h 96"/>
                      <a:gd name="T12" fmla="*/ 7 w 75"/>
                      <a:gd name="T13" fmla="*/ 60 h 96"/>
                      <a:gd name="T14" fmla="*/ 19 w 75"/>
                      <a:gd name="T15" fmla="*/ 72 h 96"/>
                      <a:gd name="T16" fmla="*/ 35 w 75"/>
                      <a:gd name="T17" fmla="*/ 84 h 96"/>
                      <a:gd name="T18" fmla="*/ 53 w 75"/>
                      <a:gd name="T19" fmla="*/ 95 h 96"/>
                      <a:gd name="T20" fmla="*/ 58 w 75"/>
                      <a:gd name="T21" fmla="*/ 86 h 96"/>
                      <a:gd name="T22" fmla="*/ 40 w 75"/>
                      <a:gd name="T23" fmla="*/ 75 h 96"/>
                      <a:gd name="T24" fmla="*/ 25 w 75"/>
                      <a:gd name="T25" fmla="*/ 64 h 96"/>
                      <a:gd name="T26" fmla="*/ 15 w 75"/>
                      <a:gd name="T27" fmla="*/ 55 h 96"/>
                      <a:gd name="T28" fmla="*/ 10 w 75"/>
                      <a:gd name="T29" fmla="*/ 45 h 96"/>
                      <a:gd name="T30" fmla="*/ 10 w 75"/>
                      <a:gd name="T31" fmla="*/ 37 h 96"/>
                      <a:gd name="T32" fmla="*/ 18 w 75"/>
                      <a:gd name="T33" fmla="*/ 29 h 96"/>
                      <a:gd name="T34" fmla="*/ 40 w 75"/>
                      <a:gd name="T35" fmla="*/ 20 h 96"/>
                      <a:gd name="T36" fmla="*/ 74 w 75"/>
                      <a:gd name="T37" fmla="*/ 10 h 96"/>
                      <a:gd name="T38" fmla="*/ 71 w 75"/>
                      <a:gd name="T39" fmla="*/ 0 h 9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w 75"/>
                      <a:gd name="T61" fmla="*/ 0 h 96"/>
                      <a:gd name="T62" fmla="*/ 75 w 75"/>
                      <a:gd name="T63" fmla="*/ 96 h 96"/>
                    </a:gdLst>
                    <a:ahLst/>
                    <a:cxnLst>
                      <a:cxn ang="T40">
                        <a:pos x="T0" y="T1"/>
                      </a:cxn>
                      <a:cxn ang="T41">
                        <a:pos x="T2" y="T3"/>
                      </a:cxn>
                      <a:cxn ang="T42">
                        <a:pos x="T4" y="T5"/>
                      </a:cxn>
                      <a:cxn ang="T43">
                        <a:pos x="T6" y="T7"/>
                      </a:cxn>
                      <a:cxn ang="T44">
                        <a:pos x="T8" y="T9"/>
                      </a:cxn>
                      <a:cxn ang="T45">
                        <a:pos x="T10" y="T11"/>
                      </a:cxn>
                      <a:cxn ang="T46">
                        <a:pos x="T12" y="T13"/>
                      </a:cxn>
                      <a:cxn ang="T47">
                        <a:pos x="T14" y="T15"/>
                      </a:cxn>
                      <a:cxn ang="T48">
                        <a:pos x="T16" y="T17"/>
                      </a:cxn>
                      <a:cxn ang="T49">
                        <a:pos x="T18" y="T19"/>
                      </a:cxn>
                      <a:cxn ang="T50">
                        <a:pos x="T20" y="T21"/>
                      </a:cxn>
                      <a:cxn ang="T51">
                        <a:pos x="T22" y="T23"/>
                      </a:cxn>
                      <a:cxn ang="T52">
                        <a:pos x="T24" y="T25"/>
                      </a:cxn>
                      <a:cxn ang="T53">
                        <a:pos x="T26" y="T27"/>
                      </a:cxn>
                      <a:cxn ang="T54">
                        <a:pos x="T28" y="T29"/>
                      </a:cxn>
                      <a:cxn ang="T55">
                        <a:pos x="T30" y="T31"/>
                      </a:cxn>
                      <a:cxn ang="T56">
                        <a:pos x="T32" y="T33"/>
                      </a:cxn>
                      <a:cxn ang="T57">
                        <a:pos x="T34" y="T35"/>
                      </a:cxn>
                      <a:cxn ang="T58">
                        <a:pos x="T36" y="T37"/>
                      </a:cxn>
                      <a:cxn ang="T59">
                        <a:pos x="T38" y="T39"/>
                      </a:cxn>
                    </a:cxnLst>
                    <a:rect l="T60" t="T61" r="T62" b="T63"/>
                    <a:pathLst>
                      <a:path w="75" h="96">
                        <a:moveTo>
                          <a:pt x="71" y="0"/>
                        </a:moveTo>
                        <a:lnTo>
                          <a:pt x="71" y="0"/>
                        </a:lnTo>
                        <a:lnTo>
                          <a:pt x="37" y="9"/>
                        </a:lnTo>
                        <a:lnTo>
                          <a:pt x="13" y="20"/>
                        </a:lnTo>
                        <a:lnTo>
                          <a:pt x="1" y="33"/>
                        </a:lnTo>
                        <a:lnTo>
                          <a:pt x="0" y="47"/>
                        </a:lnTo>
                        <a:lnTo>
                          <a:pt x="7" y="60"/>
                        </a:lnTo>
                        <a:lnTo>
                          <a:pt x="19" y="72"/>
                        </a:lnTo>
                        <a:lnTo>
                          <a:pt x="35" y="84"/>
                        </a:lnTo>
                        <a:lnTo>
                          <a:pt x="53" y="95"/>
                        </a:lnTo>
                        <a:lnTo>
                          <a:pt x="58" y="86"/>
                        </a:lnTo>
                        <a:lnTo>
                          <a:pt x="40" y="75"/>
                        </a:lnTo>
                        <a:lnTo>
                          <a:pt x="25" y="64"/>
                        </a:lnTo>
                        <a:lnTo>
                          <a:pt x="15" y="55"/>
                        </a:lnTo>
                        <a:lnTo>
                          <a:pt x="10" y="45"/>
                        </a:lnTo>
                        <a:lnTo>
                          <a:pt x="10" y="37"/>
                        </a:lnTo>
                        <a:lnTo>
                          <a:pt x="18" y="29"/>
                        </a:lnTo>
                        <a:lnTo>
                          <a:pt x="40" y="20"/>
                        </a:lnTo>
                        <a:lnTo>
                          <a:pt x="74" y="10"/>
                        </a:lnTo>
                        <a:lnTo>
                          <a:pt x="71" y="0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9" name="Freeform 166"/>
                  <p:cNvSpPr>
                    <a:spLocks/>
                  </p:cNvSpPr>
                  <p:nvPr/>
                </p:nvSpPr>
                <p:spPr bwMode="auto">
                  <a:xfrm>
                    <a:off x="728" y="2066"/>
                    <a:ext cx="546" cy="181"/>
                  </a:xfrm>
                  <a:custGeom>
                    <a:avLst/>
                    <a:gdLst>
                      <a:gd name="T0" fmla="*/ 545 w 546"/>
                      <a:gd name="T1" fmla="*/ 168 h 181"/>
                      <a:gd name="T2" fmla="*/ 545 w 546"/>
                      <a:gd name="T3" fmla="*/ 168 h 181"/>
                      <a:gd name="T4" fmla="*/ 526 w 546"/>
                      <a:gd name="T5" fmla="*/ 164 h 181"/>
                      <a:gd name="T6" fmla="*/ 504 w 546"/>
                      <a:gd name="T7" fmla="*/ 155 h 181"/>
                      <a:gd name="T8" fmla="*/ 479 w 546"/>
                      <a:gd name="T9" fmla="*/ 145 h 181"/>
                      <a:gd name="T10" fmla="*/ 451 w 546"/>
                      <a:gd name="T11" fmla="*/ 130 h 181"/>
                      <a:gd name="T12" fmla="*/ 421 w 546"/>
                      <a:gd name="T13" fmla="*/ 114 h 181"/>
                      <a:gd name="T14" fmla="*/ 390 w 546"/>
                      <a:gd name="T15" fmla="*/ 98 h 181"/>
                      <a:gd name="T16" fmla="*/ 353 w 546"/>
                      <a:gd name="T17" fmla="*/ 81 h 181"/>
                      <a:gd name="T18" fmla="*/ 318 w 546"/>
                      <a:gd name="T19" fmla="*/ 63 h 181"/>
                      <a:gd name="T20" fmla="*/ 279 w 546"/>
                      <a:gd name="T21" fmla="*/ 47 h 181"/>
                      <a:gd name="T22" fmla="*/ 240 w 546"/>
                      <a:gd name="T23" fmla="*/ 33 h 181"/>
                      <a:gd name="T24" fmla="*/ 201 w 546"/>
                      <a:gd name="T25" fmla="*/ 20 h 181"/>
                      <a:gd name="T26" fmla="*/ 162 w 546"/>
                      <a:gd name="T27" fmla="*/ 9 h 181"/>
                      <a:gd name="T28" fmla="*/ 122 w 546"/>
                      <a:gd name="T29" fmla="*/ 3 h 181"/>
                      <a:gd name="T30" fmla="*/ 82 w 546"/>
                      <a:gd name="T31" fmla="*/ 1 h 181"/>
                      <a:gd name="T32" fmla="*/ 40 w 546"/>
                      <a:gd name="T33" fmla="*/ 0 h 181"/>
                      <a:gd name="T34" fmla="*/ 0 w 546"/>
                      <a:gd name="T35" fmla="*/ 7 h 181"/>
                      <a:gd name="T36" fmla="*/ 3 w 546"/>
                      <a:gd name="T37" fmla="*/ 17 h 181"/>
                      <a:gd name="T38" fmla="*/ 41 w 546"/>
                      <a:gd name="T39" fmla="*/ 11 h 181"/>
                      <a:gd name="T40" fmla="*/ 80 w 546"/>
                      <a:gd name="T41" fmla="*/ 9 h 181"/>
                      <a:gd name="T42" fmla="*/ 120 w 546"/>
                      <a:gd name="T43" fmla="*/ 13 h 181"/>
                      <a:gd name="T44" fmla="*/ 159 w 546"/>
                      <a:gd name="T45" fmla="*/ 21 h 181"/>
                      <a:gd name="T46" fmla="*/ 199 w 546"/>
                      <a:gd name="T47" fmla="*/ 30 h 181"/>
                      <a:gd name="T48" fmla="*/ 239 w 546"/>
                      <a:gd name="T49" fmla="*/ 42 h 181"/>
                      <a:gd name="T50" fmla="*/ 278 w 546"/>
                      <a:gd name="T51" fmla="*/ 56 h 181"/>
                      <a:gd name="T52" fmla="*/ 314 w 546"/>
                      <a:gd name="T53" fmla="*/ 73 h 181"/>
                      <a:gd name="T54" fmla="*/ 349 w 546"/>
                      <a:gd name="T55" fmla="*/ 89 h 181"/>
                      <a:gd name="T56" fmla="*/ 385 w 546"/>
                      <a:gd name="T57" fmla="*/ 107 h 181"/>
                      <a:gd name="T58" fmla="*/ 417 w 546"/>
                      <a:gd name="T59" fmla="*/ 123 h 181"/>
                      <a:gd name="T60" fmla="*/ 447 w 546"/>
                      <a:gd name="T61" fmla="*/ 139 h 181"/>
                      <a:gd name="T62" fmla="*/ 475 w 546"/>
                      <a:gd name="T63" fmla="*/ 153 h 181"/>
                      <a:gd name="T64" fmla="*/ 500 w 546"/>
                      <a:gd name="T65" fmla="*/ 164 h 181"/>
                      <a:gd name="T66" fmla="*/ 524 w 546"/>
                      <a:gd name="T67" fmla="*/ 174 h 181"/>
                      <a:gd name="T68" fmla="*/ 543 w 546"/>
                      <a:gd name="T69" fmla="*/ 180 h 181"/>
                      <a:gd name="T70" fmla="*/ 545 w 546"/>
                      <a:gd name="T71" fmla="*/ 168 h 18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546"/>
                      <a:gd name="T109" fmla="*/ 0 h 181"/>
                      <a:gd name="T110" fmla="*/ 546 w 546"/>
                      <a:gd name="T111" fmla="*/ 181 h 18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546" h="181">
                        <a:moveTo>
                          <a:pt x="545" y="168"/>
                        </a:moveTo>
                        <a:lnTo>
                          <a:pt x="545" y="168"/>
                        </a:lnTo>
                        <a:lnTo>
                          <a:pt x="526" y="164"/>
                        </a:lnTo>
                        <a:lnTo>
                          <a:pt x="504" y="155"/>
                        </a:lnTo>
                        <a:lnTo>
                          <a:pt x="479" y="145"/>
                        </a:lnTo>
                        <a:lnTo>
                          <a:pt x="451" y="130"/>
                        </a:lnTo>
                        <a:lnTo>
                          <a:pt x="421" y="114"/>
                        </a:lnTo>
                        <a:lnTo>
                          <a:pt x="390" y="98"/>
                        </a:lnTo>
                        <a:lnTo>
                          <a:pt x="353" y="81"/>
                        </a:lnTo>
                        <a:lnTo>
                          <a:pt x="318" y="63"/>
                        </a:lnTo>
                        <a:lnTo>
                          <a:pt x="279" y="47"/>
                        </a:lnTo>
                        <a:lnTo>
                          <a:pt x="240" y="33"/>
                        </a:lnTo>
                        <a:lnTo>
                          <a:pt x="201" y="20"/>
                        </a:lnTo>
                        <a:lnTo>
                          <a:pt x="162" y="9"/>
                        </a:lnTo>
                        <a:lnTo>
                          <a:pt x="122" y="3"/>
                        </a:lnTo>
                        <a:lnTo>
                          <a:pt x="82" y="1"/>
                        </a:lnTo>
                        <a:lnTo>
                          <a:pt x="40" y="0"/>
                        </a:lnTo>
                        <a:lnTo>
                          <a:pt x="0" y="7"/>
                        </a:lnTo>
                        <a:lnTo>
                          <a:pt x="3" y="17"/>
                        </a:lnTo>
                        <a:lnTo>
                          <a:pt x="41" y="11"/>
                        </a:lnTo>
                        <a:lnTo>
                          <a:pt x="80" y="9"/>
                        </a:lnTo>
                        <a:lnTo>
                          <a:pt x="120" y="13"/>
                        </a:lnTo>
                        <a:lnTo>
                          <a:pt x="159" y="21"/>
                        </a:lnTo>
                        <a:lnTo>
                          <a:pt x="199" y="30"/>
                        </a:lnTo>
                        <a:lnTo>
                          <a:pt x="239" y="42"/>
                        </a:lnTo>
                        <a:lnTo>
                          <a:pt x="278" y="56"/>
                        </a:lnTo>
                        <a:lnTo>
                          <a:pt x="314" y="73"/>
                        </a:lnTo>
                        <a:lnTo>
                          <a:pt x="349" y="89"/>
                        </a:lnTo>
                        <a:lnTo>
                          <a:pt x="385" y="107"/>
                        </a:lnTo>
                        <a:lnTo>
                          <a:pt x="417" y="123"/>
                        </a:lnTo>
                        <a:lnTo>
                          <a:pt x="447" y="139"/>
                        </a:lnTo>
                        <a:lnTo>
                          <a:pt x="475" y="153"/>
                        </a:lnTo>
                        <a:lnTo>
                          <a:pt x="500" y="164"/>
                        </a:lnTo>
                        <a:lnTo>
                          <a:pt x="524" y="174"/>
                        </a:lnTo>
                        <a:lnTo>
                          <a:pt x="543" y="180"/>
                        </a:lnTo>
                        <a:lnTo>
                          <a:pt x="545" y="168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0" name="Freeform 167"/>
                  <p:cNvSpPr>
                    <a:spLocks/>
                  </p:cNvSpPr>
                  <p:nvPr/>
                </p:nvSpPr>
                <p:spPr bwMode="auto">
                  <a:xfrm>
                    <a:off x="709" y="2646"/>
                    <a:ext cx="139" cy="69"/>
                  </a:xfrm>
                  <a:custGeom>
                    <a:avLst/>
                    <a:gdLst>
                      <a:gd name="T0" fmla="*/ 15 w 139"/>
                      <a:gd name="T1" fmla="*/ 0 h 69"/>
                      <a:gd name="T2" fmla="*/ 15 w 139"/>
                      <a:gd name="T3" fmla="*/ 0 h 69"/>
                      <a:gd name="T4" fmla="*/ 7 w 139"/>
                      <a:gd name="T5" fmla="*/ 16 h 69"/>
                      <a:gd name="T6" fmla="*/ 2 w 139"/>
                      <a:gd name="T7" fmla="*/ 34 h 69"/>
                      <a:gd name="T8" fmla="*/ 0 w 139"/>
                      <a:gd name="T9" fmla="*/ 50 h 69"/>
                      <a:gd name="T10" fmla="*/ 8 w 139"/>
                      <a:gd name="T11" fmla="*/ 64 h 69"/>
                      <a:gd name="T12" fmla="*/ 25 w 139"/>
                      <a:gd name="T13" fmla="*/ 68 h 69"/>
                      <a:gd name="T14" fmla="*/ 49 w 139"/>
                      <a:gd name="T15" fmla="*/ 62 h 69"/>
                      <a:gd name="T16" fmla="*/ 87 w 139"/>
                      <a:gd name="T17" fmla="*/ 42 h 69"/>
                      <a:gd name="T18" fmla="*/ 138 w 139"/>
                      <a:gd name="T19" fmla="*/ 11 h 69"/>
                      <a:gd name="T20" fmla="*/ 132 w 139"/>
                      <a:gd name="T21" fmla="*/ 2 h 69"/>
                      <a:gd name="T22" fmla="*/ 81 w 139"/>
                      <a:gd name="T23" fmla="*/ 34 h 69"/>
                      <a:gd name="T24" fmla="*/ 46 w 139"/>
                      <a:gd name="T25" fmla="*/ 51 h 69"/>
                      <a:gd name="T26" fmla="*/ 24 w 139"/>
                      <a:gd name="T27" fmla="*/ 59 h 69"/>
                      <a:gd name="T28" fmla="*/ 13 w 139"/>
                      <a:gd name="T29" fmla="*/ 56 h 69"/>
                      <a:gd name="T30" fmla="*/ 10 w 139"/>
                      <a:gd name="T31" fmla="*/ 50 h 69"/>
                      <a:gd name="T32" fmla="*/ 13 w 139"/>
                      <a:gd name="T33" fmla="*/ 36 h 69"/>
                      <a:gd name="T34" fmla="*/ 17 w 139"/>
                      <a:gd name="T35" fmla="*/ 18 h 69"/>
                      <a:gd name="T36" fmla="*/ 23 w 139"/>
                      <a:gd name="T37" fmla="*/ 1 h 69"/>
                      <a:gd name="T38" fmla="*/ 15 w 139"/>
                      <a:gd name="T39" fmla="*/ 0 h 69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w 139"/>
                      <a:gd name="T61" fmla="*/ 0 h 69"/>
                      <a:gd name="T62" fmla="*/ 139 w 139"/>
                      <a:gd name="T63" fmla="*/ 69 h 69"/>
                    </a:gdLst>
                    <a:ahLst/>
                    <a:cxnLst>
                      <a:cxn ang="T40">
                        <a:pos x="T0" y="T1"/>
                      </a:cxn>
                      <a:cxn ang="T41">
                        <a:pos x="T2" y="T3"/>
                      </a:cxn>
                      <a:cxn ang="T42">
                        <a:pos x="T4" y="T5"/>
                      </a:cxn>
                      <a:cxn ang="T43">
                        <a:pos x="T6" y="T7"/>
                      </a:cxn>
                      <a:cxn ang="T44">
                        <a:pos x="T8" y="T9"/>
                      </a:cxn>
                      <a:cxn ang="T45">
                        <a:pos x="T10" y="T11"/>
                      </a:cxn>
                      <a:cxn ang="T46">
                        <a:pos x="T12" y="T13"/>
                      </a:cxn>
                      <a:cxn ang="T47">
                        <a:pos x="T14" y="T15"/>
                      </a:cxn>
                      <a:cxn ang="T48">
                        <a:pos x="T16" y="T17"/>
                      </a:cxn>
                      <a:cxn ang="T49">
                        <a:pos x="T18" y="T19"/>
                      </a:cxn>
                      <a:cxn ang="T50">
                        <a:pos x="T20" y="T21"/>
                      </a:cxn>
                      <a:cxn ang="T51">
                        <a:pos x="T22" y="T23"/>
                      </a:cxn>
                      <a:cxn ang="T52">
                        <a:pos x="T24" y="T25"/>
                      </a:cxn>
                      <a:cxn ang="T53">
                        <a:pos x="T26" y="T27"/>
                      </a:cxn>
                      <a:cxn ang="T54">
                        <a:pos x="T28" y="T29"/>
                      </a:cxn>
                      <a:cxn ang="T55">
                        <a:pos x="T30" y="T31"/>
                      </a:cxn>
                      <a:cxn ang="T56">
                        <a:pos x="T32" y="T33"/>
                      </a:cxn>
                      <a:cxn ang="T57">
                        <a:pos x="T34" y="T35"/>
                      </a:cxn>
                      <a:cxn ang="T58">
                        <a:pos x="T36" y="T37"/>
                      </a:cxn>
                      <a:cxn ang="T59">
                        <a:pos x="T38" y="T39"/>
                      </a:cxn>
                    </a:cxnLst>
                    <a:rect l="T60" t="T61" r="T62" b="T63"/>
                    <a:pathLst>
                      <a:path w="139" h="69">
                        <a:moveTo>
                          <a:pt x="15" y="0"/>
                        </a:moveTo>
                        <a:lnTo>
                          <a:pt x="15" y="0"/>
                        </a:lnTo>
                        <a:lnTo>
                          <a:pt x="7" y="16"/>
                        </a:lnTo>
                        <a:lnTo>
                          <a:pt x="2" y="34"/>
                        </a:lnTo>
                        <a:lnTo>
                          <a:pt x="0" y="50"/>
                        </a:lnTo>
                        <a:lnTo>
                          <a:pt x="8" y="64"/>
                        </a:lnTo>
                        <a:lnTo>
                          <a:pt x="25" y="68"/>
                        </a:lnTo>
                        <a:lnTo>
                          <a:pt x="49" y="62"/>
                        </a:lnTo>
                        <a:lnTo>
                          <a:pt x="87" y="42"/>
                        </a:lnTo>
                        <a:lnTo>
                          <a:pt x="138" y="11"/>
                        </a:lnTo>
                        <a:lnTo>
                          <a:pt x="132" y="2"/>
                        </a:lnTo>
                        <a:lnTo>
                          <a:pt x="81" y="34"/>
                        </a:lnTo>
                        <a:lnTo>
                          <a:pt x="46" y="51"/>
                        </a:lnTo>
                        <a:lnTo>
                          <a:pt x="24" y="59"/>
                        </a:lnTo>
                        <a:lnTo>
                          <a:pt x="13" y="56"/>
                        </a:lnTo>
                        <a:lnTo>
                          <a:pt x="10" y="50"/>
                        </a:lnTo>
                        <a:lnTo>
                          <a:pt x="13" y="36"/>
                        </a:lnTo>
                        <a:lnTo>
                          <a:pt x="17" y="18"/>
                        </a:lnTo>
                        <a:lnTo>
                          <a:pt x="23" y="1"/>
                        </a:lnTo>
                        <a:lnTo>
                          <a:pt x="15" y="0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1" name="Freeform 168"/>
                  <p:cNvSpPr>
                    <a:spLocks/>
                  </p:cNvSpPr>
                  <p:nvPr/>
                </p:nvSpPr>
                <p:spPr bwMode="auto">
                  <a:xfrm>
                    <a:off x="723" y="2341"/>
                    <a:ext cx="135" cy="307"/>
                  </a:xfrm>
                  <a:custGeom>
                    <a:avLst/>
                    <a:gdLst>
                      <a:gd name="T0" fmla="*/ 125 w 135"/>
                      <a:gd name="T1" fmla="*/ 6 h 307"/>
                      <a:gd name="T2" fmla="*/ 125 w 135"/>
                      <a:gd name="T3" fmla="*/ 6 h 307"/>
                      <a:gd name="T4" fmla="*/ 125 w 135"/>
                      <a:gd name="T5" fmla="*/ 44 h 307"/>
                      <a:gd name="T6" fmla="*/ 116 w 135"/>
                      <a:gd name="T7" fmla="*/ 85 h 307"/>
                      <a:gd name="T8" fmla="*/ 98 w 135"/>
                      <a:gd name="T9" fmla="*/ 129 h 307"/>
                      <a:gd name="T10" fmla="*/ 76 w 135"/>
                      <a:gd name="T11" fmla="*/ 172 h 307"/>
                      <a:gd name="T12" fmla="*/ 52 w 135"/>
                      <a:gd name="T13" fmla="*/ 214 h 307"/>
                      <a:gd name="T14" fmla="*/ 31 w 135"/>
                      <a:gd name="T15" fmla="*/ 251 h 307"/>
                      <a:gd name="T16" fmla="*/ 12 w 135"/>
                      <a:gd name="T17" fmla="*/ 281 h 307"/>
                      <a:gd name="T18" fmla="*/ 0 w 135"/>
                      <a:gd name="T19" fmla="*/ 304 h 307"/>
                      <a:gd name="T20" fmla="*/ 9 w 135"/>
                      <a:gd name="T21" fmla="*/ 306 h 307"/>
                      <a:gd name="T22" fmla="*/ 20 w 135"/>
                      <a:gd name="T23" fmla="*/ 285 h 307"/>
                      <a:gd name="T24" fmla="*/ 39 w 135"/>
                      <a:gd name="T25" fmla="*/ 255 h 307"/>
                      <a:gd name="T26" fmla="*/ 62 w 135"/>
                      <a:gd name="T27" fmla="*/ 218 h 307"/>
                      <a:gd name="T28" fmla="*/ 85 w 135"/>
                      <a:gd name="T29" fmla="*/ 177 h 307"/>
                      <a:gd name="T30" fmla="*/ 107 w 135"/>
                      <a:gd name="T31" fmla="*/ 133 h 307"/>
                      <a:gd name="T32" fmla="*/ 124 w 135"/>
                      <a:gd name="T33" fmla="*/ 87 h 307"/>
                      <a:gd name="T34" fmla="*/ 134 w 135"/>
                      <a:gd name="T35" fmla="*/ 45 h 307"/>
                      <a:gd name="T36" fmla="*/ 134 w 135"/>
                      <a:gd name="T37" fmla="*/ 6 h 307"/>
                      <a:gd name="T38" fmla="*/ 133 w 135"/>
                      <a:gd name="T39" fmla="*/ 1 h 307"/>
                      <a:gd name="T40" fmla="*/ 129 w 135"/>
                      <a:gd name="T41" fmla="*/ 0 h 307"/>
                      <a:gd name="T42" fmla="*/ 126 w 135"/>
                      <a:gd name="T43" fmla="*/ 3 h 307"/>
                      <a:gd name="T44" fmla="*/ 125 w 135"/>
                      <a:gd name="T45" fmla="*/ 6 h 307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w 135"/>
                      <a:gd name="T70" fmla="*/ 0 h 307"/>
                      <a:gd name="T71" fmla="*/ 135 w 135"/>
                      <a:gd name="T72" fmla="*/ 307 h 307"/>
                    </a:gdLst>
                    <a:ahLst/>
                    <a:cxnLst>
                      <a:cxn ang="T46">
                        <a:pos x="T0" y="T1"/>
                      </a:cxn>
                      <a:cxn ang="T47">
                        <a:pos x="T2" y="T3"/>
                      </a:cxn>
                      <a:cxn ang="T48">
                        <a:pos x="T4" y="T5"/>
                      </a:cxn>
                      <a:cxn ang="T49">
                        <a:pos x="T6" y="T7"/>
                      </a:cxn>
                      <a:cxn ang="T50">
                        <a:pos x="T8" y="T9"/>
                      </a:cxn>
                      <a:cxn ang="T51">
                        <a:pos x="T10" y="T11"/>
                      </a:cxn>
                      <a:cxn ang="T52">
                        <a:pos x="T12" y="T13"/>
                      </a:cxn>
                      <a:cxn ang="T53">
                        <a:pos x="T14" y="T15"/>
                      </a:cxn>
                      <a:cxn ang="T54">
                        <a:pos x="T16" y="T17"/>
                      </a:cxn>
                      <a:cxn ang="T55">
                        <a:pos x="T18" y="T19"/>
                      </a:cxn>
                      <a:cxn ang="T56">
                        <a:pos x="T20" y="T21"/>
                      </a:cxn>
                      <a:cxn ang="T57">
                        <a:pos x="T22" y="T23"/>
                      </a:cxn>
                      <a:cxn ang="T58">
                        <a:pos x="T24" y="T25"/>
                      </a:cxn>
                      <a:cxn ang="T59">
                        <a:pos x="T26" y="T27"/>
                      </a:cxn>
                      <a:cxn ang="T60">
                        <a:pos x="T28" y="T29"/>
                      </a:cxn>
                      <a:cxn ang="T61">
                        <a:pos x="T30" y="T31"/>
                      </a:cxn>
                      <a:cxn ang="T62">
                        <a:pos x="T32" y="T33"/>
                      </a:cxn>
                      <a:cxn ang="T63">
                        <a:pos x="T34" y="T35"/>
                      </a:cxn>
                      <a:cxn ang="T64">
                        <a:pos x="T36" y="T37"/>
                      </a:cxn>
                      <a:cxn ang="T65">
                        <a:pos x="T38" y="T39"/>
                      </a:cxn>
                      <a:cxn ang="T66">
                        <a:pos x="T40" y="T41"/>
                      </a:cxn>
                      <a:cxn ang="T67">
                        <a:pos x="T42" y="T43"/>
                      </a:cxn>
                      <a:cxn ang="T68">
                        <a:pos x="T44" y="T45"/>
                      </a:cxn>
                    </a:cxnLst>
                    <a:rect l="T69" t="T70" r="T71" b="T72"/>
                    <a:pathLst>
                      <a:path w="135" h="307">
                        <a:moveTo>
                          <a:pt x="125" y="6"/>
                        </a:moveTo>
                        <a:lnTo>
                          <a:pt x="125" y="6"/>
                        </a:lnTo>
                        <a:lnTo>
                          <a:pt x="125" y="44"/>
                        </a:lnTo>
                        <a:lnTo>
                          <a:pt x="116" y="85"/>
                        </a:lnTo>
                        <a:lnTo>
                          <a:pt x="98" y="129"/>
                        </a:lnTo>
                        <a:lnTo>
                          <a:pt x="76" y="172"/>
                        </a:lnTo>
                        <a:lnTo>
                          <a:pt x="52" y="214"/>
                        </a:lnTo>
                        <a:lnTo>
                          <a:pt x="31" y="251"/>
                        </a:lnTo>
                        <a:lnTo>
                          <a:pt x="12" y="281"/>
                        </a:lnTo>
                        <a:lnTo>
                          <a:pt x="0" y="304"/>
                        </a:lnTo>
                        <a:lnTo>
                          <a:pt x="9" y="306"/>
                        </a:lnTo>
                        <a:lnTo>
                          <a:pt x="20" y="285"/>
                        </a:lnTo>
                        <a:lnTo>
                          <a:pt x="39" y="255"/>
                        </a:lnTo>
                        <a:lnTo>
                          <a:pt x="62" y="218"/>
                        </a:lnTo>
                        <a:lnTo>
                          <a:pt x="85" y="177"/>
                        </a:lnTo>
                        <a:lnTo>
                          <a:pt x="107" y="133"/>
                        </a:lnTo>
                        <a:lnTo>
                          <a:pt x="124" y="87"/>
                        </a:lnTo>
                        <a:lnTo>
                          <a:pt x="134" y="45"/>
                        </a:lnTo>
                        <a:lnTo>
                          <a:pt x="134" y="6"/>
                        </a:lnTo>
                        <a:lnTo>
                          <a:pt x="133" y="1"/>
                        </a:lnTo>
                        <a:lnTo>
                          <a:pt x="129" y="0"/>
                        </a:lnTo>
                        <a:lnTo>
                          <a:pt x="126" y="3"/>
                        </a:lnTo>
                        <a:lnTo>
                          <a:pt x="125" y="6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2" name="Freeform 169"/>
                  <p:cNvSpPr>
                    <a:spLocks/>
                  </p:cNvSpPr>
                  <p:nvPr/>
                </p:nvSpPr>
                <p:spPr bwMode="auto">
                  <a:xfrm>
                    <a:off x="984" y="2383"/>
                    <a:ext cx="166" cy="183"/>
                  </a:xfrm>
                  <a:custGeom>
                    <a:avLst/>
                    <a:gdLst>
                      <a:gd name="T0" fmla="*/ 165 w 166"/>
                      <a:gd name="T1" fmla="*/ 11 h 183"/>
                      <a:gd name="T2" fmla="*/ 147 w 166"/>
                      <a:gd name="T3" fmla="*/ 46 h 183"/>
                      <a:gd name="T4" fmla="*/ 127 w 166"/>
                      <a:gd name="T5" fmla="*/ 77 h 183"/>
                      <a:gd name="T6" fmla="*/ 104 w 166"/>
                      <a:gd name="T7" fmla="*/ 104 h 183"/>
                      <a:gd name="T8" fmla="*/ 82 w 166"/>
                      <a:gd name="T9" fmla="*/ 128 h 183"/>
                      <a:gd name="T10" fmla="*/ 58 w 166"/>
                      <a:gd name="T11" fmla="*/ 147 h 183"/>
                      <a:gd name="T12" fmla="*/ 36 w 166"/>
                      <a:gd name="T13" fmla="*/ 162 h 183"/>
                      <a:gd name="T14" fmla="*/ 16 w 166"/>
                      <a:gd name="T15" fmla="*/ 174 h 183"/>
                      <a:gd name="T16" fmla="*/ 0 w 166"/>
                      <a:gd name="T17" fmla="*/ 182 h 183"/>
                      <a:gd name="T18" fmla="*/ 22 w 166"/>
                      <a:gd name="T19" fmla="*/ 156 h 183"/>
                      <a:gd name="T20" fmla="*/ 42 w 166"/>
                      <a:gd name="T21" fmla="*/ 133 h 183"/>
                      <a:gd name="T22" fmla="*/ 58 w 166"/>
                      <a:gd name="T23" fmla="*/ 107 h 183"/>
                      <a:gd name="T24" fmla="*/ 74 w 166"/>
                      <a:gd name="T25" fmla="*/ 85 h 183"/>
                      <a:gd name="T26" fmla="*/ 87 w 166"/>
                      <a:gd name="T27" fmla="*/ 62 h 183"/>
                      <a:gd name="T28" fmla="*/ 98 w 166"/>
                      <a:gd name="T29" fmla="*/ 41 h 183"/>
                      <a:gd name="T30" fmla="*/ 107 w 166"/>
                      <a:gd name="T31" fmla="*/ 20 h 183"/>
                      <a:gd name="T32" fmla="*/ 113 w 166"/>
                      <a:gd name="T33" fmla="*/ 0 h 183"/>
                      <a:gd name="T34" fmla="*/ 165 w 166"/>
                      <a:gd name="T35" fmla="*/ 11 h 183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w 166"/>
                      <a:gd name="T55" fmla="*/ 0 h 183"/>
                      <a:gd name="T56" fmla="*/ 166 w 166"/>
                      <a:gd name="T57" fmla="*/ 183 h 183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T54" t="T55" r="T56" b="T57"/>
                    <a:pathLst>
                      <a:path w="166" h="183">
                        <a:moveTo>
                          <a:pt x="165" y="11"/>
                        </a:moveTo>
                        <a:lnTo>
                          <a:pt x="147" y="46"/>
                        </a:lnTo>
                        <a:lnTo>
                          <a:pt x="127" y="77"/>
                        </a:lnTo>
                        <a:lnTo>
                          <a:pt x="104" y="104"/>
                        </a:lnTo>
                        <a:lnTo>
                          <a:pt x="82" y="128"/>
                        </a:lnTo>
                        <a:lnTo>
                          <a:pt x="58" y="147"/>
                        </a:lnTo>
                        <a:lnTo>
                          <a:pt x="36" y="162"/>
                        </a:lnTo>
                        <a:lnTo>
                          <a:pt x="16" y="174"/>
                        </a:lnTo>
                        <a:lnTo>
                          <a:pt x="0" y="182"/>
                        </a:lnTo>
                        <a:lnTo>
                          <a:pt x="22" y="156"/>
                        </a:lnTo>
                        <a:lnTo>
                          <a:pt x="42" y="133"/>
                        </a:lnTo>
                        <a:lnTo>
                          <a:pt x="58" y="107"/>
                        </a:lnTo>
                        <a:lnTo>
                          <a:pt x="74" y="85"/>
                        </a:lnTo>
                        <a:lnTo>
                          <a:pt x="87" y="62"/>
                        </a:lnTo>
                        <a:lnTo>
                          <a:pt x="98" y="41"/>
                        </a:lnTo>
                        <a:lnTo>
                          <a:pt x="107" y="20"/>
                        </a:lnTo>
                        <a:lnTo>
                          <a:pt x="113" y="0"/>
                        </a:lnTo>
                        <a:lnTo>
                          <a:pt x="165" y="11"/>
                        </a:lnTo>
                      </a:path>
                    </a:pathLst>
                  </a:custGeom>
                  <a:gradFill rotWithShape="1">
                    <a:gsLst>
                      <a:gs pos="0">
                        <a:srgbClr val="76231D"/>
                      </a:gs>
                      <a:gs pos="100000">
                        <a:srgbClr val="FF4C3F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3" name="Freeform 170"/>
                  <p:cNvSpPr>
                    <a:spLocks/>
                  </p:cNvSpPr>
                  <p:nvPr/>
                </p:nvSpPr>
                <p:spPr bwMode="auto">
                  <a:xfrm>
                    <a:off x="979" y="2361"/>
                    <a:ext cx="187" cy="211"/>
                  </a:xfrm>
                  <a:custGeom>
                    <a:avLst/>
                    <a:gdLst>
                      <a:gd name="T0" fmla="*/ 1 w 187"/>
                      <a:gd name="T1" fmla="*/ 201 h 211"/>
                      <a:gd name="T2" fmla="*/ 6 w 187"/>
                      <a:gd name="T3" fmla="*/ 210 h 211"/>
                      <a:gd name="T4" fmla="*/ 26 w 187"/>
                      <a:gd name="T5" fmla="*/ 201 h 211"/>
                      <a:gd name="T6" fmla="*/ 49 w 187"/>
                      <a:gd name="T7" fmla="*/ 187 h 211"/>
                      <a:gd name="T8" fmla="*/ 73 w 187"/>
                      <a:gd name="T9" fmla="*/ 169 h 211"/>
                      <a:gd name="T10" fmla="*/ 101 w 187"/>
                      <a:gd name="T11" fmla="*/ 145 h 211"/>
                      <a:gd name="T12" fmla="*/ 126 w 187"/>
                      <a:gd name="T13" fmla="*/ 117 h 211"/>
                      <a:gd name="T14" fmla="*/ 150 w 187"/>
                      <a:gd name="T15" fmla="*/ 83 h 211"/>
                      <a:gd name="T16" fmla="*/ 169 w 187"/>
                      <a:gd name="T17" fmla="*/ 46 h 211"/>
                      <a:gd name="T18" fmla="*/ 186 w 187"/>
                      <a:gd name="T19" fmla="*/ 2 h 211"/>
                      <a:gd name="T20" fmla="*/ 177 w 187"/>
                      <a:gd name="T21" fmla="*/ 0 h 211"/>
                      <a:gd name="T22" fmla="*/ 161 w 187"/>
                      <a:gd name="T23" fmla="*/ 42 h 211"/>
                      <a:gd name="T24" fmla="*/ 141 w 187"/>
                      <a:gd name="T25" fmla="*/ 79 h 211"/>
                      <a:gd name="T26" fmla="*/ 117 w 187"/>
                      <a:gd name="T27" fmla="*/ 110 h 211"/>
                      <a:gd name="T28" fmla="*/ 92 w 187"/>
                      <a:gd name="T29" fmla="*/ 138 h 211"/>
                      <a:gd name="T30" fmla="*/ 67 w 187"/>
                      <a:gd name="T31" fmla="*/ 161 h 211"/>
                      <a:gd name="T32" fmla="*/ 43 w 187"/>
                      <a:gd name="T33" fmla="*/ 179 h 211"/>
                      <a:gd name="T34" fmla="*/ 21 w 187"/>
                      <a:gd name="T35" fmla="*/ 192 h 211"/>
                      <a:gd name="T36" fmla="*/ 3 w 187"/>
                      <a:gd name="T37" fmla="*/ 200 h 211"/>
                      <a:gd name="T38" fmla="*/ 8 w 187"/>
                      <a:gd name="T39" fmla="*/ 208 h 211"/>
                      <a:gd name="T40" fmla="*/ 3 w 187"/>
                      <a:gd name="T41" fmla="*/ 200 h 211"/>
                      <a:gd name="T42" fmla="*/ 1 w 187"/>
                      <a:gd name="T43" fmla="*/ 201 h 211"/>
                      <a:gd name="T44" fmla="*/ 0 w 187"/>
                      <a:gd name="T45" fmla="*/ 205 h 211"/>
                      <a:gd name="T46" fmla="*/ 2 w 187"/>
                      <a:gd name="T47" fmla="*/ 209 h 211"/>
                      <a:gd name="T48" fmla="*/ 6 w 187"/>
                      <a:gd name="T49" fmla="*/ 210 h 211"/>
                      <a:gd name="T50" fmla="*/ 1 w 187"/>
                      <a:gd name="T51" fmla="*/ 201 h 211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w 187"/>
                      <a:gd name="T79" fmla="*/ 0 h 211"/>
                      <a:gd name="T80" fmla="*/ 187 w 187"/>
                      <a:gd name="T81" fmla="*/ 211 h 211"/>
                    </a:gdLst>
                    <a:ahLst/>
                    <a:cxnLst>
                      <a:cxn ang="T52">
                        <a:pos x="T0" y="T1"/>
                      </a:cxn>
                      <a:cxn ang="T53">
                        <a:pos x="T2" y="T3"/>
                      </a:cxn>
                      <a:cxn ang="T54">
                        <a:pos x="T4" y="T5"/>
                      </a:cxn>
                      <a:cxn ang="T55">
                        <a:pos x="T6" y="T7"/>
                      </a:cxn>
                      <a:cxn ang="T56">
                        <a:pos x="T8" y="T9"/>
                      </a:cxn>
                      <a:cxn ang="T57">
                        <a:pos x="T10" y="T11"/>
                      </a:cxn>
                      <a:cxn ang="T58">
                        <a:pos x="T12" y="T13"/>
                      </a:cxn>
                      <a:cxn ang="T59">
                        <a:pos x="T14" y="T15"/>
                      </a:cxn>
                      <a:cxn ang="T60">
                        <a:pos x="T16" y="T17"/>
                      </a:cxn>
                      <a:cxn ang="T61">
                        <a:pos x="T18" y="T19"/>
                      </a:cxn>
                      <a:cxn ang="T62">
                        <a:pos x="T20" y="T21"/>
                      </a:cxn>
                      <a:cxn ang="T63">
                        <a:pos x="T22" y="T23"/>
                      </a:cxn>
                      <a:cxn ang="T64">
                        <a:pos x="T24" y="T25"/>
                      </a:cxn>
                      <a:cxn ang="T65">
                        <a:pos x="T26" y="T27"/>
                      </a:cxn>
                      <a:cxn ang="T66">
                        <a:pos x="T28" y="T29"/>
                      </a:cxn>
                      <a:cxn ang="T67">
                        <a:pos x="T30" y="T31"/>
                      </a:cxn>
                      <a:cxn ang="T68">
                        <a:pos x="T32" y="T33"/>
                      </a:cxn>
                      <a:cxn ang="T69">
                        <a:pos x="T34" y="T35"/>
                      </a:cxn>
                      <a:cxn ang="T70">
                        <a:pos x="T36" y="T37"/>
                      </a:cxn>
                      <a:cxn ang="T71">
                        <a:pos x="T38" y="T39"/>
                      </a:cxn>
                      <a:cxn ang="T72">
                        <a:pos x="T40" y="T41"/>
                      </a:cxn>
                      <a:cxn ang="T73">
                        <a:pos x="T42" y="T43"/>
                      </a:cxn>
                      <a:cxn ang="T74">
                        <a:pos x="T44" y="T45"/>
                      </a:cxn>
                      <a:cxn ang="T75">
                        <a:pos x="T46" y="T47"/>
                      </a:cxn>
                      <a:cxn ang="T76">
                        <a:pos x="T48" y="T49"/>
                      </a:cxn>
                      <a:cxn ang="T77">
                        <a:pos x="T50" y="T51"/>
                      </a:cxn>
                    </a:cxnLst>
                    <a:rect l="T78" t="T79" r="T80" b="T81"/>
                    <a:pathLst>
                      <a:path w="187" h="211">
                        <a:moveTo>
                          <a:pt x="1" y="201"/>
                        </a:moveTo>
                        <a:lnTo>
                          <a:pt x="6" y="210"/>
                        </a:lnTo>
                        <a:lnTo>
                          <a:pt x="26" y="201"/>
                        </a:lnTo>
                        <a:lnTo>
                          <a:pt x="49" y="187"/>
                        </a:lnTo>
                        <a:lnTo>
                          <a:pt x="73" y="169"/>
                        </a:lnTo>
                        <a:lnTo>
                          <a:pt x="101" y="145"/>
                        </a:lnTo>
                        <a:lnTo>
                          <a:pt x="126" y="117"/>
                        </a:lnTo>
                        <a:lnTo>
                          <a:pt x="150" y="83"/>
                        </a:lnTo>
                        <a:lnTo>
                          <a:pt x="169" y="46"/>
                        </a:lnTo>
                        <a:lnTo>
                          <a:pt x="186" y="2"/>
                        </a:lnTo>
                        <a:lnTo>
                          <a:pt x="177" y="0"/>
                        </a:lnTo>
                        <a:lnTo>
                          <a:pt x="161" y="42"/>
                        </a:lnTo>
                        <a:lnTo>
                          <a:pt x="141" y="79"/>
                        </a:lnTo>
                        <a:lnTo>
                          <a:pt x="117" y="110"/>
                        </a:lnTo>
                        <a:lnTo>
                          <a:pt x="92" y="138"/>
                        </a:lnTo>
                        <a:lnTo>
                          <a:pt x="67" y="161"/>
                        </a:lnTo>
                        <a:lnTo>
                          <a:pt x="43" y="179"/>
                        </a:lnTo>
                        <a:lnTo>
                          <a:pt x="21" y="192"/>
                        </a:lnTo>
                        <a:lnTo>
                          <a:pt x="3" y="200"/>
                        </a:lnTo>
                        <a:lnTo>
                          <a:pt x="8" y="208"/>
                        </a:lnTo>
                        <a:lnTo>
                          <a:pt x="3" y="200"/>
                        </a:lnTo>
                        <a:lnTo>
                          <a:pt x="1" y="201"/>
                        </a:lnTo>
                        <a:lnTo>
                          <a:pt x="0" y="205"/>
                        </a:lnTo>
                        <a:lnTo>
                          <a:pt x="2" y="209"/>
                        </a:lnTo>
                        <a:lnTo>
                          <a:pt x="6" y="210"/>
                        </a:lnTo>
                        <a:lnTo>
                          <a:pt x="1" y="201"/>
                        </a:lnTo>
                      </a:path>
                    </a:pathLst>
                  </a:custGeom>
                  <a:solidFill>
                    <a:srgbClr val="FFD83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4" name="Freeform 171"/>
                  <p:cNvSpPr>
                    <a:spLocks/>
                  </p:cNvSpPr>
                  <p:nvPr/>
                </p:nvSpPr>
                <p:spPr bwMode="auto">
                  <a:xfrm>
                    <a:off x="662" y="2096"/>
                    <a:ext cx="449" cy="474"/>
                  </a:xfrm>
                  <a:custGeom>
                    <a:avLst/>
                    <a:gdLst>
                      <a:gd name="T0" fmla="*/ 1 w 449"/>
                      <a:gd name="T1" fmla="*/ 38 h 474"/>
                      <a:gd name="T2" fmla="*/ 7 w 449"/>
                      <a:gd name="T3" fmla="*/ 38 h 474"/>
                      <a:gd name="T4" fmla="*/ 32 w 449"/>
                      <a:gd name="T5" fmla="*/ 24 h 474"/>
                      <a:gd name="T6" fmla="*/ 65 w 449"/>
                      <a:gd name="T7" fmla="*/ 14 h 474"/>
                      <a:gd name="T8" fmla="*/ 108 w 449"/>
                      <a:gd name="T9" fmla="*/ 10 h 474"/>
                      <a:gd name="T10" fmla="*/ 153 w 449"/>
                      <a:gd name="T11" fmla="*/ 11 h 474"/>
                      <a:gd name="T12" fmla="*/ 200 w 449"/>
                      <a:gd name="T13" fmla="*/ 18 h 474"/>
                      <a:gd name="T14" fmla="*/ 251 w 449"/>
                      <a:gd name="T15" fmla="*/ 29 h 474"/>
                      <a:gd name="T16" fmla="*/ 297 w 449"/>
                      <a:gd name="T17" fmla="*/ 45 h 474"/>
                      <a:gd name="T18" fmla="*/ 342 w 449"/>
                      <a:gd name="T19" fmla="*/ 69 h 474"/>
                      <a:gd name="T20" fmla="*/ 379 w 449"/>
                      <a:gd name="T21" fmla="*/ 97 h 474"/>
                      <a:gd name="T22" fmla="*/ 409 w 449"/>
                      <a:gd name="T23" fmla="*/ 131 h 474"/>
                      <a:gd name="T24" fmla="*/ 429 w 449"/>
                      <a:gd name="T25" fmla="*/ 171 h 474"/>
                      <a:gd name="T26" fmla="*/ 439 w 449"/>
                      <a:gd name="T27" fmla="*/ 217 h 474"/>
                      <a:gd name="T28" fmla="*/ 433 w 449"/>
                      <a:gd name="T29" fmla="*/ 269 h 474"/>
                      <a:gd name="T30" fmla="*/ 413 w 449"/>
                      <a:gd name="T31" fmla="*/ 328 h 474"/>
                      <a:gd name="T32" fmla="*/ 376 w 449"/>
                      <a:gd name="T33" fmla="*/ 395 h 474"/>
                      <a:gd name="T34" fmla="*/ 317 w 449"/>
                      <a:gd name="T35" fmla="*/ 466 h 474"/>
                      <a:gd name="T36" fmla="*/ 325 w 449"/>
                      <a:gd name="T37" fmla="*/ 473 h 474"/>
                      <a:gd name="T38" fmla="*/ 384 w 449"/>
                      <a:gd name="T39" fmla="*/ 399 h 474"/>
                      <a:gd name="T40" fmla="*/ 423 w 449"/>
                      <a:gd name="T41" fmla="*/ 332 h 474"/>
                      <a:gd name="T42" fmla="*/ 444 w 449"/>
                      <a:gd name="T43" fmla="*/ 271 h 474"/>
                      <a:gd name="T44" fmla="*/ 448 w 449"/>
                      <a:gd name="T45" fmla="*/ 216 h 474"/>
                      <a:gd name="T46" fmla="*/ 439 w 449"/>
                      <a:gd name="T47" fmla="*/ 168 h 474"/>
                      <a:gd name="T48" fmla="*/ 418 w 449"/>
                      <a:gd name="T49" fmla="*/ 126 h 474"/>
                      <a:gd name="T50" fmla="*/ 385 w 449"/>
                      <a:gd name="T51" fmla="*/ 89 h 474"/>
                      <a:gd name="T52" fmla="*/ 346 w 449"/>
                      <a:gd name="T53" fmla="*/ 60 h 474"/>
                      <a:gd name="T54" fmla="*/ 302 w 449"/>
                      <a:gd name="T55" fmla="*/ 36 h 474"/>
                      <a:gd name="T56" fmla="*/ 253 w 449"/>
                      <a:gd name="T57" fmla="*/ 19 h 474"/>
                      <a:gd name="T58" fmla="*/ 203 w 449"/>
                      <a:gd name="T59" fmla="*/ 7 h 474"/>
                      <a:gd name="T60" fmla="*/ 155 w 449"/>
                      <a:gd name="T61" fmla="*/ 1 h 474"/>
                      <a:gd name="T62" fmla="*/ 107 w 449"/>
                      <a:gd name="T63" fmla="*/ 0 h 474"/>
                      <a:gd name="T64" fmla="*/ 65 w 449"/>
                      <a:gd name="T65" fmla="*/ 5 h 474"/>
                      <a:gd name="T66" fmla="*/ 30 w 449"/>
                      <a:gd name="T67" fmla="*/ 13 h 474"/>
                      <a:gd name="T68" fmla="*/ 2 w 449"/>
                      <a:gd name="T69" fmla="*/ 30 h 474"/>
                      <a:gd name="T70" fmla="*/ 8 w 449"/>
                      <a:gd name="T71" fmla="*/ 29 h 474"/>
                      <a:gd name="T72" fmla="*/ 2 w 449"/>
                      <a:gd name="T73" fmla="*/ 30 h 474"/>
                      <a:gd name="T74" fmla="*/ 0 w 449"/>
                      <a:gd name="T75" fmla="*/ 32 h 474"/>
                      <a:gd name="T76" fmla="*/ 0 w 449"/>
                      <a:gd name="T77" fmla="*/ 37 h 474"/>
                      <a:gd name="T78" fmla="*/ 4 w 449"/>
                      <a:gd name="T79" fmla="*/ 38 h 474"/>
                      <a:gd name="T80" fmla="*/ 7 w 449"/>
                      <a:gd name="T81" fmla="*/ 38 h 474"/>
                      <a:gd name="T82" fmla="*/ 1 w 449"/>
                      <a:gd name="T83" fmla="*/ 38 h 474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w 449"/>
                      <a:gd name="T127" fmla="*/ 0 h 474"/>
                      <a:gd name="T128" fmla="*/ 449 w 449"/>
                      <a:gd name="T129" fmla="*/ 474 h 474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T126" t="T127" r="T128" b="T129"/>
                    <a:pathLst>
                      <a:path w="449" h="474">
                        <a:moveTo>
                          <a:pt x="1" y="38"/>
                        </a:moveTo>
                        <a:lnTo>
                          <a:pt x="7" y="38"/>
                        </a:lnTo>
                        <a:lnTo>
                          <a:pt x="32" y="24"/>
                        </a:lnTo>
                        <a:lnTo>
                          <a:pt x="65" y="14"/>
                        </a:lnTo>
                        <a:lnTo>
                          <a:pt x="108" y="10"/>
                        </a:lnTo>
                        <a:lnTo>
                          <a:pt x="153" y="11"/>
                        </a:lnTo>
                        <a:lnTo>
                          <a:pt x="200" y="18"/>
                        </a:lnTo>
                        <a:lnTo>
                          <a:pt x="251" y="29"/>
                        </a:lnTo>
                        <a:lnTo>
                          <a:pt x="297" y="45"/>
                        </a:lnTo>
                        <a:lnTo>
                          <a:pt x="342" y="69"/>
                        </a:lnTo>
                        <a:lnTo>
                          <a:pt x="379" y="97"/>
                        </a:lnTo>
                        <a:lnTo>
                          <a:pt x="409" y="131"/>
                        </a:lnTo>
                        <a:lnTo>
                          <a:pt x="429" y="171"/>
                        </a:lnTo>
                        <a:lnTo>
                          <a:pt x="439" y="217"/>
                        </a:lnTo>
                        <a:lnTo>
                          <a:pt x="433" y="269"/>
                        </a:lnTo>
                        <a:lnTo>
                          <a:pt x="413" y="328"/>
                        </a:lnTo>
                        <a:lnTo>
                          <a:pt x="376" y="395"/>
                        </a:lnTo>
                        <a:lnTo>
                          <a:pt x="317" y="466"/>
                        </a:lnTo>
                        <a:lnTo>
                          <a:pt x="325" y="473"/>
                        </a:lnTo>
                        <a:lnTo>
                          <a:pt x="384" y="399"/>
                        </a:lnTo>
                        <a:lnTo>
                          <a:pt x="423" y="332"/>
                        </a:lnTo>
                        <a:lnTo>
                          <a:pt x="444" y="271"/>
                        </a:lnTo>
                        <a:lnTo>
                          <a:pt x="448" y="216"/>
                        </a:lnTo>
                        <a:lnTo>
                          <a:pt x="439" y="168"/>
                        </a:lnTo>
                        <a:lnTo>
                          <a:pt x="418" y="126"/>
                        </a:lnTo>
                        <a:lnTo>
                          <a:pt x="385" y="89"/>
                        </a:lnTo>
                        <a:lnTo>
                          <a:pt x="346" y="60"/>
                        </a:lnTo>
                        <a:lnTo>
                          <a:pt x="302" y="36"/>
                        </a:lnTo>
                        <a:lnTo>
                          <a:pt x="253" y="19"/>
                        </a:lnTo>
                        <a:lnTo>
                          <a:pt x="203" y="7"/>
                        </a:lnTo>
                        <a:lnTo>
                          <a:pt x="155" y="1"/>
                        </a:lnTo>
                        <a:lnTo>
                          <a:pt x="107" y="0"/>
                        </a:lnTo>
                        <a:lnTo>
                          <a:pt x="65" y="5"/>
                        </a:lnTo>
                        <a:lnTo>
                          <a:pt x="30" y="13"/>
                        </a:lnTo>
                        <a:lnTo>
                          <a:pt x="2" y="30"/>
                        </a:lnTo>
                        <a:lnTo>
                          <a:pt x="8" y="29"/>
                        </a:lnTo>
                        <a:lnTo>
                          <a:pt x="2" y="30"/>
                        </a:lnTo>
                        <a:lnTo>
                          <a:pt x="0" y="32"/>
                        </a:lnTo>
                        <a:lnTo>
                          <a:pt x="0" y="37"/>
                        </a:lnTo>
                        <a:lnTo>
                          <a:pt x="4" y="38"/>
                        </a:lnTo>
                        <a:lnTo>
                          <a:pt x="7" y="38"/>
                        </a:lnTo>
                        <a:lnTo>
                          <a:pt x="1" y="38"/>
                        </a:lnTo>
                      </a:path>
                    </a:pathLst>
                  </a:custGeom>
                  <a:solidFill>
                    <a:srgbClr val="FFD83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5" name="Freeform 172"/>
                  <p:cNvSpPr>
                    <a:spLocks/>
                  </p:cNvSpPr>
                  <p:nvPr/>
                </p:nvSpPr>
                <p:spPr bwMode="auto">
                  <a:xfrm>
                    <a:off x="656" y="2074"/>
                    <a:ext cx="77" cy="61"/>
                  </a:xfrm>
                  <a:custGeom>
                    <a:avLst/>
                    <a:gdLst>
                      <a:gd name="T0" fmla="*/ 73 w 77"/>
                      <a:gd name="T1" fmla="*/ 0 h 61"/>
                      <a:gd name="T2" fmla="*/ 73 w 77"/>
                      <a:gd name="T3" fmla="*/ 0 h 61"/>
                      <a:gd name="T4" fmla="*/ 47 w 77"/>
                      <a:gd name="T5" fmla="*/ 6 h 61"/>
                      <a:gd name="T6" fmla="*/ 29 w 77"/>
                      <a:gd name="T7" fmla="*/ 13 h 61"/>
                      <a:gd name="T8" fmla="*/ 15 w 77"/>
                      <a:gd name="T9" fmla="*/ 21 h 61"/>
                      <a:gd name="T10" fmla="*/ 5 w 77"/>
                      <a:gd name="T11" fmla="*/ 29 h 61"/>
                      <a:gd name="T12" fmla="*/ 0 w 77"/>
                      <a:gd name="T13" fmla="*/ 38 h 61"/>
                      <a:gd name="T14" fmla="*/ 0 w 77"/>
                      <a:gd name="T15" fmla="*/ 45 h 61"/>
                      <a:gd name="T16" fmla="*/ 3 w 77"/>
                      <a:gd name="T17" fmla="*/ 54 h 61"/>
                      <a:gd name="T18" fmla="*/ 8 w 77"/>
                      <a:gd name="T19" fmla="*/ 60 h 61"/>
                      <a:gd name="T20" fmla="*/ 15 w 77"/>
                      <a:gd name="T21" fmla="*/ 51 h 61"/>
                      <a:gd name="T22" fmla="*/ 12 w 77"/>
                      <a:gd name="T23" fmla="*/ 48 h 61"/>
                      <a:gd name="T24" fmla="*/ 10 w 77"/>
                      <a:gd name="T25" fmla="*/ 45 h 61"/>
                      <a:gd name="T26" fmla="*/ 10 w 77"/>
                      <a:gd name="T27" fmla="*/ 40 h 61"/>
                      <a:gd name="T28" fmla="*/ 13 w 77"/>
                      <a:gd name="T29" fmla="*/ 35 h 61"/>
                      <a:gd name="T30" fmla="*/ 21 w 77"/>
                      <a:gd name="T31" fmla="*/ 30 h 61"/>
                      <a:gd name="T32" fmla="*/ 32 w 77"/>
                      <a:gd name="T33" fmla="*/ 24 h 61"/>
                      <a:gd name="T34" fmla="*/ 50 w 77"/>
                      <a:gd name="T35" fmla="*/ 16 h 61"/>
                      <a:gd name="T36" fmla="*/ 76 w 77"/>
                      <a:gd name="T37" fmla="*/ 9 h 61"/>
                      <a:gd name="T38" fmla="*/ 73 w 77"/>
                      <a:gd name="T39" fmla="*/ 0 h 61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w 77"/>
                      <a:gd name="T61" fmla="*/ 0 h 61"/>
                      <a:gd name="T62" fmla="*/ 77 w 77"/>
                      <a:gd name="T63" fmla="*/ 61 h 61"/>
                    </a:gdLst>
                    <a:ahLst/>
                    <a:cxnLst>
                      <a:cxn ang="T40">
                        <a:pos x="T0" y="T1"/>
                      </a:cxn>
                      <a:cxn ang="T41">
                        <a:pos x="T2" y="T3"/>
                      </a:cxn>
                      <a:cxn ang="T42">
                        <a:pos x="T4" y="T5"/>
                      </a:cxn>
                      <a:cxn ang="T43">
                        <a:pos x="T6" y="T7"/>
                      </a:cxn>
                      <a:cxn ang="T44">
                        <a:pos x="T8" y="T9"/>
                      </a:cxn>
                      <a:cxn ang="T45">
                        <a:pos x="T10" y="T11"/>
                      </a:cxn>
                      <a:cxn ang="T46">
                        <a:pos x="T12" y="T13"/>
                      </a:cxn>
                      <a:cxn ang="T47">
                        <a:pos x="T14" y="T15"/>
                      </a:cxn>
                      <a:cxn ang="T48">
                        <a:pos x="T16" y="T17"/>
                      </a:cxn>
                      <a:cxn ang="T49">
                        <a:pos x="T18" y="T19"/>
                      </a:cxn>
                      <a:cxn ang="T50">
                        <a:pos x="T20" y="T21"/>
                      </a:cxn>
                      <a:cxn ang="T51">
                        <a:pos x="T22" y="T23"/>
                      </a:cxn>
                      <a:cxn ang="T52">
                        <a:pos x="T24" y="T25"/>
                      </a:cxn>
                      <a:cxn ang="T53">
                        <a:pos x="T26" y="T27"/>
                      </a:cxn>
                      <a:cxn ang="T54">
                        <a:pos x="T28" y="T29"/>
                      </a:cxn>
                      <a:cxn ang="T55">
                        <a:pos x="T30" y="T31"/>
                      </a:cxn>
                      <a:cxn ang="T56">
                        <a:pos x="T32" y="T33"/>
                      </a:cxn>
                      <a:cxn ang="T57">
                        <a:pos x="T34" y="T35"/>
                      </a:cxn>
                      <a:cxn ang="T58">
                        <a:pos x="T36" y="T37"/>
                      </a:cxn>
                      <a:cxn ang="T59">
                        <a:pos x="T38" y="T39"/>
                      </a:cxn>
                    </a:cxnLst>
                    <a:rect l="T60" t="T61" r="T62" b="T63"/>
                    <a:pathLst>
                      <a:path w="77" h="61">
                        <a:moveTo>
                          <a:pt x="73" y="0"/>
                        </a:moveTo>
                        <a:lnTo>
                          <a:pt x="73" y="0"/>
                        </a:lnTo>
                        <a:lnTo>
                          <a:pt x="47" y="6"/>
                        </a:lnTo>
                        <a:lnTo>
                          <a:pt x="29" y="13"/>
                        </a:lnTo>
                        <a:lnTo>
                          <a:pt x="15" y="21"/>
                        </a:lnTo>
                        <a:lnTo>
                          <a:pt x="5" y="29"/>
                        </a:lnTo>
                        <a:lnTo>
                          <a:pt x="0" y="38"/>
                        </a:lnTo>
                        <a:lnTo>
                          <a:pt x="0" y="45"/>
                        </a:lnTo>
                        <a:lnTo>
                          <a:pt x="3" y="54"/>
                        </a:lnTo>
                        <a:lnTo>
                          <a:pt x="8" y="60"/>
                        </a:lnTo>
                        <a:lnTo>
                          <a:pt x="15" y="51"/>
                        </a:lnTo>
                        <a:lnTo>
                          <a:pt x="12" y="48"/>
                        </a:lnTo>
                        <a:lnTo>
                          <a:pt x="10" y="45"/>
                        </a:lnTo>
                        <a:lnTo>
                          <a:pt x="10" y="40"/>
                        </a:lnTo>
                        <a:lnTo>
                          <a:pt x="13" y="35"/>
                        </a:lnTo>
                        <a:lnTo>
                          <a:pt x="21" y="30"/>
                        </a:lnTo>
                        <a:lnTo>
                          <a:pt x="32" y="24"/>
                        </a:lnTo>
                        <a:lnTo>
                          <a:pt x="50" y="16"/>
                        </a:lnTo>
                        <a:lnTo>
                          <a:pt x="76" y="9"/>
                        </a:lnTo>
                        <a:lnTo>
                          <a:pt x="73" y="0"/>
                        </a:lnTo>
                      </a:path>
                    </a:pathLst>
                  </a:custGeom>
                  <a:solidFill>
                    <a:srgbClr val="FFD83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6" name="Freeform 173"/>
                  <p:cNvSpPr>
                    <a:spLocks/>
                  </p:cNvSpPr>
                  <p:nvPr/>
                </p:nvSpPr>
                <p:spPr bwMode="auto">
                  <a:xfrm>
                    <a:off x="728" y="2066"/>
                    <a:ext cx="546" cy="181"/>
                  </a:xfrm>
                  <a:custGeom>
                    <a:avLst/>
                    <a:gdLst>
                      <a:gd name="T0" fmla="*/ 545 w 546"/>
                      <a:gd name="T1" fmla="*/ 168 h 181"/>
                      <a:gd name="T2" fmla="*/ 545 w 546"/>
                      <a:gd name="T3" fmla="*/ 168 h 181"/>
                      <a:gd name="T4" fmla="*/ 526 w 546"/>
                      <a:gd name="T5" fmla="*/ 164 h 181"/>
                      <a:gd name="T6" fmla="*/ 504 w 546"/>
                      <a:gd name="T7" fmla="*/ 155 h 181"/>
                      <a:gd name="T8" fmla="*/ 479 w 546"/>
                      <a:gd name="T9" fmla="*/ 145 h 181"/>
                      <a:gd name="T10" fmla="*/ 451 w 546"/>
                      <a:gd name="T11" fmla="*/ 130 h 181"/>
                      <a:gd name="T12" fmla="*/ 421 w 546"/>
                      <a:gd name="T13" fmla="*/ 114 h 181"/>
                      <a:gd name="T14" fmla="*/ 390 w 546"/>
                      <a:gd name="T15" fmla="*/ 98 h 181"/>
                      <a:gd name="T16" fmla="*/ 353 w 546"/>
                      <a:gd name="T17" fmla="*/ 81 h 181"/>
                      <a:gd name="T18" fmla="*/ 318 w 546"/>
                      <a:gd name="T19" fmla="*/ 63 h 181"/>
                      <a:gd name="T20" fmla="*/ 279 w 546"/>
                      <a:gd name="T21" fmla="*/ 47 h 181"/>
                      <a:gd name="T22" fmla="*/ 240 w 546"/>
                      <a:gd name="T23" fmla="*/ 33 h 181"/>
                      <a:gd name="T24" fmla="*/ 201 w 546"/>
                      <a:gd name="T25" fmla="*/ 20 h 181"/>
                      <a:gd name="T26" fmla="*/ 162 w 546"/>
                      <a:gd name="T27" fmla="*/ 9 h 181"/>
                      <a:gd name="T28" fmla="*/ 122 w 546"/>
                      <a:gd name="T29" fmla="*/ 3 h 181"/>
                      <a:gd name="T30" fmla="*/ 82 w 546"/>
                      <a:gd name="T31" fmla="*/ 1 h 181"/>
                      <a:gd name="T32" fmla="*/ 40 w 546"/>
                      <a:gd name="T33" fmla="*/ 0 h 181"/>
                      <a:gd name="T34" fmla="*/ 0 w 546"/>
                      <a:gd name="T35" fmla="*/ 7 h 181"/>
                      <a:gd name="T36" fmla="*/ 3 w 546"/>
                      <a:gd name="T37" fmla="*/ 17 h 181"/>
                      <a:gd name="T38" fmla="*/ 41 w 546"/>
                      <a:gd name="T39" fmla="*/ 11 h 181"/>
                      <a:gd name="T40" fmla="*/ 80 w 546"/>
                      <a:gd name="T41" fmla="*/ 9 h 181"/>
                      <a:gd name="T42" fmla="*/ 120 w 546"/>
                      <a:gd name="T43" fmla="*/ 13 h 181"/>
                      <a:gd name="T44" fmla="*/ 159 w 546"/>
                      <a:gd name="T45" fmla="*/ 21 h 181"/>
                      <a:gd name="T46" fmla="*/ 199 w 546"/>
                      <a:gd name="T47" fmla="*/ 30 h 181"/>
                      <a:gd name="T48" fmla="*/ 239 w 546"/>
                      <a:gd name="T49" fmla="*/ 42 h 181"/>
                      <a:gd name="T50" fmla="*/ 278 w 546"/>
                      <a:gd name="T51" fmla="*/ 56 h 181"/>
                      <a:gd name="T52" fmla="*/ 314 w 546"/>
                      <a:gd name="T53" fmla="*/ 73 h 181"/>
                      <a:gd name="T54" fmla="*/ 349 w 546"/>
                      <a:gd name="T55" fmla="*/ 89 h 181"/>
                      <a:gd name="T56" fmla="*/ 385 w 546"/>
                      <a:gd name="T57" fmla="*/ 107 h 181"/>
                      <a:gd name="T58" fmla="*/ 417 w 546"/>
                      <a:gd name="T59" fmla="*/ 123 h 181"/>
                      <a:gd name="T60" fmla="*/ 447 w 546"/>
                      <a:gd name="T61" fmla="*/ 139 h 181"/>
                      <a:gd name="T62" fmla="*/ 475 w 546"/>
                      <a:gd name="T63" fmla="*/ 153 h 181"/>
                      <a:gd name="T64" fmla="*/ 500 w 546"/>
                      <a:gd name="T65" fmla="*/ 164 h 181"/>
                      <a:gd name="T66" fmla="*/ 524 w 546"/>
                      <a:gd name="T67" fmla="*/ 174 h 181"/>
                      <a:gd name="T68" fmla="*/ 543 w 546"/>
                      <a:gd name="T69" fmla="*/ 180 h 181"/>
                      <a:gd name="T70" fmla="*/ 545 w 546"/>
                      <a:gd name="T71" fmla="*/ 168 h 18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546"/>
                      <a:gd name="T109" fmla="*/ 0 h 181"/>
                      <a:gd name="T110" fmla="*/ 546 w 546"/>
                      <a:gd name="T111" fmla="*/ 181 h 18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546" h="181">
                        <a:moveTo>
                          <a:pt x="545" y="168"/>
                        </a:moveTo>
                        <a:lnTo>
                          <a:pt x="545" y="168"/>
                        </a:lnTo>
                        <a:lnTo>
                          <a:pt x="526" y="164"/>
                        </a:lnTo>
                        <a:lnTo>
                          <a:pt x="504" y="155"/>
                        </a:lnTo>
                        <a:lnTo>
                          <a:pt x="479" y="145"/>
                        </a:lnTo>
                        <a:lnTo>
                          <a:pt x="451" y="130"/>
                        </a:lnTo>
                        <a:lnTo>
                          <a:pt x="421" y="114"/>
                        </a:lnTo>
                        <a:lnTo>
                          <a:pt x="390" y="98"/>
                        </a:lnTo>
                        <a:lnTo>
                          <a:pt x="353" y="81"/>
                        </a:lnTo>
                        <a:lnTo>
                          <a:pt x="318" y="63"/>
                        </a:lnTo>
                        <a:lnTo>
                          <a:pt x="279" y="47"/>
                        </a:lnTo>
                        <a:lnTo>
                          <a:pt x="240" y="33"/>
                        </a:lnTo>
                        <a:lnTo>
                          <a:pt x="201" y="20"/>
                        </a:lnTo>
                        <a:lnTo>
                          <a:pt x="162" y="9"/>
                        </a:lnTo>
                        <a:lnTo>
                          <a:pt x="122" y="3"/>
                        </a:lnTo>
                        <a:lnTo>
                          <a:pt x="82" y="1"/>
                        </a:lnTo>
                        <a:lnTo>
                          <a:pt x="40" y="0"/>
                        </a:lnTo>
                        <a:lnTo>
                          <a:pt x="0" y="7"/>
                        </a:lnTo>
                        <a:lnTo>
                          <a:pt x="3" y="17"/>
                        </a:lnTo>
                        <a:lnTo>
                          <a:pt x="41" y="11"/>
                        </a:lnTo>
                        <a:lnTo>
                          <a:pt x="80" y="9"/>
                        </a:lnTo>
                        <a:lnTo>
                          <a:pt x="120" y="13"/>
                        </a:lnTo>
                        <a:lnTo>
                          <a:pt x="159" y="21"/>
                        </a:lnTo>
                        <a:lnTo>
                          <a:pt x="199" y="30"/>
                        </a:lnTo>
                        <a:lnTo>
                          <a:pt x="239" y="42"/>
                        </a:lnTo>
                        <a:lnTo>
                          <a:pt x="278" y="56"/>
                        </a:lnTo>
                        <a:lnTo>
                          <a:pt x="314" y="73"/>
                        </a:lnTo>
                        <a:lnTo>
                          <a:pt x="349" y="89"/>
                        </a:lnTo>
                        <a:lnTo>
                          <a:pt x="385" y="107"/>
                        </a:lnTo>
                        <a:lnTo>
                          <a:pt x="417" y="123"/>
                        </a:lnTo>
                        <a:lnTo>
                          <a:pt x="447" y="139"/>
                        </a:lnTo>
                        <a:lnTo>
                          <a:pt x="475" y="153"/>
                        </a:lnTo>
                        <a:lnTo>
                          <a:pt x="500" y="164"/>
                        </a:lnTo>
                        <a:lnTo>
                          <a:pt x="524" y="174"/>
                        </a:lnTo>
                        <a:lnTo>
                          <a:pt x="543" y="180"/>
                        </a:lnTo>
                        <a:lnTo>
                          <a:pt x="545" y="168"/>
                        </a:lnTo>
                      </a:path>
                    </a:pathLst>
                  </a:custGeom>
                  <a:solidFill>
                    <a:srgbClr val="FFD83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7" name="Freeform 174"/>
                  <p:cNvSpPr>
                    <a:spLocks/>
                  </p:cNvSpPr>
                  <p:nvPr/>
                </p:nvSpPr>
                <p:spPr bwMode="auto">
                  <a:xfrm>
                    <a:off x="978" y="2561"/>
                    <a:ext cx="10" cy="9"/>
                  </a:xfrm>
                  <a:custGeom>
                    <a:avLst/>
                    <a:gdLst>
                      <a:gd name="T0" fmla="*/ 1 w 10"/>
                      <a:gd name="T1" fmla="*/ 0 h 9"/>
                      <a:gd name="T2" fmla="*/ 0 w 10"/>
                      <a:gd name="T3" fmla="*/ 4 h 9"/>
                      <a:gd name="T4" fmla="*/ 2 w 10"/>
                      <a:gd name="T5" fmla="*/ 8 h 9"/>
                      <a:gd name="T6" fmla="*/ 6 w 10"/>
                      <a:gd name="T7" fmla="*/ 8 h 9"/>
                      <a:gd name="T8" fmla="*/ 9 w 10"/>
                      <a:gd name="T9" fmla="*/ 7 h 9"/>
                      <a:gd name="T10" fmla="*/ 1 w 10"/>
                      <a:gd name="T11" fmla="*/ 0 h 9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0"/>
                      <a:gd name="T19" fmla="*/ 0 h 9"/>
                      <a:gd name="T20" fmla="*/ 10 w 10"/>
                      <a:gd name="T21" fmla="*/ 9 h 9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0" h="9">
                        <a:moveTo>
                          <a:pt x="1" y="0"/>
                        </a:moveTo>
                        <a:lnTo>
                          <a:pt x="0" y="4"/>
                        </a:lnTo>
                        <a:lnTo>
                          <a:pt x="2" y="8"/>
                        </a:lnTo>
                        <a:lnTo>
                          <a:pt x="6" y="8"/>
                        </a:lnTo>
                        <a:lnTo>
                          <a:pt x="9" y="7"/>
                        </a:lnTo>
                        <a:lnTo>
                          <a:pt x="1" y="0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8" name="Freeform 175"/>
                  <p:cNvSpPr>
                    <a:spLocks/>
                  </p:cNvSpPr>
                  <p:nvPr/>
                </p:nvSpPr>
                <p:spPr bwMode="auto">
                  <a:xfrm>
                    <a:off x="662" y="2096"/>
                    <a:ext cx="449" cy="474"/>
                  </a:xfrm>
                  <a:custGeom>
                    <a:avLst/>
                    <a:gdLst>
                      <a:gd name="T0" fmla="*/ 1 w 449"/>
                      <a:gd name="T1" fmla="*/ 38 h 474"/>
                      <a:gd name="T2" fmla="*/ 7 w 449"/>
                      <a:gd name="T3" fmla="*/ 38 h 474"/>
                      <a:gd name="T4" fmla="*/ 32 w 449"/>
                      <a:gd name="T5" fmla="*/ 24 h 474"/>
                      <a:gd name="T6" fmla="*/ 65 w 449"/>
                      <a:gd name="T7" fmla="*/ 14 h 474"/>
                      <a:gd name="T8" fmla="*/ 108 w 449"/>
                      <a:gd name="T9" fmla="*/ 10 h 474"/>
                      <a:gd name="T10" fmla="*/ 153 w 449"/>
                      <a:gd name="T11" fmla="*/ 11 h 474"/>
                      <a:gd name="T12" fmla="*/ 200 w 449"/>
                      <a:gd name="T13" fmla="*/ 18 h 474"/>
                      <a:gd name="T14" fmla="*/ 251 w 449"/>
                      <a:gd name="T15" fmla="*/ 29 h 474"/>
                      <a:gd name="T16" fmla="*/ 297 w 449"/>
                      <a:gd name="T17" fmla="*/ 45 h 474"/>
                      <a:gd name="T18" fmla="*/ 342 w 449"/>
                      <a:gd name="T19" fmla="*/ 69 h 474"/>
                      <a:gd name="T20" fmla="*/ 379 w 449"/>
                      <a:gd name="T21" fmla="*/ 97 h 474"/>
                      <a:gd name="T22" fmla="*/ 409 w 449"/>
                      <a:gd name="T23" fmla="*/ 131 h 474"/>
                      <a:gd name="T24" fmla="*/ 429 w 449"/>
                      <a:gd name="T25" fmla="*/ 171 h 474"/>
                      <a:gd name="T26" fmla="*/ 439 w 449"/>
                      <a:gd name="T27" fmla="*/ 217 h 474"/>
                      <a:gd name="T28" fmla="*/ 433 w 449"/>
                      <a:gd name="T29" fmla="*/ 269 h 474"/>
                      <a:gd name="T30" fmla="*/ 413 w 449"/>
                      <a:gd name="T31" fmla="*/ 328 h 474"/>
                      <a:gd name="T32" fmla="*/ 376 w 449"/>
                      <a:gd name="T33" fmla="*/ 395 h 474"/>
                      <a:gd name="T34" fmla="*/ 317 w 449"/>
                      <a:gd name="T35" fmla="*/ 466 h 474"/>
                      <a:gd name="T36" fmla="*/ 325 w 449"/>
                      <a:gd name="T37" fmla="*/ 473 h 474"/>
                      <a:gd name="T38" fmla="*/ 384 w 449"/>
                      <a:gd name="T39" fmla="*/ 399 h 474"/>
                      <a:gd name="T40" fmla="*/ 423 w 449"/>
                      <a:gd name="T41" fmla="*/ 332 h 474"/>
                      <a:gd name="T42" fmla="*/ 444 w 449"/>
                      <a:gd name="T43" fmla="*/ 271 h 474"/>
                      <a:gd name="T44" fmla="*/ 448 w 449"/>
                      <a:gd name="T45" fmla="*/ 216 h 474"/>
                      <a:gd name="T46" fmla="*/ 439 w 449"/>
                      <a:gd name="T47" fmla="*/ 168 h 474"/>
                      <a:gd name="T48" fmla="*/ 418 w 449"/>
                      <a:gd name="T49" fmla="*/ 126 h 474"/>
                      <a:gd name="T50" fmla="*/ 385 w 449"/>
                      <a:gd name="T51" fmla="*/ 89 h 474"/>
                      <a:gd name="T52" fmla="*/ 346 w 449"/>
                      <a:gd name="T53" fmla="*/ 60 h 474"/>
                      <a:gd name="T54" fmla="*/ 302 w 449"/>
                      <a:gd name="T55" fmla="*/ 36 h 474"/>
                      <a:gd name="T56" fmla="*/ 253 w 449"/>
                      <a:gd name="T57" fmla="*/ 19 h 474"/>
                      <a:gd name="T58" fmla="*/ 203 w 449"/>
                      <a:gd name="T59" fmla="*/ 7 h 474"/>
                      <a:gd name="T60" fmla="*/ 155 w 449"/>
                      <a:gd name="T61" fmla="*/ 1 h 474"/>
                      <a:gd name="T62" fmla="*/ 107 w 449"/>
                      <a:gd name="T63" fmla="*/ 0 h 474"/>
                      <a:gd name="T64" fmla="*/ 65 w 449"/>
                      <a:gd name="T65" fmla="*/ 5 h 474"/>
                      <a:gd name="T66" fmla="*/ 30 w 449"/>
                      <a:gd name="T67" fmla="*/ 13 h 474"/>
                      <a:gd name="T68" fmla="*/ 2 w 449"/>
                      <a:gd name="T69" fmla="*/ 30 h 474"/>
                      <a:gd name="T70" fmla="*/ 8 w 449"/>
                      <a:gd name="T71" fmla="*/ 29 h 474"/>
                      <a:gd name="T72" fmla="*/ 2 w 449"/>
                      <a:gd name="T73" fmla="*/ 30 h 474"/>
                      <a:gd name="T74" fmla="*/ 0 w 449"/>
                      <a:gd name="T75" fmla="*/ 32 h 474"/>
                      <a:gd name="T76" fmla="*/ 0 w 449"/>
                      <a:gd name="T77" fmla="*/ 37 h 474"/>
                      <a:gd name="T78" fmla="*/ 4 w 449"/>
                      <a:gd name="T79" fmla="*/ 38 h 474"/>
                      <a:gd name="T80" fmla="*/ 7 w 449"/>
                      <a:gd name="T81" fmla="*/ 38 h 474"/>
                      <a:gd name="T82" fmla="*/ 1 w 449"/>
                      <a:gd name="T83" fmla="*/ 38 h 474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w 449"/>
                      <a:gd name="T127" fmla="*/ 0 h 474"/>
                      <a:gd name="T128" fmla="*/ 449 w 449"/>
                      <a:gd name="T129" fmla="*/ 474 h 474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T126" t="T127" r="T128" b="T129"/>
                    <a:pathLst>
                      <a:path w="449" h="474">
                        <a:moveTo>
                          <a:pt x="1" y="38"/>
                        </a:moveTo>
                        <a:lnTo>
                          <a:pt x="7" y="38"/>
                        </a:lnTo>
                        <a:lnTo>
                          <a:pt x="32" y="24"/>
                        </a:lnTo>
                        <a:lnTo>
                          <a:pt x="65" y="14"/>
                        </a:lnTo>
                        <a:lnTo>
                          <a:pt x="108" y="10"/>
                        </a:lnTo>
                        <a:lnTo>
                          <a:pt x="153" y="11"/>
                        </a:lnTo>
                        <a:lnTo>
                          <a:pt x="200" y="18"/>
                        </a:lnTo>
                        <a:lnTo>
                          <a:pt x="251" y="29"/>
                        </a:lnTo>
                        <a:lnTo>
                          <a:pt x="297" y="45"/>
                        </a:lnTo>
                        <a:lnTo>
                          <a:pt x="342" y="69"/>
                        </a:lnTo>
                        <a:lnTo>
                          <a:pt x="379" y="97"/>
                        </a:lnTo>
                        <a:lnTo>
                          <a:pt x="409" y="131"/>
                        </a:lnTo>
                        <a:lnTo>
                          <a:pt x="429" y="171"/>
                        </a:lnTo>
                        <a:lnTo>
                          <a:pt x="439" y="217"/>
                        </a:lnTo>
                        <a:lnTo>
                          <a:pt x="433" y="269"/>
                        </a:lnTo>
                        <a:lnTo>
                          <a:pt x="413" y="328"/>
                        </a:lnTo>
                        <a:lnTo>
                          <a:pt x="376" y="395"/>
                        </a:lnTo>
                        <a:lnTo>
                          <a:pt x="317" y="466"/>
                        </a:lnTo>
                        <a:lnTo>
                          <a:pt x="325" y="473"/>
                        </a:lnTo>
                        <a:lnTo>
                          <a:pt x="384" y="399"/>
                        </a:lnTo>
                        <a:lnTo>
                          <a:pt x="423" y="332"/>
                        </a:lnTo>
                        <a:lnTo>
                          <a:pt x="444" y="271"/>
                        </a:lnTo>
                        <a:lnTo>
                          <a:pt x="448" y="216"/>
                        </a:lnTo>
                        <a:lnTo>
                          <a:pt x="439" y="168"/>
                        </a:lnTo>
                        <a:lnTo>
                          <a:pt x="418" y="126"/>
                        </a:lnTo>
                        <a:lnTo>
                          <a:pt x="385" y="89"/>
                        </a:lnTo>
                        <a:lnTo>
                          <a:pt x="346" y="60"/>
                        </a:lnTo>
                        <a:lnTo>
                          <a:pt x="302" y="36"/>
                        </a:lnTo>
                        <a:lnTo>
                          <a:pt x="253" y="19"/>
                        </a:lnTo>
                        <a:lnTo>
                          <a:pt x="203" y="7"/>
                        </a:lnTo>
                        <a:lnTo>
                          <a:pt x="155" y="1"/>
                        </a:lnTo>
                        <a:lnTo>
                          <a:pt x="107" y="0"/>
                        </a:lnTo>
                        <a:lnTo>
                          <a:pt x="65" y="5"/>
                        </a:lnTo>
                        <a:lnTo>
                          <a:pt x="30" y="13"/>
                        </a:lnTo>
                        <a:lnTo>
                          <a:pt x="2" y="30"/>
                        </a:lnTo>
                        <a:lnTo>
                          <a:pt x="8" y="29"/>
                        </a:lnTo>
                        <a:lnTo>
                          <a:pt x="2" y="30"/>
                        </a:lnTo>
                        <a:lnTo>
                          <a:pt x="0" y="32"/>
                        </a:lnTo>
                        <a:lnTo>
                          <a:pt x="0" y="37"/>
                        </a:lnTo>
                        <a:lnTo>
                          <a:pt x="4" y="38"/>
                        </a:lnTo>
                        <a:lnTo>
                          <a:pt x="7" y="38"/>
                        </a:lnTo>
                        <a:lnTo>
                          <a:pt x="1" y="38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9" name="Freeform 176"/>
                  <p:cNvSpPr>
                    <a:spLocks/>
                  </p:cNvSpPr>
                  <p:nvPr/>
                </p:nvSpPr>
                <p:spPr bwMode="auto">
                  <a:xfrm>
                    <a:off x="656" y="2074"/>
                    <a:ext cx="77" cy="61"/>
                  </a:xfrm>
                  <a:custGeom>
                    <a:avLst/>
                    <a:gdLst>
                      <a:gd name="T0" fmla="*/ 73 w 77"/>
                      <a:gd name="T1" fmla="*/ 0 h 61"/>
                      <a:gd name="T2" fmla="*/ 73 w 77"/>
                      <a:gd name="T3" fmla="*/ 0 h 61"/>
                      <a:gd name="T4" fmla="*/ 47 w 77"/>
                      <a:gd name="T5" fmla="*/ 6 h 61"/>
                      <a:gd name="T6" fmla="*/ 29 w 77"/>
                      <a:gd name="T7" fmla="*/ 13 h 61"/>
                      <a:gd name="T8" fmla="*/ 15 w 77"/>
                      <a:gd name="T9" fmla="*/ 21 h 61"/>
                      <a:gd name="T10" fmla="*/ 5 w 77"/>
                      <a:gd name="T11" fmla="*/ 29 h 61"/>
                      <a:gd name="T12" fmla="*/ 0 w 77"/>
                      <a:gd name="T13" fmla="*/ 38 h 61"/>
                      <a:gd name="T14" fmla="*/ 0 w 77"/>
                      <a:gd name="T15" fmla="*/ 45 h 61"/>
                      <a:gd name="T16" fmla="*/ 3 w 77"/>
                      <a:gd name="T17" fmla="*/ 54 h 61"/>
                      <a:gd name="T18" fmla="*/ 8 w 77"/>
                      <a:gd name="T19" fmla="*/ 60 h 61"/>
                      <a:gd name="T20" fmla="*/ 15 w 77"/>
                      <a:gd name="T21" fmla="*/ 51 h 61"/>
                      <a:gd name="T22" fmla="*/ 12 w 77"/>
                      <a:gd name="T23" fmla="*/ 48 h 61"/>
                      <a:gd name="T24" fmla="*/ 10 w 77"/>
                      <a:gd name="T25" fmla="*/ 45 h 61"/>
                      <a:gd name="T26" fmla="*/ 10 w 77"/>
                      <a:gd name="T27" fmla="*/ 40 h 61"/>
                      <a:gd name="T28" fmla="*/ 13 w 77"/>
                      <a:gd name="T29" fmla="*/ 35 h 61"/>
                      <a:gd name="T30" fmla="*/ 21 w 77"/>
                      <a:gd name="T31" fmla="*/ 30 h 61"/>
                      <a:gd name="T32" fmla="*/ 32 w 77"/>
                      <a:gd name="T33" fmla="*/ 24 h 61"/>
                      <a:gd name="T34" fmla="*/ 50 w 77"/>
                      <a:gd name="T35" fmla="*/ 16 h 61"/>
                      <a:gd name="T36" fmla="*/ 76 w 77"/>
                      <a:gd name="T37" fmla="*/ 9 h 61"/>
                      <a:gd name="T38" fmla="*/ 73 w 77"/>
                      <a:gd name="T39" fmla="*/ 0 h 61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w 77"/>
                      <a:gd name="T61" fmla="*/ 0 h 61"/>
                      <a:gd name="T62" fmla="*/ 77 w 77"/>
                      <a:gd name="T63" fmla="*/ 61 h 61"/>
                    </a:gdLst>
                    <a:ahLst/>
                    <a:cxnLst>
                      <a:cxn ang="T40">
                        <a:pos x="T0" y="T1"/>
                      </a:cxn>
                      <a:cxn ang="T41">
                        <a:pos x="T2" y="T3"/>
                      </a:cxn>
                      <a:cxn ang="T42">
                        <a:pos x="T4" y="T5"/>
                      </a:cxn>
                      <a:cxn ang="T43">
                        <a:pos x="T6" y="T7"/>
                      </a:cxn>
                      <a:cxn ang="T44">
                        <a:pos x="T8" y="T9"/>
                      </a:cxn>
                      <a:cxn ang="T45">
                        <a:pos x="T10" y="T11"/>
                      </a:cxn>
                      <a:cxn ang="T46">
                        <a:pos x="T12" y="T13"/>
                      </a:cxn>
                      <a:cxn ang="T47">
                        <a:pos x="T14" y="T15"/>
                      </a:cxn>
                      <a:cxn ang="T48">
                        <a:pos x="T16" y="T17"/>
                      </a:cxn>
                      <a:cxn ang="T49">
                        <a:pos x="T18" y="T19"/>
                      </a:cxn>
                      <a:cxn ang="T50">
                        <a:pos x="T20" y="T21"/>
                      </a:cxn>
                      <a:cxn ang="T51">
                        <a:pos x="T22" y="T23"/>
                      </a:cxn>
                      <a:cxn ang="T52">
                        <a:pos x="T24" y="T25"/>
                      </a:cxn>
                      <a:cxn ang="T53">
                        <a:pos x="T26" y="T27"/>
                      </a:cxn>
                      <a:cxn ang="T54">
                        <a:pos x="T28" y="T29"/>
                      </a:cxn>
                      <a:cxn ang="T55">
                        <a:pos x="T30" y="T31"/>
                      </a:cxn>
                      <a:cxn ang="T56">
                        <a:pos x="T32" y="T33"/>
                      </a:cxn>
                      <a:cxn ang="T57">
                        <a:pos x="T34" y="T35"/>
                      </a:cxn>
                      <a:cxn ang="T58">
                        <a:pos x="T36" y="T37"/>
                      </a:cxn>
                      <a:cxn ang="T59">
                        <a:pos x="T38" y="T39"/>
                      </a:cxn>
                    </a:cxnLst>
                    <a:rect l="T60" t="T61" r="T62" b="T63"/>
                    <a:pathLst>
                      <a:path w="77" h="61">
                        <a:moveTo>
                          <a:pt x="73" y="0"/>
                        </a:moveTo>
                        <a:lnTo>
                          <a:pt x="73" y="0"/>
                        </a:lnTo>
                        <a:lnTo>
                          <a:pt x="47" y="6"/>
                        </a:lnTo>
                        <a:lnTo>
                          <a:pt x="29" y="13"/>
                        </a:lnTo>
                        <a:lnTo>
                          <a:pt x="15" y="21"/>
                        </a:lnTo>
                        <a:lnTo>
                          <a:pt x="5" y="29"/>
                        </a:lnTo>
                        <a:lnTo>
                          <a:pt x="0" y="38"/>
                        </a:lnTo>
                        <a:lnTo>
                          <a:pt x="0" y="45"/>
                        </a:lnTo>
                        <a:lnTo>
                          <a:pt x="3" y="54"/>
                        </a:lnTo>
                        <a:lnTo>
                          <a:pt x="8" y="60"/>
                        </a:lnTo>
                        <a:lnTo>
                          <a:pt x="15" y="51"/>
                        </a:lnTo>
                        <a:lnTo>
                          <a:pt x="12" y="48"/>
                        </a:lnTo>
                        <a:lnTo>
                          <a:pt x="10" y="45"/>
                        </a:lnTo>
                        <a:lnTo>
                          <a:pt x="10" y="40"/>
                        </a:lnTo>
                        <a:lnTo>
                          <a:pt x="13" y="35"/>
                        </a:lnTo>
                        <a:lnTo>
                          <a:pt x="21" y="30"/>
                        </a:lnTo>
                        <a:lnTo>
                          <a:pt x="32" y="24"/>
                        </a:lnTo>
                        <a:lnTo>
                          <a:pt x="50" y="16"/>
                        </a:lnTo>
                        <a:lnTo>
                          <a:pt x="76" y="9"/>
                        </a:lnTo>
                        <a:lnTo>
                          <a:pt x="73" y="0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0" name="Freeform 177"/>
                  <p:cNvSpPr>
                    <a:spLocks/>
                  </p:cNvSpPr>
                  <p:nvPr/>
                </p:nvSpPr>
                <p:spPr bwMode="auto">
                  <a:xfrm>
                    <a:off x="728" y="2066"/>
                    <a:ext cx="546" cy="181"/>
                  </a:xfrm>
                  <a:custGeom>
                    <a:avLst/>
                    <a:gdLst>
                      <a:gd name="T0" fmla="*/ 545 w 546"/>
                      <a:gd name="T1" fmla="*/ 168 h 181"/>
                      <a:gd name="T2" fmla="*/ 545 w 546"/>
                      <a:gd name="T3" fmla="*/ 168 h 181"/>
                      <a:gd name="T4" fmla="*/ 526 w 546"/>
                      <a:gd name="T5" fmla="*/ 164 h 181"/>
                      <a:gd name="T6" fmla="*/ 504 w 546"/>
                      <a:gd name="T7" fmla="*/ 155 h 181"/>
                      <a:gd name="T8" fmla="*/ 479 w 546"/>
                      <a:gd name="T9" fmla="*/ 145 h 181"/>
                      <a:gd name="T10" fmla="*/ 451 w 546"/>
                      <a:gd name="T11" fmla="*/ 130 h 181"/>
                      <a:gd name="T12" fmla="*/ 421 w 546"/>
                      <a:gd name="T13" fmla="*/ 114 h 181"/>
                      <a:gd name="T14" fmla="*/ 390 w 546"/>
                      <a:gd name="T15" fmla="*/ 98 h 181"/>
                      <a:gd name="T16" fmla="*/ 353 w 546"/>
                      <a:gd name="T17" fmla="*/ 81 h 181"/>
                      <a:gd name="T18" fmla="*/ 318 w 546"/>
                      <a:gd name="T19" fmla="*/ 63 h 181"/>
                      <a:gd name="T20" fmla="*/ 279 w 546"/>
                      <a:gd name="T21" fmla="*/ 47 h 181"/>
                      <a:gd name="T22" fmla="*/ 240 w 546"/>
                      <a:gd name="T23" fmla="*/ 33 h 181"/>
                      <a:gd name="T24" fmla="*/ 201 w 546"/>
                      <a:gd name="T25" fmla="*/ 20 h 181"/>
                      <a:gd name="T26" fmla="*/ 162 w 546"/>
                      <a:gd name="T27" fmla="*/ 9 h 181"/>
                      <a:gd name="T28" fmla="*/ 122 w 546"/>
                      <a:gd name="T29" fmla="*/ 3 h 181"/>
                      <a:gd name="T30" fmla="*/ 82 w 546"/>
                      <a:gd name="T31" fmla="*/ 1 h 181"/>
                      <a:gd name="T32" fmla="*/ 40 w 546"/>
                      <a:gd name="T33" fmla="*/ 0 h 181"/>
                      <a:gd name="T34" fmla="*/ 0 w 546"/>
                      <a:gd name="T35" fmla="*/ 7 h 181"/>
                      <a:gd name="T36" fmla="*/ 3 w 546"/>
                      <a:gd name="T37" fmla="*/ 17 h 181"/>
                      <a:gd name="T38" fmla="*/ 41 w 546"/>
                      <a:gd name="T39" fmla="*/ 11 h 181"/>
                      <a:gd name="T40" fmla="*/ 80 w 546"/>
                      <a:gd name="T41" fmla="*/ 9 h 181"/>
                      <a:gd name="T42" fmla="*/ 120 w 546"/>
                      <a:gd name="T43" fmla="*/ 13 h 181"/>
                      <a:gd name="T44" fmla="*/ 159 w 546"/>
                      <a:gd name="T45" fmla="*/ 21 h 181"/>
                      <a:gd name="T46" fmla="*/ 199 w 546"/>
                      <a:gd name="T47" fmla="*/ 30 h 181"/>
                      <a:gd name="T48" fmla="*/ 239 w 546"/>
                      <a:gd name="T49" fmla="*/ 42 h 181"/>
                      <a:gd name="T50" fmla="*/ 278 w 546"/>
                      <a:gd name="T51" fmla="*/ 56 h 181"/>
                      <a:gd name="T52" fmla="*/ 314 w 546"/>
                      <a:gd name="T53" fmla="*/ 73 h 181"/>
                      <a:gd name="T54" fmla="*/ 349 w 546"/>
                      <a:gd name="T55" fmla="*/ 89 h 181"/>
                      <a:gd name="T56" fmla="*/ 385 w 546"/>
                      <a:gd name="T57" fmla="*/ 107 h 181"/>
                      <a:gd name="T58" fmla="*/ 417 w 546"/>
                      <a:gd name="T59" fmla="*/ 123 h 181"/>
                      <a:gd name="T60" fmla="*/ 447 w 546"/>
                      <a:gd name="T61" fmla="*/ 139 h 181"/>
                      <a:gd name="T62" fmla="*/ 475 w 546"/>
                      <a:gd name="T63" fmla="*/ 153 h 181"/>
                      <a:gd name="T64" fmla="*/ 500 w 546"/>
                      <a:gd name="T65" fmla="*/ 164 h 181"/>
                      <a:gd name="T66" fmla="*/ 524 w 546"/>
                      <a:gd name="T67" fmla="*/ 174 h 181"/>
                      <a:gd name="T68" fmla="*/ 543 w 546"/>
                      <a:gd name="T69" fmla="*/ 180 h 181"/>
                      <a:gd name="T70" fmla="*/ 545 w 546"/>
                      <a:gd name="T71" fmla="*/ 168 h 18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546"/>
                      <a:gd name="T109" fmla="*/ 0 h 181"/>
                      <a:gd name="T110" fmla="*/ 546 w 546"/>
                      <a:gd name="T111" fmla="*/ 181 h 18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546" h="181">
                        <a:moveTo>
                          <a:pt x="545" y="168"/>
                        </a:moveTo>
                        <a:lnTo>
                          <a:pt x="545" y="168"/>
                        </a:lnTo>
                        <a:lnTo>
                          <a:pt x="526" y="164"/>
                        </a:lnTo>
                        <a:lnTo>
                          <a:pt x="504" y="155"/>
                        </a:lnTo>
                        <a:lnTo>
                          <a:pt x="479" y="145"/>
                        </a:lnTo>
                        <a:lnTo>
                          <a:pt x="451" y="130"/>
                        </a:lnTo>
                        <a:lnTo>
                          <a:pt x="421" y="114"/>
                        </a:lnTo>
                        <a:lnTo>
                          <a:pt x="390" y="98"/>
                        </a:lnTo>
                        <a:lnTo>
                          <a:pt x="353" y="81"/>
                        </a:lnTo>
                        <a:lnTo>
                          <a:pt x="318" y="63"/>
                        </a:lnTo>
                        <a:lnTo>
                          <a:pt x="279" y="47"/>
                        </a:lnTo>
                        <a:lnTo>
                          <a:pt x="240" y="33"/>
                        </a:lnTo>
                        <a:lnTo>
                          <a:pt x="201" y="20"/>
                        </a:lnTo>
                        <a:lnTo>
                          <a:pt x="162" y="9"/>
                        </a:lnTo>
                        <a:lnTo>
                          <a:pt x="122" y="3"/>
                        </a:lnTo>
                        <a:lnTo>
                          <a:pt x="82" y="1"/>
                        </a:lnTo>
                        <a:lnTo>
                          <a:pt x="40" y="0"/>
                        </a:lnTo>
                        <a:lnTo>
                          <a:pt x="0" y="7"/>
                        </a:lnTo>
                        <a:lnTo>
                          <a:pt x="3" y="17"/>
                        </a:lnTo>
                        <a:lnTo>
                          <a:pt x="41" y="11"/>
                        </a:lnTo>
                        <a:lnTo>
                          <a:pt x="80" y="9"/>
                        </a:lnTo>
                        <a:lnTo>
                          <a:pt x="120" y="13"/>
                        </a:lnTo>
                        <a:lnTo>
                          <a:pt x="159" y="21"/>
                        </a:lnTo>
                        <a:lnTo>
                          <a:pt x="199" y="30"/>
                        </a:lnTo>
                        <a:lnTo>
                          <a:pt x="239" y="42"/>
                        </a:lnTo>
                        <a:lnTo>
                          <a:pt x="278" y="56"/>
                        </a:lnTo>
                        <a:lnTo>
                          <a:pt x="314" y="73"/>
                        </a:lnTo>
                        <a:lnTo>
                          <a:pt x="349" y="89"/>
                        </a:lnTo>
                        <a:lnTo>
                          <a:pt x="385" y="107"/>
                        </a:lnTo>
                        <a:lnTo>
                          <a:pt x="417" y="123"/>
                        </a:lnTo>
                        <a:lnTo>
                          <a:pt x="447" y="139"/>
                        </a:lnTo>
                        <a:lnTo>
                          <a:pt x="475" y="153"/>
                        </a:lnTo>
                        <a:lnTo>
                          <a:pt x="500" y="164"/>
                        </a:lnTo>
                        <a:lnTo>
                          <a:pt x="524" y="174"/>
                        </a:lnTo>
                        <a:lnTo>
                          <a:pt x="543" y="180"/>
                        </a:lnTo>
                        <a:lnTo>
                          <a:pt x="545" y="168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59" name="Freeform 225"/>
              <p:cNvSpPr>
                <a:spLocks/>
              </p:cNvSpPr>
              <p:nvPr/>
            </p:nvSpPr>
            <p:spPr bwMode="auto">
              <a:xfrm>
                <a:off x="8169992" y="4480894"/>
                <a:ext cx="300039" cy="604838"/>
              </a:xfrm>
              <a:custGeom>
                <a:avLst/>
                <a:gdLst>
                  <a:gd name="T0" fmla="*/ 2147483646 w 91"/>
                  <a:gd name="T1" fmla="*/ 0 h 215"/>
                  <a:gd name="T2" fmla="*/ 2147483646 w 91"/>
                  <a:gd name="T3" fmla="*/ 2147483646 h 215"/>
                  <a:gd name="T4" fmla="*/ 2147483646 w 91"/>
                  <a:gd name="T5" fmla="*/ 2147483646 h 215"/>
                  <a:gd name="T6" fmla="*/ 2147483646 w 91"/>
                  <a:gd name="T7" fmla="*/ 2147483646 h 215"/>
                  <a:gd name="T8" fmla="*/ 2147483646 w 91"/>
                  <a:gd name="T9" fmla="*/ 2147483646 h 215"/>
                  <a:gd name="T10" fmla="*/ 2147483646 w 91"/>
                  <a:gd name="T11" fmla="*/ 2147483646 h 215"/>
                  <a:gd name="T12" fmla="*/ 2147483646 w 91"/>
                  <a:gd name="T13" fmla="*/ 2147483646 h 215"/>
                  <a:gd name="T14" fmla="*/ 2147483646 w 91"/>
                  <a:gd name="T15" fmla="*/ 2147483646 h 215"/>
                  <a:gd name="T16" fmla="*/ 2147483646 w 91"/>
                  <a:gd name="T17" fmla="*/ 2147483646 h 215"/>
                  <a:gd name="T18" fmla="*/ 2147483646 w 91"/>
                  <a:gd name="T19" fmla="*/ 2147483646 h 215"/>
                  <a:gd name="T20" fmla="*/ 2147483646 w 91"/>
                  <a:gd name="T21" fmla="*/ 2147483646 h 215"/>
                  <a:gd name="T22" fmla="*/ 2147483646 w 91"/>
                  <a:gd name="T23" fmla="*/ 2147483646 h 215"/>
                  <a:gd name="T24" fmla="*/ 2147483646 w 91"/>
                  <a:gd name="T25" fmla="*/ 2147483646 h 215"/>
                  <a:gd name="T26" fmla="*/ 2147483646 w 91"/>
                  <a:gd name="T27" fmla="*/ 2147483646 h 215"/>
                  <a:gd name="T28" fmla="*/ 2147483646 w 91"/>
                  <a:gd name="T29" fmla="*/ 2147483646 h 215"/>
                  <a:gd name="T30" fmla="*/ 2147483646 w 91"/>
                  <a:gd name="T31" fmla="*/ 2147483646 h 215"/>
                  <a:gd name="T32" fmla="*/ 2147483646 w 91"/>
                  <a:gd name="T33" fmla="*/ 2147483646 h 215"/>
                  <a:gd name="T34" fmla="*/ 2147483646 w 91"/>
                  <a:gd name="T35" fmla="*/ 2147483646 h 215"/>
                  <a:gd name="T36" fmla="*/ 2147483646 w 91"/>
                  <a:gd name="T37" fmla="*/ 2147483646 h 215"/>
                  <a:gd name="T38" fmla="*/ 2147483646 w 91"/>
                  <a:gd name="T39" fmla="*/ 2147483646 h 215"/>
                  <a:gd name="T40" fmla="*/ 2147483646 w 91"/>
                  <a:gd name="T41" fmla="*/ 2147483646 h 215"/>
                  <a:gd name="T42" fmla="*/ 2147483646 w 91"/>
                  <a:gd name="T43" fmla="*/ 2147483646 h 215"/>
                  <a:gd name="T44" fmla="*/ 0 w 91"/>
                  <a:gd name="T45" fmla="*/ 2147483646 h 215"/>
                  <a:gd name="T46" fmla="*/ 2147483646 w 91"/>
                  <a:gd name="T47" fmla="*/ 2147483646 h 215"/>
                  <a:gd name="T48" fmla="*/ 2147483646 w 91"/>
                  <a:gd name="T49" fmla="*/ 2147483646 h 215"/>
                  <a:gd name="T50" fmla="*/ 2147483646 w 91"/>
                  <a:gd name="T51" fmla="*/ 2147483646 h 215"/>
                  <a:gd name="T52" fmla="*/ 2147483646 w 91"/>
                  <a:gd name="T53" fmla="*/ 2147483646 h 215"/>
                  <a:gd name="T54" fmla="*/ 2147483646 w 91"/>
                  <a:gd name="T55" fmla="*/ 2147483646 h 215"/>
                  <a:gd name="T56" fmla="*/ 2147483646 w 91"/>
                  <a:gd name="T57" fmla="*/ 2147483646 h 215"/>
                  <a:gd name="T58" fmla="*/ 2147483646 w 91"/>
                  <a:gd name="T59" fmla="*/ 2147483646 h 215"/>
                  <a:gd name="T60" fmla="*/ 2147483646 w 91"/>
                  <a:gd name="T61" fmla="*/ 2147483646 h 215"/>
                  <a:gd name="T62" fmla="*/ 2147483646 w 91"/>
                  <a:gd name="T63" fmla="*/ 0 h 215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91"/>
                  <a:gd name="T97" fmla="*/ 0 h 215"/>
                  <a:gd name="T98" fmla="*/ 91 w 91"/>
                  <a:gd name="T99" fmla="*/ 215 h 215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91" h="215">
                    <a:moveTo>
                      <a:pt x="44" y="0"/>
                    </a:moveTo>
                    <a:lnTo>
                      <a:pt x="48" y="34"/>
                    </a:lnTo>
                    <a:lnTo>
                      <a:pt x="51" y="51"/>
                    </a:lnTo>
                    <a:lnTo>
                      <a:pt x="56" y="70"/>
                    </a:lnTo>
                    <a:lnTo>
                      <a:pt x="60" y="82"/>
                    </a:lnTo>
                    <a:lnTo>
                      <a:pt x="67" y="96"/>
                    </a:lnTo>
                    <a:lnTo>
                      <a:pt x="76" y="112"/>
                    </a:lnTo>
                    <a:lnTo>
                      <a:pt x="84" y="127"/>
                    </a:lnTo>
                    <a:lnTo>
                      <a:pt x="88" y="142"/>
                    </a:lnTo>
                    <a:lnTo>
                      <a:pt x="90" y="161"/>
                    </a:lnTo>
                    <a:lnTo>
                      <a:pt x="87" y="177"/>
                    </a:lnTo>
                    <a:lnTo>
                      <a:pt x="82" y="190"/>
                    </a:lnTo>
                    <a:lnTo>
                      <a:pt x="74" y="199"/>
                    </a:lnTo>
                    <a:lnTo>
                      <a:pt x="65" y="208"/>
                    </a:lnTo>
                    <a:lnTo>
                      <a:pt x="56" y="212"/>
                    </a:lnTo>
                    <a:lnTo>
                      <a:pt x="45" y="214"/>
                    </a:lnTo>
                    <a:lnTo>
                      <a:pt x="35" y="212"/>
                    </a:lnTo>
                    <a:lnTo>
                      <a:pt x="25" y="209"/>
                    </a:lnTo>
                    <a:lnTo>
                      <a:pt x="16" y="202"/>
                    </a:lnTo>
                    <a:lnTo>
                      <a:pt x="9" y="193"/>
                    </a:lnTo>
                    <a:lnTo>
                      <a:pt x="4" y="182"/>
                    </a:lnTo>
                    <a:lnTo>
                      <a:pt x="1" y="171"/>
                    </a:lnTo>
                    <a:lnTo>
                      <a:pt x="0" y="157"/>
                    </a:lnTo>
                    <a:lnTo>
                      <a:pt x="2" y="139"/>
                    </a:lnTo>
                    <a:lnTo>
                      <a:pt x="6" y="126"/>
                    </a:lnTo>
                    <a:lnTo>
                      <a:pt x="14" y="110"/>
                    </a:lnTo>
                    <a:lnTo>
                      <a:pt x="23" y="96"/>
                    </a:lnTo>
                    <a:lnTo>
                      <a:pt x="29" y="81"/>
                    </a:lnTo>
                    <a:lnTo>
                      <a:pt x="33" y="69"/>
                    </a:lnTo>
                    <a:lnTo>
                      <a:pt x="37" y="52"/>
                    </a:lnTo>
                    <a:lnTo>
                      <a:pt x="40" y="34"/>
                    </a:lnTo>
                    <a:lnTo>
                      <a:pt x="44" y="0"/>
                    </a:lnTo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0" name="Group 6"/>
              <p:cNvGrpSpPr>
                <a:grpSpLocks/>
              </p:cNvGrpSpPr>
              <p:nvPr/>
            </p:nvGrpSpPr>
            <p:grpSpPr bwMode="auto">
              <a:xfrm>
                <a:off x="1447800" y="3124200"/>
                <a:ext cx="5867400" cy="457200"/>
                <a:chOff x="2572" y="2066"/>
                <a:chExt cx="2385" cy="98"/>
              </a:xfrm>
            </p:grpSpPr>
            <p:grpSp>
              <p:nvGrpSpPr>
                <p:cNvPr id="67" name="Group 16"/>
                <p:cNvGrpSpPr>
                  <a:grpSpLocks/>
                </p:cNvGrpSpPr>
                <p:nvPr/>
              </p:nvGrpSpPr>
              <p:grpSpPr bwMode="auto">
                <a:xfrm>
                  <a:off x="2572" y="2067"/>
                  <a:ext cx="282" cy="97"/>
                  <a:chOff x="2443" y="2284"/>
                  <a:chExt cx="269" cy="126"/>
                </a:xfrm>
              </p:grpSpPr>
              <p:sp>
                <p:nvSpPr>
                  <p:cNvPr id="140" name="Freeform 17"/>
                  <p:cNvSpPr>
                    <a:spLocks/>
                  </p:cNvSpPr>
                  <p:nvPr/>
                </p:nvSpPr>
                <p:spPr bwMode="auto">
                  <a:xfrm>
                    <a:off x="2477" y="2315"/>
                    <a:ext cx="47" cy="66"/>
                  </a:xfrm>
                  <a:custGeom>
                    <a:avLst/>
                    <a:gdLst>
                      <a:gd name="T0" fmla="*/ 35 w 46"/>
                      <a:gd name="T1" fmla="*/ 65 h 66"/>
                      <a:gd name="T2" fmla="*/ 29 w 46"/>
                      <a:gd name="T3" fmla="*/ 64 h 66"/>
                      <a:gd name="T4" fmla="*/ 25 w 46"/>
                      <a:gd name="T5" fmla="*/ 58 h 66"/>
                      <a:gd name="T6" fmla="*/ 24 w 46"/>
                      <a:gd name="T7" fmla="*/ 52 h 66"/>
                      <a:gd name="T8" fmla="*/ 22 w 46"/>
                      <a:gd name="T9" fmla="*/ 45 h 66"/>
                      <a:gd name="T10" fmla="*/ 21 w 46"/>
                      <a:gd name="T11" fmla="*/ 40 h 66"/>
                      <a:gd name="T12" fmla="*/ 19 w 46"/>
                      <a:gd name="T13" fmla="*/ 39 h 66"/>
                      <a:gd name="T14" fmla="*/ 15 w 46"/>
                      <a:gd name="T15" fmla="*/ 39 h 66"/>
                      <a:gd name="T16" fmla="*/ 10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0 w 46"/>
                      <a:gd name="T23" fmla="*/ 36 h 66"/>
                      <a:gd name="T24" fmla="*/ 0 w 46"/>
                      <a:gd name="T25" fmla="*/ 32 h 66"/>
                      <a:gd name="T26" fmla="*/ 0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0 w 46"/>
                      <a:gd name="T33" fmla="*/ 24 h 66"/>
                      <a:gd name="T34" fmla="*/ 15 w 46"/>
                      <a:gd name="T35" fmla="*/ 26 h 66"/>
                      <a:gd name="T36" fmla="*/ 19 w 46"/>
                      <a:gd name="T37" fmla="*/ 26 h 66"/>
                      <a:gd name="T38" fmla="*/ 21 w 46"/>
                      <a:gd name="T39" fmla="*/ 23 h 66"/>
                      <a:gd name="T40" fmla="*/ 22 w 46"/>
                      <a:gd name="T41" fmla="*/ 19 h 66"/>
                      <a:gd name="T42" fmla="*/ 24 w 46"/>
                      <a:gd name="T43" fmla="*/ 11 h 66"/>
                      <a:gd name="T44" fmla="*/ 25 w 46"/>
                      <a:gd name="T45" fmla="*/ 6 h 66"/>
                      <a:gd name="T46" fmla="*/ 29 w 46"/>
                      <a:gd name="T47" fmla="*/ 1 h 66"/>
                      <a:gd name="T48" fmla="*/ 35 w 46"/>
                      <a:gd name="T49" fmla="*/ 0 h 66"/>
                      <a:gd name="T50" fmla="*/ 40 w 46"/>
                      <a:gd name="T51" fmla="*/ 3 h 66"/>
                      <a:gd name="T52" fmla="*/ 42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4 w 46"/>
                      <a:gd name="T59" fmla="*/ 45 h 66"/>
                      <a:gd name="T60" fmla="*/ 42 w 46"/>
                      <a:gd name="T61" fmla="*/ 55 h 66"/>
                      <a:gd name="T62" fmla="*/ 40 w 46"/>
                      <a:gd name="T63" fmla="*/ 62 h 66"/>
                      <a:gd name="T64" fmla="*/ 35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5" y="65"/>
                        </a:moveTo>
                        <a:lnTo>
                          <a:pt x="29" y="64"/>
                        </a:lnTo>
                        <a:lnTo>
                          <a:pt x="25" y="58"/>
                        </a:lnTo>
                        <a:lnTo>
                          <a:pt x="24" y="52"/>
                        </a:lnTo>
                        <a:lnTo>
                          <a:pt x="22" y="45"/>
                        </a:lnTo>
                        <a:lnTo>
                          <a:pt x="21" y="40"/>
                        </a:lnTo>
                        <a:lnTo>
                          <a:pt x="19" y="39"/>
                        </a:lnTo>
                        <a:lnTo>
                          <a:pt x="15" y="39"/>
                        </a:lnTo>
                        <a:lnTo>
                          <a:pt x="10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0" y="36"/>
                        </a:lnTo>
                        <a:lnTo>
                          <a:pt x="0" y="32"/>
                        </a:lnTo>
                        <a:lnTo>
                          <a:pt x="0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0" y="24"/>
                        </a:lnTo>
                        <a:lnTo>
                          <a:pt x="15" y="26"/>
                        </a:lnTo>
                        <a:lnTo>
                          <a:pt x="19" y="26"/>
                        </a:lnTo>
                        <a:lnTo>
                          <a:pt x="21" y="23"/>
                        </a:lnTo>
                        <a:lnTo>
                          <a:pt x="22" y="19"/>
                        </a:lnTo>
                        <a:lnTo>
                          <a:pt x="24" y="11"/>
                        </a:lnTo>
                        <a:lnTo>
                          <a:pt x="25" y="6"/>
                        </a:lnTo>
                        <a:lnTo>
                          <a:pt x="29" y="1"/>
                        </a:lnTo>
                        <a:lnTo>
                          <a:pt x="35" y="0"/>
                        </a:lnTo>
                        <a:lnTo>
                          <a:pt x="40" y="3"/>
                        </a:lnTo>
                        <a:lnTo>
                          <a:pt x="42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4" y="45"/>
                        </a:lnTo>
                        <a:lnTo>
                          <a:pt x="42" y="55"/>
                        </a:lnTo>
                        <a:lnTo>
                          <a:pt x="40" y="62"/>
                        </a:lnTo>
                        <a:lnTo>
                          <a:pt x="35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41" name="Freeform 18"/>
                  <p:cNvSpPr>
                    <a:spLocks/>
                  </p:cNvSpPr>
                  <p:nvPr/>
                </p:nvSpPr>
                <p:spPr bwMode="auto">
                  <a:xfrm>
                    <a:off x="2540" y="2315"/>
                    <a:ext cx="46" cy="66"/>
                  </a:xfrm>
                  <a:custGeom>
                    <a:avLst/>
                    <a:gdLst>
                      <a:gd name="T0" fmla="*/ 36 w 46"/>
                      <a:gd name="T1" fmla="*/ 65 h 66"/>
                      <a:gd name="T2" fmla="*/ 30 w 46"/>
                      <a:gd name="T3" fmla="*/ 64 h 66"/>
                      <a:gd name="T4" fmla="*/ 26 w 46"/>
                      <a:gd name="T5" fmla="*/ 58 h 66"/>
                      <a:gd name="T6" fmla="*/ 23 w 46"/>
                      <a:gd name="T7" fmla="*/ 52 h 66"/>
                      <a:gd name="T8" fmla="*/ 23 w 46"/>
                      <a:gd name="T9" fmla="*/ 45 h 66"/>
                      <a:gd name="T10" fmla="*/ 22 w 46"/>
                      <a:gd name="T11" fmla="*/ 40 h 66"/>
                      <a:gd name="T12" fmla="*/ 19 w 46"/>
                      <a:gd name="T13" fmla="*/ 39 h 66"/>
                      <a:gd name="T14" fmla="*/ 16 w 46"/>
                      <a:gd name="T15" fmla="*/ 39 h 66"/>
                      <a:gd name="T16" fmla="*/ 10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1 w 46"/>
                      <a:gd name="T23" fmla="*/ 36 h 66"/>
                      <a:gd name="T24" fmla="*/ 0 w 46"/>
                      <a:gd name="T25" fmla="*/ 32 h 66"/>
                      <a:gd name="T26" fmla="*/ 1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0 w 46"/>
                      <a:gd name="T33" fmla="*/ 24 h 66"/>
                      <a:gd name="T34" fmla="*/ 16 w 46"/>
                      <a:gd name="T35" fmla="*/ 26 h 66"/>
                      <a:gd name="T36" fmla="*/ 19 w 46"/>
                      <a:gd name="T37" fmla="*/ 26 h 66"/>
                      <a:gd name="T38" fmla="*/ 22 w 46"/>
                      <a:gd name="T39" fmla="*/ 23 h 66"/>
                      <a:gd name="T40" fmla="*/ 23 w 46"/>
                      <a:gd name="T41" fmla="*/ 19 h 66"/>
                      <a:gd name="T42" fmla="*/ 23 w 46"/>
                      <a:gd name="T43" fmla="*/ 11 h 66"/>
                      <a:gd name="T44" fmla="*/ 26 w 46"/>
                      <a:gd name="T45" fmla="*/ 6 h 66"/>
                      <a:gd name="T46" fmla="*/ 30 w 46"/>
                      <a:gd name="T47" fmla="*/ 1 h 66"/>
                      <a:gd name="T48" fmla="*/ 36 w 46"/>
                      <a:gd name="T49" fmla="*/ 0 h 66"/>
                      <a:gd name="T50" fmla="*/ 41 w 46"/>
                      <a:gd name="T51" fmla="*/ 3 h 66"/>
                      <a:gd name="T52" fmla="*/ 43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5 w 46"/>
                      <a:gd name="T59" fmla="*/ 45 h 66"/>
                      <a:gd name="T60" fmla="*/ 43 w 46"/>
                      <a:gd name="T61" fmla="*/ 55 h 66"/>
                      <a:gd name="T62" fmla="*/ 41 w 46"/>
                      <a:gd name="T63" fmla="*/ 62 h 66"/>
                      <a:gd name="T64" fmla="*/ 36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6" y="65"/>
                        </a:moveTo>
                        <a:lnTo>
                          <a:pt x="30" y="64"/>
                        </a:lnTo>
                        <a:lnTo>
                          <a:pt x="26" y="58"/>
                        </a:lnTo>
                        <a:lnTo>
                          <a:pt x="23" y="52"/>
                        </a:lnTo>
                        <a:lnTo>
                          <a:pt x="23" y="45"/>
                        </a:lnTo>
                        <a:lnTo>
                          <a:pt x="22" y="40"/>
                        </a:lnTo>
                        <a:lnTo>
                          <a:pt x="19" y="39"/>
                        </a:lnTo>
                        <a:lnTo>
                          <a:pt x="16" y="39"/>
                        </a:lnTo>
                        <a:lnTo>
                          <a:pt x="10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1" y="36"/>
                        </a:lnTo>
                        <a:lnTo>
                          <a:pt x="0" y="32"/>
                        </a:lnTo>
                        <a:lnTo>
                          <a:pt x="1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0" y="24"/>
                        </a:lnTo>
                        <a:lnTo>
                          <a:pt x="16" y="26"/>
                        </a:lnTo>
                        <a:lnTo>
                          <a:pt x="19" y="26"/>
                        </a:lnTo>
                        <a:lnTo>
                          <a:pt x="22" y="23"/>
                        </a:lnTo>
                        <a:lnTo>
                          <a:pt x="23" y="19"/>
                        </a:lnTo>
                        <a:lnTo>
                          <a:pt x="23" y="11"/>
                        </a:lnTo>
                        <a:lnTo>
                          <a:pt x="26" y="6"/>
                        </a:lnTo>
                        <a:lnTo>
                          <a:pt x="30" y="1"/>
                        </a:lnTo>
                        <a:lnTo>
                          <a:pt x="36" y="0"/>
                        </a:lnTo>
                        <a:lnTo>
                          <a:pt x="41" y="3"/>
                        </a:lnTo>
                        <a:lnTo>
                          <a:pt x="43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5" y="45"/>
                        </a:lnTo>
                        <a:lnTo>
                          <a:pt x="43" y="55"/>
                        </a:lnTo>
                        <a:lnTo>
                          <a:pt x="41" y="62"/>
                        </a:lnTo>
                        <a:lnTo>
                          <a:pt x="36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42" name="Freeform 19"/>
                  <p:cNvSpPr>
                    <a:spLocks/>
                  </p:cNvSpPr>
                  <p:nvPr/>
                </p:nvSpPr>
                <p:spPr bwMode="auto">
                  <a:xfrm>
                    <a:off x="2604" y="2315"/>
                    <a:ext cx="46" cy="66"/>
                  </a:xfrm>
                  <a:custGeom>
                    <a:avLst/>
                    <a:gdLst>
                      <a:gd name="T0" fmla="*/ 35 w 46"/>
                      <a:gd name="T1" fmla="*/ 65 h 66"/>
                      <a:gd name="T2" fmla="*/ 29 w 46"/>
                      <a:gd name="T3" fmla="*/ 64 h 66"/>
                      <a:gd name="T4" fmla="*/ 25 w 46"/>
                      <a:gd name="T5" fmla="*/ 58 h 66"/>
                      <a:gd name="T6" fmla="*/ 23 w 46"/>
                      <a:gd name="T7" fmla="*/ 52 h 66"/>
                      <a:gd name="T8" fmla="*/ 22 w 46"/>
                      <a:gd name="T9" fmla="*/ 45 h 66"/>
                      <a:gd name="T10" fmla="*/ 20 w 46"/>
                      <a:gd name="T11" fmla="*/ 40 h 66"/>
                      <a:gd name="T12" fmla="*/ 19 w 46"/>
                      <a:gd name="T13" fmla="*/ 39 h 66"/>
                      <a:gd name="T14" fmla="*/ 14 w 46"/>
                      <a:gd name="T15" fmla="*/ 39 h 66"/>
                      <a:gd name="T16" fmla="*/ 10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0 w 46"/>
                      <a:gd name="T23" fmla="*/ 36 h 66"/>
                      <a:gd name="T24" fmla="*/ 0 w 46"/>
                      <a:gd name="T25" fmla="*/ 32 h 66"/>
                      <a:gd name="T26" fmla="*/ 0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0 w 46"/>
                      <a:gd name="T33" fmla="*/ 24 h 66"/>
                      <a:gd name="T34" fmla="*/ 14 w 46"/>
                      <a:gd name="T35" fmla="*/ 26 h 66"/>
                      <a:gd name="T36" fmla="*/ 19 w 46"/>
                      <a:gd name="T37" fmla="*/ 26 h 66"/>
                      <a:gd name="T38" fmla="*/ 20 w 46"/>
                      <a:gd name="T39" fmla="*/ 23 h 66"/>
                      <a:gd name="T40" fmla="*/ 22 w 46"/>
                      <a:gd name="T41" fmla="*/ 19 h 66"/>
                      <a:gd name="T42" fmla="*/ 23 w 46"/>
                      <a:gd name="T43" fmla="*/ 11 h 66"/>
                      <a:gd name="T44" fmla="*/ 25 w 46"/>
                      <a:gd name="T45" fmla="*/ 6 h 66"/>
                      <a:gd name="T46" fmla="*/ 29 w 46"/>
                      <a:gd name="T47" fmla="*/ 1 h 66"/>
                      <a:gd name="T48" fmla="*/ 35 w 46"/>
                      <a:gd name="T49" fmla="*/ 0 h 66"/>
                      <a:gd name="T50" fmla="*/ 39 w 46"/>
                      <a:gd name="T51" fmla="*/ 3 h 66"/>
                      <a:gd name="T52" fmla="*/ 42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3 w 46"/>
                      <a:gd name="T59" fmla="*/ 45 h 66"/>
                      <a:gd name="T60" fmla="*/ 42 w 46"/>
                      <a:gd name="T61" fmla="*/ 55 h 66"/>
                      <a:gd name="T62" fmla="*/ 39 w 46"/>
                      <a:gd name="T63" fmla="*/ 62 h 66"/>
                      <a:gd name="T64" fmla="*/ 35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5" y="65"/>
                        </a:moveTo>
                        <a:lnTo>
                          <a:pt x="29" y="64"/>
                        </a:lnTo>
                        <a:lnTo>
                          <a:pt x="25" y="58"/>
                        </a:lnTo>
                        <a:lnTo>
                          <a:pt x="23" y="52"/>
                        </a:lnTo>
                        <a:lnTo>
                          <a:pt x="22" y="45"/>
                        </a:lnTo>
                        <a:lnTo>
                          <a:pt x="20" y="40"/>
                        </a:lnTo>
                        <a:lnTo>
                          <a:pt x="19" y="39"/>
                        </a:lnTo>
                        <a:lnTo>
                          <a:pt x="14" y="39"/>
                        </a:lnTo>
                        <a:lnTo>
                          <a:pt x="10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0" y="36"/>
                        </a:lnTo>
                        <a:lnTo>
                          <a:pt x="0" y="32"/>
                        </a:lnTo>
                        <a:lnTo>
                          <a:pt x="0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0" y="24"/>
                        </a:lnTo>
                        <a:lnTo>
                          <a:pt x="14" y="26"/>
                        </a:lnTo>
                        <a:lnTo>
                          <a:pt x="19" y="26"/>
                        </a:lnTo>
                        <a:lnTo>
                          <a:pt x="20" y="23"/>
                        </a:lnTo>
                        <a:lnTo>
                          <a:pt x="22" y="19"/>
                        </a:lnTo>
                        <a:lnTo>
                          <a:pt x="23" y="11"/>
                        </a:lnTo>
                        <a:lnTo>
                          <a:pt x="25" y="6"/>
                        </a:lnTo>
                        <a:lnTo>
                          <a:pt x="29" y="1"/>
                        </a:lnTo>
                        <a:lnTo>
                          <a:pt x="35" y="0"/>
                        </a:lnTo>
                        <a:lnTo>
                          <a:pt x="39" y="3"/>
                        </a:lnTo>
                        <a:lnTo>
                          <a:pt x="42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3" y="45"/>
                        </a:lnTo>
                        <a:lnTo>
                          <a:pt x="42" y="55"/>
                        </a:lnTo>
                        <a:lnTo>
                          <a:pt x="39" y="62"/>
                        </a:lnTo>
                        <a:lnTo>
                          <a:pt x="35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43" name="Freeform 20"/>
                  <p:cNvSpPr>
                    <a:spLocks/>
                  </p:cNvSpPr>
                  <p:nvPr/>
                </p:nvSpPr>
                <p:spPr bwMode="auto">
                  <a:xfrm>
                    <a:off x="2666" y="2315"/>
                    <a:ext cx="46" cy="66"/>
                  </a:xfrm>
                  <a:custGeom>
                    <a:avLst/>
                    <a:gdLst>
                      <a:gd name="T0" fmla="*/ 37 w 46"/>
                      <a:gd name="T1" fmla="*/ 65 h 66"/>
                      <a:gd name="T2" fmla="*/ 31 w 46"/>
                      <a:gd name="T3" fmla="*/ 64 h 66"/>
                      <a:gd name="T4" fmla="*/ 27 w 46"/>
                      <a:gd name="T5" fmla="*/ 58 h 66"/>
                      <a:gd name="T6" fmla="*/ 24 w 46"/>
                      <a:gd name="T7" fmla="*/ 52 h 66"/>
                      <a:gd name="T8" fmla="*/ 24 w 46"/>
                      <a:gd name="T9" fmla="*/ 45 h 66"/>
                      <a:gd name="T10" fmla="*/ 22 w 46"/>
                      <a:gd name="T11" fmla="*/ 40 h 66"/>
                      <a:gd name="T12" fmla="*/ 19 w 46"/>
                      <a:gd name="T13" fmla="*/ 39 h 66"/>
                      <a:gd name="T14" fmla="*/ 16 w 46"/>
                      <a:gd name="T15" fmla="*/ 39 h 66"/>
                      <a:gd name="T16" fmla="*/ 11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2 w 46"/>
                      <a:gd name="T23" fmla="*/ 36 h 66"/>
                      <a:gd name="T24" fmla="*/ 0 w 46"/>
                      <a:gd name="T25" fmla="*/ 32 h 66"/>
                      <a:gd name="T26" fmla="*/ 2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1 w 46"/>
                      <a:gd name="T33" fmla="*/ 24 h 66"/>
                      <a:gd name="T34" fmla="*/ 16 w 46"/>
                      <a:gd name="T35" fmla="*/ 26 h 66"/>
                      <a:gd name="T36" fmla="*/ 19 w 46"/>
                      <a:gd name="T37" fmla="*/ 26 h 66"/>
                      <a:gd name="T38" fmla="*/ 22 w 46"/>
                      <a:gd name="T39" fmla="*/ 23 h 66"/>
                      <a:gd name="T40" fmla="*/ 24 w 46"/>
                      <a:gd name="T41" fmla="*/ 19 h 66"/>
                      <a:gd name="T42" fmla="*/ 24 w 46"/>
                      <a:gd name="T43" fmla="*/ 11 h 66"/>
                      <a:gd name="T44" fmla="*/ 27 w 46"/>
                      <a:gd name="T45" fmla="*/ 6 h 66"/>
                      <a:gd name="T46" fmla="*/ 31 w 46"/>
                      <a:gd name="T47" fmla="*/ 1 h 66"/>
                      <a:gd name="T48" fmla="*/ 37 w 46"/>
                      <a:gd name="T49" fmla="*/ 0 h 66"/>
                      <a:gd name="T50" fmla="*/ 41 w 46"/>
                      <a:gd name="T51" fmla="*/ 3 h 66"/>
                      <a:gd name="T52" fmla="*/ 44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5 w 46"/>
                      <a:gd name="T59" fmla="*/ 45 h 66"/>
                      <a:gd name="T60" fmla="*/ 44 w 46"/>
                      <a:gd name="T61" fmla="*/ 55 h 66"/>
                      <a:gd name="T62" fmla="*/ 41 w 46"/>
                      <a:gd name="T63" fmla="*/ 62 h 66"/>
                      <a:gd name="T64" fmla="*/ 37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7" y="65"/>
                        </a:moveTo>
                        <a:lnTo>
                          <a:pt x="31" y="64"/>
                        </a:lnTo>
                        <a:lnTo>
                          <a:pt x="27" y="58"/>
                        </a:lnTo>
                        <a:lnTo>
                          <a:pt x="24" y="52"/>
                        </a:lnTo>
                        <a:lnTo>
                          <a:pt x="24" y="45"/>
                        </a:lnTo>
                        <a:lnTo>
                          <a:pt x="22" y="40"/>
                        </a:lnTo>
                        <a:lnTo>
                          <a:pt x="19" y="39"/>
                        </a:lnTo>
                        <a:lnTo>
                          <a:pt x="16" y="39"/>
                        </a:lnTo>
                        <a:lnTo>
                          <a:pt x="11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2" y="36"/>
                        </a:lnTo>
                        <a:lnTo>
                          <a:pt x="0" y="32"/>
                        </a:lnTo>
                        <a:lnTo>
                          <a:pt x="2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1" y="24"/>
                        </a:lnTo>
                        <a:lnTo>
                          <a:pt x="16" y="26"/>
                        </a:lnTo>
                        <a:lnTo>
                          <a:pt x="19" y="26"/>
                        </a:lnTo>
                        <a:lnTo>
                          <a:pt x="22" y="23"/>
                        </a:lnTo>
                        <a:lnTo>
                          <a:pt x="24" y="19"/>
                        </a:lnTo>
                        <a:lnTo>
                          <a:pt x="24" y="11"/>
                        </a:lnTo>
                        <a:lnTo>
                          <a:pt x="27" y="6"/>
                        </a:lnTo>
                        <a:lnTo>
                          <a:pt x="31" y="1"/>
                        </a:lnTo>
                        <a:lnTo>
                          <a:pt x="37" y="0"/>
                        </a:lnTo>
                        <a:lnTo>
                          <a:pt x="41" y="3"/>
                        </a:lnTo>
                        <a:lnTo>
                          <a:pt x="44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5" y="45"/>
                        </a:lnTo>
                        <a:lnTo>
                          <a:pt x="44" y="55"/>
                        </a:lnTo>
                        <a:lnTo>
                          <a:pt x="41" y="62"/>
                        </a:lnTo>
                        <a:lnTo>
                          <a:pt x="37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44" name="Freeform 21"/>
                  <p:cNvSpPr>
                    <a:spLocks/>
                  </p:cNvSpPr>
                  <p:nvPr/>
                </p:nvSpPr>
                <p:spPr bwMode="auto">
                  <a:xfrm>
                    <a:off x="2443" y="2284"/>
                    <a:ext cx="71" cy="126"/>
                  </a:xfrm>
                  <a:custGeom>
                    <a:avLst/>
                    <a:gdLst>
                      <a:gd name="T0" fmla="*/ 35 w 71"/>
                      <a:gd name="T1" fmla="*/ 58 h 126"/>
                      <a:gd name="T2" fmla="*/ 41 w 71"/>
                      <a:gd name="T3" fmla="*/ 54 h 126"/>
                      <a:gd name="T4" fmla="*/ 50 w 71"/>
                      <a:gd name="T5" fmla="*/ 57 h 126"/>
                      <a:gd name="T6" fmla="*/ 56 w 71"/>
                      <a:gd name="T7" fmla="*/ 54 h 126"/>
                      <a:gd name="T8" fmla="*/ 59 w 71"/>
                      <a:gd name="T9" fmla="*/ 42 h 126"/>
                      <a:gd name="T10" fmla="*/ 64 w 71"/>
                      <a:gd name="T11" fmla="*/ 32 h 126"/>
                      <a:gd name="T12" fmla="*/ 64 w 71"/>
                      <a:gd name="T13" fmla="*/ 28 h 126"/>
                      <a:gd name="T14" fmla="*/ 53 w 71"/>
                      <a:gd name="T15" fmla="*/ 26 h 126"/>
                      <a:gd name="T16" fmla="*/ 45 w 71"/>
                      <a:gd name="T17" fmla="*/ 29 h 126"/>
                      <a:gd name="T18" fmla="*/ 43 w 71"/>
                      <a:gd name="T19" fmla="*/ 25 h 126"/>
                      <a:gd name="T20" fmla="*/ 44 w 71"/>
                      <a:gd name="T21" fmla="*/ 15 h 126"/>
                      <a:gd name="T22" fmla="*/ 38 w 71"/>
                      <a:gd name="T23" fmla="*/ 2 h 126"/>
                      <a:gd name="T24" fmla="*/ 28 w 71"/>
                      <a:gd name="T25" fmla="*/ 2 h 126"/>
                      <a:gd name="T26" fmla="*/ 25 w 71"/>
                      <a:gd name="T27" fmla="*/ 10 h 126"/>
                      <a:gd name="T28" fmla="*/ 25 w 71"/>
                      <a:gd name="T29" fmla="*/ 21 h 126"/>
                      <a:gd name="T30" fmla="*/ 19 w 71"/>
                      <a:gd name="T31" fmla="*/ 29 h 126"/>
                      <a:gd name="T32" fmla="*/ 11 w 71"/>
                      <a:gd name="T33" fmla="*/ 32 h 126"/>
                      <a:gd name="T34" fmla="*/ 6 w 71"/>
                      <a:gd name="T35" fmla="*/ 40 h 126"/>
                      <a:gd name="T36" fmla="*/ 6 w 71"/>
                      <a:gd name="T37" fmla="*/ 53 h 126"/>
                      <a:gd name="T38" fmla="*/ 2 w 71"/>
                      <a:gd name="T39" fmla="*/ 58 h 126"/>
                      <a:gd name="T40" fmla="*/ 2 w 71"/>
                      <a:gd name="T41" fmla="*/ 67 h 126"/>
                      <a:gd name="T42" fmla="*/ 6 w 71"/>
                      <a:gd name="T43" fmla="*/ 73 h 126"/>
                      <a:gd name="T44" fmla="*/ 6 w 71"/>
                      <a:gd name="T45" fmla="*/ 86 h 126"/>
                      <a:gd name="T46" fmla="*/ 11 w 71"/>
                      <a:gd name="T47" fmla="*/ 95 h 126"/>
                      <a:gd name="T48" fmla="*/ 19 w 71"/>
                      <a:gd name="T49" fmla="*/ 98 h 126"/>
                      <a:gd name="T50" fmla="*/ 25 w 71"/>
                      <a:gd name="T51" fmla="*/ 105 h 126"/>
                      <a:gd name="T52" fmla="*/ 25 w 71"/>
                      <a:gd name="T53" fmla="*/ 115 h 126"/>
                      <a:gd name="T54" fmla="*/ 28 w 71"/>
                      <a:gd name="T55" fmla="*/ 124 h 126"/>
                      <a:gd name="T56" fmla="*/ 38 w 71"/>
                      <a:gd name="T57" fmla="*/ 124 h 126"/>
                      <a:gd name="T58" fmla="*/ 44 w 71"/>
                      <a:gd name="T59" fmla="*/ 112 h 126"/>
                      <a:gd name="T60" fmla="*/ 43 w 71"/>
                      <a:gd name="T61" fmla="*/ 101 h 126"/>
                      <a:gd name="T62" fmla="*/ 45 w 71"/>
                      <a:gd name="T63" fmla="*/ 98 h 126"/>
                      <a:gd name="T64" fmla="*/ 53 w 71"/>
                      <a:gd name="T65" fmla="*/ 99 h 126"/>
                      <a:gd name="T66" fmla="*/ 64 w 71"/>
                      <a:gd name="T67" fmla="*/ 99 h 126"/>
                      <a:gd name="T68" fmla="*/ 64 w 71"/>
                      <a:gd name="T69" fmla="*/ 95 h 126"/>
                      <a:gd name="T70" fmla="*/ 59 w 71"/>
                      <a:gd name="T71" fmla="*/ 83 h 126"/>
                      <a:gd name="T72" fmla="*/ 56 w 71"/>
                      <a:gd name="T73" fmla="*/ 71 h 126"/>
                      <a:gd name="T74" fmla="*/ 50 w 71"/>
                      <a:gd name="T75" fmla="*/ 70 h 126"/>
                      <a:gd name="T76" fmla="*/ 41 w 71"/>
                      <a:gd name="T77" fmla="*/ 71 h 126"/>
                      <a:gd name="T78" fmla="*/ 35 w 71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1"/>
                      <a:gd name="T121" fmla="*/ 0 h 126"/>
                      <a:gd name="T122" fmla="*/ 71 w 71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1" h="126">
                        <a:moveTo>
                          <a:pt x="35" y="63"/>
                        </a:moveTo>
                        <a:lnTo>
                          <a:pt x="35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5" y="55"/>
                        </a:lnTo>
                        <a:lnTo>
                          <a:pt x="50" y="57"/>
                        </a:lnTo>
                        <a:lnTo>
                          <a:pt x="54" y="57"/>
                        </a:lnTo>
                        <a:lnTo>
                          <a:pt x="56" y="54"/>
                        </a:lnTo>
                        <a:lnTo>
                          <a:pt x="57" y="50"/>
                        </a:lnTo>
                        <a:lnTo>
                          <a:pt x="59" y="42"/>
                        </a:lnTo>
                        <a:lnTo>
                          <a:pt x="60" y="37"/>
                        </a:lnTo>
                        <a:lnTo>
                          <a:pt x="64" y="32"/>
                        </a:lnTo>
                        <a:lnTo>
                          <a:pt x="70" y="31"/>
                        </a:lnTo>
                        <a:lnTo>
                          <a:pt x="64" y="28"/>
                        </a:lnTo>
                        <a:lnTo>
                          <a:pt x="59" y="28"/>
                        </a:lnTo>
                        <a:lnTo>
                          <a:pt x="53" y="26"/>
                        </a:lnTo>
                        <a:lnTo>
                          <a:pt x="48" y="28"/>
                        </a:lnTo>
                        <a:lnTo>
                          <a:pt x="45" y="29"/>
                        </a:lnTo>
                        <a:lnTo>
                          <a:pt x="44" y="28"/>
                        </a:lnTo>
                        <a:lnTo>
                          <a:pt x="43" y="25"/>
                        </a:lnTo>
                        <a:lnTo>
                          <a:pt x="44" y="21"/>
                        </a:lnTo>
                        <a:lnTo>
                          <a:pt x="44" y="15"/>
                        </a:lnTo>
                        <a:lnTo>
                          <a:pt x="43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5" y="6"/>
                        </a:lnTo>
                        <a:lnTo>
                          <a:pt x="25" y="10"/>
                        </a:lnTo>
                        <a:lnTo>
                          <a:pt x="27" y="16"/>
                        </a:lnTo>
                        <a:lnTo>
                          <a:pt x="25" y="21"/>
                        </a:lnTo>
                        <a:lnTo>
                          <a:pt x="24" y="26"/>
                        </a:lnTo>
                        <a:lnTo>
                          <a:pt x="19" y="29"/>
                        </a:lnTo>
                        <a:lnTo>
                          <a:pt x="15" y="31"/>
                        </a:lnTo>
                        <a:lnTo>
                          <a:pt x="11" y="32"/>
                        </a:lnTo>
                        <a:lnTo>
                          <a:pt x="9" y="35"/>
                        </a:lnTo>
                        <a:lnTo>
                          <a:pt x="6" y="40"/>
                        </a:lnTo>
                        <a:lnTo>
                          <a:pt x="6" y="44"/>
                        </a:lnTo>
                        <a:lnTo>
                          <a:pt x="6" y="53"/>
                        </a:lnTo>
                        <a:lnTo>
                          <a:pt x="3" y="55"/>
                        </a:lnTo>
                        <a:lnTo>
                          <a:pt x="2" y="58"/>
                        </a:lnTo>
                        <a:lnTo>
                          <a:pt x="0" y="63"/>
                        </a:lnTo>
                        <a:lnTo>
                          <a:pt x="2" y="67"/>
                        </a:lnTo>
                        <a:lnTo>
                          <a:pt x="3" y="70"/>
                        </a:lnTo>
                        <a:lnTo>
                          <a:pt x="6" y="73"/>
                        </a:lnTo>
                        <a:lnTo>
                          <a:pt x="6" y="82"/>
                        </a:lnTo>
                        <a:lnTo>
                          <a:pt x="6" y="86"/>
                        </a:lnTo>
                        <a:lnTo>
                          <a:pt x="9" y="92"/>
                        </a:lnTo>
                        <a:lnTo>
                          <a:pt x="11" y="95"/>
                        </a:lnTo>
                        <a:lnTo>
                          <a:pt x="15" y="96"/>
                        </a:lnTo>
                        <a:lnTo>
                          <a:pt x="19" y="98"/>
                        </a:lnTo>
                        <a:lnTo>
                          <a:pt x="24" y="101"/>
                        </a:lnTo>
                        <a:lnTo>
                          <a:pt x="25" y="105"/>
                        </a:lnTo>
                        <a:lnTo>
                          <a:pt x="27" y="109"/>
                        </a:lnTo>
                        <a:lnTo>
                          <a:pt x="25" y="115"/>
                        </a:lnTo>
                        <a:lnTo>
                          <a:pt x="25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3" y="118"/>
                        </a:lnTo>
                        <a:lnTo>
                          <a:pt x="44" y="112"/>
                        </a:lnTo>
                        <a:lnTo>
                          <a:pt x="44" y="106"/>
                        </a:lnTo>
                        <a:lnTo>
                          <a:pt x="43" y="101"/>
                        </a:lnTo>
                        <a:lnTo>
                          <a:pt x="44" y="98"/>
                        </a:lnTo>
                        <a:lnTo>
                          <a:pt x="45" y="98"/>
                        </a:lnTo>
                        <a:lnTo>
                          <a:pt x="48" y="98"/>
                        </a:lnTo>
                        <a:lnTo>
                          <a:pt x="53" y="99"/>
                        </a:lnTo>
                        <a:lnTo>
                          <a:pt x="59" y="99"/>
                        </a:lnTo>
                        <a:lnTo>
                          <a:pt x="64" y="99"/>
                        </a:lnTo>
                        <a:lnTo>
                          <a:pt x="70" y="96"/>
                        </a:lnTo>
                        <a:lnTo>
                          <a:pt x="64" y="95"/>
                        </a:lnTo>
                        <a:lnTo>
                          <a:pt x="60" y="89"/>
                        </a:lnTo>
                        <a:lnTo>
                          <a:pt x="59" y="83"/>
                        </a:lnTo>
                        <a:lnTo>
                          <a:pt x="57" y="76"/>
                        </a:lnTo>
                        <a:lnTo>
                          <a:pt x="56" y="71"/>
                        </a:lnTo>
                        <a:lnTo>
                          <a:pt x="54" y="70"/>
                        </a:lnTo>
                        <a:lnTo>
                          <a:pt x="50" y="70"/>
                        </a:lnTo>
                        <a:lnTo>
                          <a:pt x="45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5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45" name="Freeform 22"/>
                  <p:cNvSpPr>
                    <a:spLocks/>
                  </p:cNvSpPr>
                  <p:nvPr/>
                </p:nvSpPr>
                <p:spPr bwMode="auto">
                  <a:xfrm>
                    <a:off x="2505" y="2284"/>
                    <a:ext cx="72" cy="126"/>
                  </a:xfrm>
                  <a:custGeom>
                    <a:avLst/>
                    <a:gdLst>
                      <a:gd name="T0" fmla="*/ 36 w 72"/>
                      <a:gd name="T1" fmla="*/ 58 h 126"/>
                      <a:gd name="T2" fmla="*/ 41 w 72"/>
                      <a:gd name="T3" fmla="*/ 54 h 126"/>
                      <a:gd name="T4" fmla="*/ 51 w 72"/>
                      <a:gd name="T5" fmla="*/ 57 h 126"/>
                      <a:gd name="T6" fmla="*/ 57 w 72"/>
                      <a:gd name="T7" fmla="*/ 54 h 126"/>
                      <a:gd name="T8" fmla="*/ 58 w 72"/>
                      <a:gd name="T9" fmla="*/ 42 h 126"/>
                      <a:gd name="T10" fmla="*/ 65 w 72"/>
                      <a:gd name="T11" fmla="*/ 32 h 126"/>
                      <a:gd name="T12" fmla="*/ 65 w 72"/>
                      <a:gd name="T13" fmla="*/ 28 h 126"/>
                      <a:gd name="T14" fmla="*/ 54 w 72"/>
                      <a:gd name="T15" fmla="*/ 26 h 126"/>
                      <a:gd name="T16" fmla="*/ 46 w 72"/>
                      <a:gd name="T17" fmla="*/ 29 h 126"/>
                      <a:gd name="T18" fmla="*/ 44 w 72"/>
                      <a:gd name="T19" fmla="*/ 25 h 126"/>
                      <a:gd name="T20" fmla="*/ 45 w 72"/>
                      <a:gd name="T21" fmla="*/ 15 h 126"/>
                      <a:gd name="T22" fmla="*/ 38 w 72"/>
                      <a:gd name="T23" fmla="*/ 2 h 126"/>
                      <a:gd name="T24" fmla="*/ 28 w 72"/>
                      <a:gd name="T25" fmla="*/ 2 h 126"/>
                      <a:gd name="T26" fmla="*/ 26 w 72"/>
                      <a:gd name="T27" fmla="*/ 10 h 126"/>
                      <a:gd name="T28" fmla="*/ 26 w 72"/>
                      <a:gd name="T29" fmla="*/ 21 h 126"/>
                      <a:gd name="T30" fmla="*/ 20 w 72"/>
                      <a:gd name="T31" fmla="*/ 29 h 126"/>
                      <a:gd name="T32" fmla="*/ 12 w 72"/>
                      <a:gd name="T33" fmla="*/ 32 h 126"/>
                      <a:gd name="T34" fmla="*/ 7 w 72"/>
                      <a:gd name="T35" fmla="*/ 40 h 126"/>
                      <a:gd name="T36" fmla="*/ 6 w 72"/>
                      <a:gd name="T37" fmla="*/ 53 h 126"/>
                      <a:gd name="T38" fmla="*/ 1 w 72"/>
                      <a:gd name="T39" fmla="*/ 58 h 126"/>
                      <a:gd name="T40" fmla="*/ 1 w 72"/>
                      <a:gd name="T41" fmla="*/ 67 h 126"/>
                      <a:gd name="T42" fmla="*/ 6 w 72"/>
                      <a:gd name="T43" fmla="*/ 73 h 126"/>
                      <a:gd name="T44" fmla="*/ 7 w 72"/>
                      <a:gd name="T45" fmla="*/ 86 h 126"/>
                      <a:gd name="T46" fmla="*/ 12 w 72"/>
                      <a:gd name="T47" fmla="*/ 95 h 126"/>
                      <a:gd name="T48" fmla="*/ 20 w 72"/>
                      <a:gd name="T49" fmla="*/ 98 h 126"/>
                      <a:gd name="T50" fmla="*/ 26 w 72"/>
                      <a:gd name="T51" fmla="*/ 105 h 126"/>
                      <a:gd name="T52" fmla="*/ 26 w 72"/>
                      <a:gd name="T53" fmla="*/ 115 h 126"/>
                      <a:gd name="T54" fmla="*/ 28 w 72"/>
                      <a:gd name="T55" fmla="*/ 124 h 126"/>
                      <a:gd name="T56" fmla="*/ 38 w 72"/>
                      <a:gd name="T57" fmla="*/ 124 h 126"/>
                      <a:gd name="T58" fmla="*/ 45 w 72"/>
                      <a:gd name="T59" fmla="*/ 112 h 126"/>
                      <a:gd name="T60" fmla="*/ 44 w 72"/>
                      <a:gd name="T61" fmla="*/ 101 h 126"/>
                      <a:gd name="T62" fmla="*/ 46 w 72"/>
                      <a:gd name="T63" fmla="*/ 98 h 126"/>
                      <a:gd name="T64" fmla="*/ 54 w 72"/>
                      <a:gd name="T65" fmla="*/ 99 h 126"/>
                      <a:gd name="T66" fmla="*/ 65 w 72"/>
                      <a:gd name="T67" fmla="*/ 99 h 126"/>
                      <a:gd name="T68" fmla="*/ 65 w 72"/>
                      <a:gd name="T69" fmla="*/ 95 h 126"/>
                      <a:gd name="T70" fmla="*/ 58 w 72"/>
                      <a:gd name="T71" fmla="*/ 83 h 126"/>
                      <a:gd name="T72" fmla="*/ 57 w 72"/>
                      <a:gd name="T73" fmla="*/ 71 h 126"/>
                      <a:gd name="T74" fmla="*/ 51 w 72"/>
                      <a:gd name="T75" fmla="*/ 70 h 126"/>
                      <a:gd name="T76" fmla="*/ 41 w 72"/>
                      <a:gd name="T77" fmla="*/ 71 h 126"/>
                      <a:gd name="T78" fmla="*/ 36 w 72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2"/>
                      <a:gd name="T121" fmla="*/ 0 h 126"/>
                      <a:gd name="T122" fmla="*/ 72 w 72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2" h="126">
                        <a:moveTo>
                          <a:pt x="35" y="63"/>
                        </a:moveTo>
                        <a:lnTo>
                          <a:pt x="36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5" y="55"/>
                        </a:lnTo>
                        <a:lnTo>
                          <a:pt x="51" y="57"/>
                        </a:lnTo>
                        <a:lnTo>
                          <a:pt x="54" y="57"/>
                        </a:lnTo>
                        <a:lnTo>
                          <a:pt x="57" y="54"/>
                        </a:lnTo>
                        <a:lnTo>
                          <a:pt x="58" y="50"/>
                        </a:lnTo>
                        <a:lnTo>
                          <a:pt x="58" y="42"/>
                        </a:lnTo>
                        <a:lnTo>
                          <a:pt x="61" y="37"/>
                        </a:lnTo>
                        <a:lnTo>
                          <a:pt x="65" y="32"/>
                        </a:lnTo>
                        <a:lnTo>
                          <a:pt x="71" y="31"/>
                        </a:lnTo>
                        <a:lnTo>
                          <a:pt x="65" y="28"/>
                        </a:lnTo>
                        <a:lnTo>
                          <a:pt x="60" y="28"/>
                        </a:lnTo>
                        <a:lnTo>
                          <a:pt x="54" y="26"/>
                        </a:lnTo>
                        <a:lnTo>
                          <a:pt x="49" y="28"/>
                        </a:lnTo>
                        <a:lnTo>
                          <a:pt x="46" y="29"/>
                        </a:lnTo>
                        <a:lnTo>
                          <a:pt x="44" y="28"/>
                        </a:lnTo>
                        <a:lnTo>
                          <a:pt x="44" y="25"/>
                        </a:lnTo>
                        <a:lnTo>
                          <a:pt x="45" y="21"/>
                        </a:lnTo>
                        <a:lnTo>
                          <a:pt x="45" y="15"/>
                        </a:lnTo>
                        <a:lnTo>
                          <a:pt x="44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6" y="6"/>
                        </a:lnTo>
                        <a:lnTo>
                          <a:pt x="26" y="10"/>
                        </a:lnTo>
                        <a:lnTo>
                          <a:pt x="26" y="16"/>
                        </a:lnTo>
                        <a:lnTo>
                          <a:pt x="26" y="21"/>
                        </a:lnTo>
                        <a:lnTo>
                          <a:pt x="23" y="26"/>
                        </a:lnTo>
                        <a:lnTo>
                          <a:pt x="20" y="29"/>
                        </a:lnTo>
                        <a:lnTo>
                          <a:pt x="16" y="31"/>
                        </a:lnTo>
                        <a:lnTo>
                          <a:pt x="12" y="32"/>
                        </a:lnTo>
                        <a:lnTo>
                          <a:pt x="9" y="35"/>
                        </a:lnTo>
                        <a:lnTo>
                          <a:pt x="7" y="40"/>
                        </a:lnTo>
                        <a:lnTo>
                          <a:pt x="7" y="44"/>
                        </a:lnTo>
                        <a:lnTo>
                          <a:pt x="6" y="53"/>
                        </a:lnTo>
                        <a:lnTo>
                          <a:pt x="4" y="55"/>
                        </a:lnTo>
                        <a:lnTo>
                          <a:pt x="1" y="58"/>
                        </a:lnTo>
                        <a:lnTo>
                          <a:pt x="0" y="63"/>
                        </a:lnTo>
                        <a:lnTo>
                          <a:pt x="1" y="67"/>
                        </a:lnTo>
                        <a:lnTo>
                          <a:pt x="4" y="70"/>
                        </a:lnTo>
                        <a:lnTo>
                          <a:pt x="6" y="73"/>
                        </a:lnTo>
                        <a:lnTo>
                          <a:pt x="7" y="82"/>
                        </a:lnTo>
                        <a:lnTo>
                          <a:pt x="7" y="86"/>
                        </a:lnTo>
                        <a:lnTo>
                          <a:pt x="9" y="92"/>
                        </a:lnTo>
                        <a:lnTo>
                          <a:pt x="12" y="95"/>
                        </a:lnTo>
                        <a:lnTo>
                          <a:pt x="16" y="96"/>
                        </a:lnTo>
                        <a:lnTo>
                          <a:pt x="20" y="98"/>
                        </a:lnTo>
                        <a:lnTo>
                          <a:pt x="23" y="101"/>
                        </a:lnTo>
                        <a:lnTo>
                          <a:pt x="26" y="105"/>
                        </a:lnTo>
                        <a:lnTo>
                          <a:pt x="26" y="109"/>
                        </a:lnTo>
                        <a:lnTo>
                          <a:pt x="26" y="115"/>
                        </a:lnTo>
                        <a:lnTo>
                          <a:pt x="26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4" y="118"/>
                        </a:lnTo>
                        <a:lnTo>
                          <a:pt x="45" y="112"/>
                        </a:lnTo>
                        <a:lnTo>
                          <a:pt x="45" y="106"/>
                        </a:lnTo>
                        <a:lnTo>
                          <a:pt x="44" y="101"/>
                        </a:lnTo>
                        <a:lnTo>
                          <a:pt x="44" y="98"/>
                        </a:lnTo>
                        <a:lnTo>
                          <a:pt x="46" y="98"/>
                        </a:lnTo>
                        <a:lnTo>
                          <a:pt x="49" y="98"/>
                        </a:lnTo>
                        <a:lnTo>
                          <a:pt x="54" y="99"/>
                        </a:lnTo>
                        <a:lnTo>
                          <a:pt x="60" y="99"/>
                        </a:lnTo>
                        <a:lnTo>
                          <a:pt x="65" y="99"/>
                        </a:lnTo>
                        <a:lnTo>
                          <a:pt x="71" y="96"/>
                        </a:lnTo>
                        <a:lnTo>
                          <a:pt x="65" y="95"/>
                        </a:lnTo>
                        <a:lnTo>
                          <a:pt x="61" y="89"/>
                        </a:lnTo>
                        <a:lnTo>
                          <a:pt x="58" y="83"/>
                        </a:lnTo>
                        <a:lnTo>
                          <a:pt x="58" y="76"/>
                        </a:lnTo>
                        <a:lnTo>
                          <a:pt x="57" y="71"/>
                        </a:lnTo>
                        <a:lnTo>
                          <a:pt x="54" y="70"/>
                        </a:lnTo>
                        <a:lnTo>
                          <a:pt x="51" y="70"/>
                        </a:lnTo>
                        <a:lnTo>
                          <a:pt x="45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6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46" name="Freeform 23"/>
                  <p:cNvSpPr>
                    <a:spLocks/>
                  </p:cNvSpPr>
                  <p:nvPr/>
                </p:nvSpPr>
                <p:spPr bwMode="auto">
                  <a:xfrm>
                    <a:off x="2570" y="2284"/>
                    <a:ext cx="71" cy="126"/>
                  </a:xfrm>
                  <a:custGeom>
                    <a:avLst/>
                    <a:gdLst>
                      <a:gd name="T0" fmla="*/ 35 w 71"/>
                      <a:gd name="T1" fmla="*/ 58 h 126"/>
                      <a:gd name="T2" fmla="*/ 41 w 71"/>
                      <a:gd name="T3" fmla="*/ 54 h 126"/>
                      <a:gd name="T4" fmla="*/ 49 w 71"/>
                      <a:gd name="T5" fmla="*/ 57 h 126"/>
                      <a:gd name="T6" fmla="*/ 55 w 71"/>
                      <a:gd name="T7" fmla="*/ 54 h 126"/>
                      <a:gd name="T8" fmla="*/ 58 w 71"/>
                      <a:gd name="T9" fmla="*/ 42 h 126"/>
                      <a:gd name="T10" fmla="*/ 64 w 71"/>
                      <a:gd name="T11" fmla="*/ 32 h 126"/>
                      <a:gd name="T12" fmla="*/ 64 w 71"/>
                      <a:gd name="T13" fmla="*/ 28 h 126"/>
                      <a:gd name="T14" fmla="*/ 52 w 71"/>
                      <a:gd name="T15" fmla="*/ 26 h 126"/>
                      <a:gd name="T16" fmla="*/ 45 w 71"/>
                      <a:gd name="T17" fmla="*/ 29 h 126"/>
                      <a:gd name="T18" fmla="*/ 42 w 71"/>
                      <a:gd name="T19" fmla="*/ 25 h 126"/>
                      <a:gd name="T20" fmla="*/ 44 w 71"/>
                      <a:gd name="T21" fmla="*/ 15 h 126"/>
                      <a:gd name="T22" fmla="*/ 38 w 71"/>
                      <a:gd name="T23" fmla="*/ 2 h 126"/>
                      <a:gd name="T24" fmla="*/ 28 w 71"/>
                      <a:gd name="T25" fmla="*/ 2 h 126"/>
                      <a:gd name="T26" fmla="*/ 25 w 71"/>
                      <a:gd name="T27" fmla="*/ 10 h 126"/>
                      <a:gd name="T28" fmla="*/ 25 w 71"/>
                      <a:gd name="T29" fmla="*/ 21 h 126"/>
                      <a:gd name="T30" fmla="*/ 19 w 71"/>
                      <a:gd name="T31" fmla="*/ 29 h 126"/>
                      <a:gd name="T32" fmla="*/ 10 w 71"/>
                      <a:gd name="T33" fmla="*/ 32 h 126"/>
                      <a:gd name="T34" fmla="*/ 6 w 71"/>
                      <a:gd name="T35" fmla="*/ 40 h 126"/>
                      <a:gd name="T36" fmla="*/ 6 w 71"/>
                      <a:gd name="T37" fmla="*/ 53 h 126"/>
                      <a:gd name="T38" fmla="*/ 1 w 71"/>
                      <a:gd name="T39" fmla="*/ 58 h 126"/>
                      <a:gd name="T40" fmla="*/ 1 w 71"/>
                      <a:gd name="T41" fmla="*/ 67 h 126"/>
                      <a:gd name="T42" fmla="*/ 6 w 71"/>
                      <a:gd name="T43" fmla="*/ 73 h 126"/>
                      <a:gd name="T44" fmla="*/ 6 w 71"/>
                      <a:gd name="T45" fmla="*/ 86 h 126"/>
                      <a:gd name="T46" fmla="*/ 10 w 71"/>
                      <a:gd name="T47" fmla="*/ 95 h 126"/>
                      <a:gd name="T48" fmla="*/ 19 w 71"/>
                      <a:gd name="T49" fmla="*/ 98 h 126"/>
                      <a:gd name="T50" fmla="*/ 25 w 71"/>
                      <a:gd name="T51" fmla="*/ 105 h 126"/>
                      <a:gd name="T52" fmla="*/ 25 w 71"/>
                      <a:gd name="T53" fmla="*/ 115 h 126"/>
                      <a:gd name="T54" fmla="*/ 28 w 71"/>
                      <a:gd name="T55" fmla="*/ 124 h 126"/>
                      <a:gd name="T56" fmla="*/ 38 w 71"/>
                      <a:gd name="T57" fmla="*/ 124 h 126"/>
                      <a:gd name="T58" fmla="*/ 44 w 71"/>
                      <a:gd name="T59" fmla="*/ 112 h 126"/>
                      <a:gd name="T60" fmla="*/ 42 w 71"/>
                      <a:gd name="T61" fmla="*/ 101 h 126"/>
                      <a:gd name="T62" fmla="*/ 45 w 71"/>
                      <a:gd name="T63" fmla="*/ 98 h 126"/>
                      <a:gd name="T64" fmla="*/ 52 w 71"/>
                      <a:gd name="T65" fmla="*/ 99 h 126"/>
                      <a:gd name="T66" fmla="*/ 64 w 71"/>
                      <a:gd name="T67" fmla="*/ 99 h 126"/>
                      <a:gd name="T68" fmla="*/ 64 w 71"/>
                      <a:gd name="T69" fmla="*/ 95 h 126"/>
                      <a:gd name="T70" fmla="*/ 58 w 71"/>
                      <a:gd name="T71" fmla="*/ 83 h 126"/>
                      <a:gd name="T72" fmla="*/ 55 w 71"/>
                      <a:gd name="T73" fmla="*/ 71 h 126"/>
                      <a:gd name="T74" fmla="*/ 49 w 71"/>
                      <a:gd name="T75" fmla="*/ 70 h 126"/>
                      <a:gd name="T76" fmla="*/ 41 w 71"/>
                      <a:gd name="T77" fmla="*/ 71 h 126"/>
                      <a:gd name="T78" fmla="*/ 35 w 71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1"/>
                      <a:gd name="T121" fmla="*/ 0 h 126"/>
                      <a:gd name="T122" fmla="*/ 71 w 71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1" h="126">
                        <a:moveTo>
                          <a:pt x="35" y="63"/>
                        </a:moveTo>
                        <a:lnTo>
                          <a:pt x="35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5" y="55"/>
                        </a:lnTo>
                        <a:lnTo>
                          <a:pt x="49" y="57"/>
                        </a:lnTo>
                        <a:lnTo>
                          <a:pt x="54" y="57"/>
                        </a:lnTo>
                        <a:lnTo>
                          <a:pt x="55" y="54"/>
                        </a:lnTo>
                        <a:lnTo>
                          <a:pt x="57" y="50"/>
                        </a:lnTo>
                        <a:lnTo>
                          <a:pt x="58" y="42"/>
                        </a:lnTo>
                        <a:lnTo>
                          <a:pt x="60" y="37"/>
                        </a:lnTo>
                        <a:lnTo>
                          <a:pt x="64" y="32"/>
                        </a:lnTo>
                        <a:lnTo>
                          <a:pt x="70" y="31"/>
                        </a:lnTo>
                        <a:lnTo>
                          <a:pt x="64" y="28"/>
                        </a:lnTo>
                        <a:lnTo>
                          <a:pt x="58" y="28"/>
                        </a:lnTo>
                        <a:lnTo>
                          <a:pt x="52" y="26"/>
                        </a:lnTo>
                        <a:lnTo>
                          <a:pt x="48" y="28"/>
                        </a:lnTo>
                        <a:lnTo>
                          <a:pt x="45" y="29"/>
                        </a:lnTo>
                        <a:lnTo>
                          <a:pt x="44" y="28"/>
                        </a:lnTo>
                        <a:lnTo>
                          <a:pt x="42" y="25"/>
                        </a:lnTo>
                        <a:lnTo>
                          <a:pt x="44" y="21"/>
                        </a:lnTo>
                        <a:lnTo>
                          <a:pt x="44" y="15"/>
                        </a:lnTo>
                        <a:lnTo>
                          <a:pt x="42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5" y="6"/>
                        </a:lnTo>
                        <a:lnTo>
                          <a:pt x="25" y="10"/>
                        </a:lnTo>
                        <a:lnTo>
                          <a:pt x="26" y="16"/>
                        </a:lnTo>
                        <a:lnTo>
                          <a:pt x="25" y="21"/>
                        </a:lnTo>
                        <a:lnTo>
                          <a:pt x="23" y="26"/>
                        </a:lnTo>
                        <a:lnTo>
                          <a:pt x="19" y="29"/>
                        </a:lnTo>
                        <a:lnTo>
                          <a:pt x="14" y="31"/>
                        </a:lnTo>
                        <a:lnTo>
                          <a:pt x="10" y="32"/>
                        </a:lnTo>
                        <a:lnTo>
                          <a:pt x="9" y="35"/>
                        </a:lnTo>
                        <a:lnTo>
                          <a:pt x="6" y="40"/>
                        </a:lnTo>
                        <a:lnTo>
                          <a:pt x="6" y="44"/>
                        </a:lnTo>
                        <a:lnTo>
                          <a:pt x="6" y="53"/>
                        </a:lnTo>
                        <a:lnTo>
                          <a:pt x="3" y="55"/>
                        </a:lnTo>
                        <a:lnTo>
                          <a:pt x="1" y="58"/>
                        </a:lnTo>
                        <a:lnTo>
                          <a:pt x="0" y="63"/>
                        </a:lnTo>
                        <a:lnTo>
                          <a:pt x="1" y="67"/>
                        </a:lnTo>
                        <a:lnTo>
                          <a:pt x="3" y="70"/>
                        </a:lnTo>
                        <a:lnTo>
                          <a:pt x="6" y="73"/>
                        </a:lnTo>
                        <a:lnTo>
                          <a:pt x="6" y="82"/>
                        </a:lnTo>
                        <a:lnTo>
                          <a:pt x="6" y="86"/>
                        </a:lnTo>
                        <a:lnTo>
                          <a:pt x="9" y="92"/>
                        </a:lnTo>
                        <a:lnTo>
                          <a:pt x="10" y="95"/>
                        </a:lnTo>
                        <a:lnTo>
                          <a:pt x="14" y="96"/>
                        </a:lnTo>
                        <a:lnTo>
                          <a:pt x="19" y="98"/>
                        </a:lnTo>
                        <a:lnTo>
                          <a:pt x="23" y="101"/>
                        </a:lnTo>
                        <a:lnTo>
                          <a:pt x="25" y="105"/>
                        </a:lnTo>
                        <a:lnTo>
                          <a:pt x="26" y="109"/>
                        </a:lnTo>
                        <a:lnTo>
                          <a:pt x="25" y="115"/>
                        </a:lnTo>
                        <a:lnTo>
                          <a:pt x="25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2" y="118"/>
                        </a:lnTo>
                        <a:lnTo>
                          <a:pt x="44" y="112"/>
                        </a:lnTo>
                        <a:lnTo>
                          <a:pt x="44" y="106"/>
                        </a:lnTo>
                        <a:lnTo>
                          <a:pt x="42" y="101"/>
                        </a:lnTo>
                        <a:lnTo>
                          <a:pt x="44" y="98"/>
                        </a:lnTo>
                        <a:lnTo>
                          <a:pt x="45" y="98"/>
                        </a:lnTo>
                        <a:lnTo>
                          <a:pt x="48" y="98"/>
                        </a:lnTo>
                        <a:lnTo>
                          <a:pt x="52" y="99"/>
                        </a:lnTo>
                        <a:lnTo>
                          <a:pt x="58" y="99"/>
                        </a:lnTo>
                        <a:lnTo>
                          <a:pt x="64" y="99"/>
                        </a:lnTo>
                        <a:lnTo>
                          <a:pt x="70" y="96"/>
                        </a:lnTo>
                        <a:lnTo>
                          <a:pt x="64" y="95"/>
                        </a:lnTo>
                        <a:lnTo>
                          <a:pt x="60" y="89"/>
                        </a:lnTo>
                        <a:lnTo>
                          <a:pt x="58" y="83"/>
                        </a:lnTo>
                        <a:lnTo>
                          <a:pt x="57" y="76"/>
                        </a:lnTo>
                        <a:lnTo>
                          <a:pt x="55" y="71"/>
                        </a:lnTo>
                        <a:lnTo>
                          <a:pt x="54" y="70"/>
                        </a:lnTo>
                        <a:lnTo>
                          <a:pt x="49" y="70"/>
                        </a:lnTo>
                        <a:lnTo>
                          <a:pt x="45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5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47" name="Freeform 24"/>
                  <p:cNvSpPr>
                    <a:spLocks/>
                  </p:cNvSpPr>
                  <p:nvPr/>
                </p:nvSpPr>
                <p:spPr bwMode="auto">
                  <a:xfrm>
                    <a:off x="2632" y="2284"/>
                    <a:ext cx="74" cy="126"/>
                  </a:xfrm>
                  <a:custGeom>
                    <a:avLst/>
                    <a:gdLst>
                      <a:gd name="T0" fmla="*/ 37 w 73"/>
                      <a:gd name="T1" fmla="*/ 58 h 126"/>
                      <a:gd name="T2" fmla="*/ 41 w 73"/>
                      <a:gd name="T3" fmla="*/ 54 h 126"/>
                      <a:gd name="T4" fmla="*/ 51 w 73"/>
                      <a:gd name="T5" fmla="*/ 57 h 126"/>
                      <a:gd name="T6" fmla="*/ 57 w 73"/>
                      <a:gd name="T7" fmla="*/ 54 h 126"/>
                      <a:gd name="T8" fmla="*/ 59 w 73"/>
                      <a:gd name="T9" fmla="*/ 42 h 126"/>
                      <a:gd name="T10" fmla="*/ 66 w 73"/>
                      <a:gd name="T11" fmla="*/ 32 h 126"/>
                      <a:gd name="T12" fmla="*/ 66 w 73"/>
                      <a:gd name="T13" fmla="*/ 28 h 126"/>
                      <a:gd name="T14" fmla="*/ 54 w 73"/>
                      <a:gd name="T15" fmla="*/ 26 h 126"/>
                      <a:gd name="T16" fmla="*/ 47 w 73"/>
                      <a:gd name="T17" fmla="*/ 29 h 126"/>
                      <a:gd name="T18" fmla="*/ 44 w 73"/>
                      <a:gd name="T19" fmla="*/ 25 h 126"/>
                      <a:gd name="T20" fmla="*/ 46 w 73"/>
                      <a:gd name="T21" fmla="*/ 15 h 126"/>
                      <a:gd name="T22" fmla="*/ 38 w 73"/>
                      <a:gd name="T23" fmla="*/ 2 h 126"/>
                      <a:gd name="T24" fmla="*/ 28 w 73"/>
                      <a:gd name="T25" fmla="*/ 2 h 126"/>
                      <a:gd name="T26" fmla="*/ 27 w 73"/>
                      <a:gd name="T27" fmla="*/ 10 h 126"/>
                      <a:gd name="T28" fmla="*/ 27 w 73"/>
                      <a:gd name="T29" fmla="*/ 21 h 126"/>
                      <a:gd name="T30" fmla="*/ 21 w 73"/>
                      <a:gd name="T31" fmla="*/ 29 h 126"/>
                      <a:gd name="T32" fmla="*/ 12 w 73"/>
                      <a:gd name="T33" fmla="*/ 32 h 126"/>
                      <a:gd name="T34" fmla="*/ 8 w 73"/>
                      <a:gd name="T35" fmla="*/ 40 h 126"/>
                      <a:gd name="T36" fmla="*/ 6 w 73"/>
                      <a:gd name="T37" fmla="*/ 53 h 126"/>
                      <a:gd name="T38" fmla="*/ 2 w 73"/>
                      <a:gd name="T39" fmla="*/ 58 h 126"/>
                      <a:gd name="T40" fmla="*/ 2 w 73"/>
                      <a:gd name="T41" fmla="*/ 67 h 126"/>
                      <a:gd name="T42" fmla="*/ 6 w 73"/>
                      <a:gd name="T43" fmla="*/ 73 h 126"/>
                      <a:gd name="T44" fmla="*/ 8 w 73"/>
                      <a:gd name="T45" fmla="*/ 86 h 126"/>
                      <a:gd name="T46" fmla="*/ 12 w 73"/>
                      <a:gd name="T47" fmla="*/ 95 h 126"/>
                      <a:gd name="T48" fmla="*/ 21 w 73"/>
                      <a:gd name="T49" fmla="*/ 98 h 126"/>
                      <a:gd name="T50" fmla="*/ 27 w 73"/>
                      <a:gd name="T51" fmla="*/ 105 h 126"/>
                      <a:gd name="T52" fmla="*/ 27 w 73"/>
                      <a:gd name="T53" fmla="*/ 115 h 126"/>
                      <a:gd name="T54" fmla="*/ 28 w 73"/>
                      <a:gd name="T55" fmla="*/ 124 h 126"/>
                      <a:gd name="T56" fmla="*/ 38 w 73"/>
                      <a:gd name="T57" fmla="*/ 124 h 126"/>
                      <a:gd name="T58" fmla="*/ 46 w 73"/>
                      <a:gd name="T59" fmla="*/ 112 h 126"/>
                      <a:gd name="T60" fmla="*/ 44 w 73"/>
                      <a:gd name="T61" fmla="*/ 101 h 126"/>
                      <a:gd name="T62" fmla="*/ 47 w 73"/>
                      <a:gd name="T63" fmla="*/ 98 h 126"/>
                      <a:gd name="T64" fmla="*/ 54 w 73"/>
                      <a:gd name="T65" fmla="*/ 99 h 126"/>
                      <a:gd name="T66" fmla="*/ 66 w 73"/>
                      <a:gd name="T67" fmla="*/ 99 h 126"/>
                      <a:gd name="T68" fmla="*/ 66 w 73"/>
                      <a:gd name="T69" fmla="*/ 95 h 126"/>
                      <a:gd name="T70" fmla="*/ 59 w 73"/>
                      <a:gd name="T71" fmla="*/ 83 h 126"/>
                      <a:gd name="T72" fmla="*/ 57 w 73"/>
                      <a:gd name="T73" fmla="*/ 71 h 126"/>
                      <a:gd name="T74" fmla="*/ 51 w 73"/>
                      <a:gd name="T75" fmla="*/ 70 h 126"/>
                      <a:gd name="T76" fmla="*/ 41 w 73"/>
                      <a:gd name="T77" fmla="*/ 71 h 126"/>
                      <a:gd name="T78" fmla="*/ 37 w 73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3"/>
                      <a:gd name="T121" fmla="*/ 0 h 126"/>
                      <a:gd name="T122" fmla="*/ 73 w 73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3" h="126">
                        <a:moveTo>
                          <a:pt x="35" y="63"/>
                        </a:moveTo>
                        <a:lnTo>
                          <a:pt x="37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6" y="55"/>
                        </a:lnTo>
                        <a:lnTo>
                          <a:pt x="51" y="57"/>
                        </a:lnTo>
                        <a:lnTo>
                          <a:pt x="54" y="57"/>
                        </a:lnTo>
                        <a:lnTo>
                          <a:pt x="57" y="54"/>
                        </a:lnTo>
                        <a:lnTo>
                          <a:pt x="59" y="50"/>
                        </a:lnTo>
                        <a:lnTo>
                          <a:pt x="59" y="42"/>
                        </a:lnTo>
                        <a:lnTo>
                          <a:pt x="62" y="37"/>
                        </a:lnTo>
                        <a:lnTo>
                          <a:pt x="66" y="32"/>
                        </a:lnTo>
                        <a:lnTo>
                          <a:pt x="72" y="31"/>
                        </a:lnTo>
                        <a:lnTo>
                          <a:pt x="66" y="28"/>
                        </a:lnTo>
                        <a:lnTo>
                          <a:pt x="60" y="28"/>
                        </a:lnTo>
                        <a:lnTo>
                          <a:pt x="54" y="26"/>
                        </a:lnTo>
                        <a:lnTo>
                          <a:pt x="50" y="28"/>
                        </a:lnTo>
                        <a:lnTo>
                          <a:pt x="47" y="29"/>
                        </a:lnTo>
                        <a:lnTo>
                          <a:pt x="44" y="28"/>
                        </a:lnTo>
                        <a:lnTo>
                          <a:pt x="44" y="25"/>
                        </a:lnTo>
                        <a:lnTo>
                          <a:pt x="46" y="21"/>
                        </a:lnTo>
                        <a:lnTo>
                          <a:pt x="46" y="15"/>
                        </a:lnTo>
                        <a:lnTo>
                          <a:pt x="44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7" y="6"/>
                        </a:lnTo>
                        <a:lnTo>
                          <a:pt x="27" y="10"/>
                        </a:lnTo>
                        <a:lnTo>
                          <a:pt x="27" y="16"/>
                        </a:lnTo>
                        <a:lnTo>
                          <a:pt x="27" y="21"/>
                        </a:lnTo>
                        <a:lnTo>
                          <a:pt x="24" y="26"/>
                        </a:lnTo>
                        <a:lnTo>
                          <a:pt x="21" y="29"/>
                        </a:lnTo>
                        <a:lnTo>
                          <a:pt x="16" y="31"/>
                        </a:lnTo>
                        <a:lnTo>
                          <a:pt x="12" y="32"/>
                        </a:lnTo>
                        <a:lnTo>
                          <a:pt x="9" y="35"/>
                        </a:lnTo>
                        <a:lnTo>
                          <a:pt x="8" y="40"/>
                        </a:lnTo>
                        <a:lnTo>
                          <a:pt x="8" y="44"/>
                        </a:lnTo>
                        <a:lnTo>
                          <a:pt x="6" y="53"/>
                        </a:lnTo>
                        <a:lnTo>
                          <a:pt x="5" y="55"/>
                        </a:lnTo>
                        <a:lnTo>
                          <a:pt x="2" y="58"/>
                        </a:lnTo>
                        <a:lnTo>
                          <a:pt x="0" y="63"/>
                        </a:lnTo>
                        <a:lnTo>
                          <a:pt x="2" y="67"/>
                        </a:lnTo>
                        <a:lnTo>
                          <a:pt x="5" y="70"/>
                        </a:lnTo>
                        <a:lnTo>
                          <a:pt x="6" y="73"/>
                        </a:lnTo>
                        <a:lnTo>
                          <a:pt x="8" y="82"/>
                        </a:lnTo>
                        <a:lnTo>
                          <a:pt x="8" y="86"/>
                        </a:lnTo>
                        <a:lnTo>
                          <a:pt x="9" y="92"/>
                        </a:lnTo>
                        <a:lnTo>
                          <a:pt x="12" y="95"/>
                        </a:lnTo>
                        <a:lnTo>
                          <a:pt x="16" y="96"/>
                        </a:lnTo>
                        <a:lnTo>
                          <a:pt x="21" y="98"/>
                        </a:lnTo>
                        <a:lnTo>
                          <a:pt x="24" y="101"/>
                        </a:lnTo>
                        <a:lnTo>
                          <a:pt x="27" y="105"/>
                        </a:lnTo>
                        <a:lnTo>
                          <a:pt x="27" y="109"/>
                        </a:lnTo>
                        <a:lnTo>
                          <a:pt x="27" y="115"/>
                        </a:lnTo>
                        <a:lnTo>
                          <a:pt x="27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4" y="118"/>
                        </a:lnTo>
                        <a:lnTo>
                          <a:pt x="46" y="112"/>
                        </a:lnTo>
                        <a:lnTo>
                          <a:pt x="46" y="106"/>
                        </a:lnTo>
                        <a:lnTo>
                          <a:pt x="44" y="101"/>
                        </a:lnTo>
                        <a:lnTo>
                          <a:pt x="44" y="98"/>
                        </a:lnTo>
                        <a:lnTo>
                          <a:pt x="47" y="98"/>
                        </a:lnTo>
                        <a:lnTo>
                          <a:pt x="50" y="98"/>
                        </a:lnTo>
                        <a:lnTo>
                          <a:pt x="54" y="99"/>
                        </a:lnTo>
                        <a:lnTo>
                          <a:pt x="60" y="99"/>
                        </a:lnTo>
                        <a:lnTo>
                          <a:pt x="66" y="99"/>
                        </a:lnTo>
                        <a:lnTo>
                          <a:pt x="72" y="96"/>
                        </a:lnTo>
                        <a:lnTo>
                          <a:pt x="66" y="95"/>
                        </a:lnTo>
                        <a:lnTo>
                          <a:pt x="62" y="89"/>
                        </a:lnTo>
                        <a:lnTo>
                          <a:pt x="59" y="83"/>
                        </a:lnTo>
                        <a:lnTo>
                          <a:pt x="59" y="76"/>
                        </a:lnTo>
                        <a:lnTo>
                          <a:pt x="57" y="71"/>
                        </a:lnTo>
                        <a:lnTo>
                          <a:pt x="54" y="70"/>
                        </a:lnTo>
                        <a:lnTo>
                          <a:pt x="51" y="70"/>
                        </a:lnTo>
                        <a:lnTo>
                          <a:pt x="46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7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</p:grpSp>
            <p:grpSp>
              <p:nvGrpSpPr>
                <p:cNvPr id="68" name="Group 25"/>
                <p:cNvGrpSpPr>
                  <a:grpSpLocks/>
                </p:cNvGrpSpPr>
                <p:nvPr/>
              </p:nvGrpSpPr>
              <p:grpSpPr bwMode="auto">
                <a:xfrm>
                  <a:off x="2838" y="2067"/>
                  <a:ext cx="282" cy="97"/>
                  <a:chOff x="2695" y="2284"/>
                  <a:chExt cx="269" cy="126"/>
                </a:xfrm>
              </p:grpSpPr>
              <p:sp>
                <p:nvSpPr>
                  <p:cNvPr id="132" name="Freeform 26"/>
                  <p:cNvSpPr>
                    <a:spLocks/>
                  </p:cNvSpPr>
                  <p:nvPr/>
                </p:nvSpPr>
                <p:spPr bwMode="auto">
                  <a:xfrm>
                    <a:off x="2729" y="2315"/>
                    <a:ext cx="46" cy="66"/>
                  </a:xfrm>
                  <a:custGeom>
                    <a:avLst/>
                    <a:gdLst>
                      <a:gd name="T0" fmla="*/ 35 w 46"/>
                      <a:gd name="T1" fmla="*/ 65 h 66"/>
                      <a:gd name="T2" fmla="*/ 29 w 46"/>
                      <a:gd name="T3" fmla="*/ 64 h 66"/>
                      <a:gd name="T4" fmla="*/ 25 w 46"/>
                      <a:gd name="T5" fmla="*/ 58 h 66"/>
                      <a:gd name="T6" fmla="*/ 24 w 46"/>
                      <a:gd name="T7" fmla="*/ 52 h 66"/>
                      <a:gd name="T8" fmla="*/ 22 w 46"/>
                      <a:gd name="T9" fmla="*/ 45 h 66"/>
                      <a:gd name="T10" fmla="*/ 21 w 46"/>
                      <a:gd name="T11" fmla="*/ 40 h 66"/>
                      <a:gd name="T12" fmla="*/ 19 w 46"/>
                      <a:gd name="T13" fmla="*/ 39 h 66"/>
                      <a:gd name="T14" fmla="*/ 15 w 46"/>
                      <a:gd name="T15" fmla="*/ 39 h 66"/>
                      <a:gd name="T16" fmla="*/ 10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0 w 46"/>
                      <a:gd name="T23" fmla="*/ 36 h 66"/>
                      <a:gd name="T24" fmla="*/ 0 w 46"/>
                      <a:gd name="T25" fmla="*/ 32 h 66"/>
                      <a:gd name="T26" fmla="*/ 0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0 w 46"/>
                      <a:gd name="T33" fmla="*/ 24 h 66"/>
                      <a:gd name="T34" fmla="*/ 15 w 46"/>
                      <a:gd name="T35" fmla="*/ 26 h 66"/>
                      <a:gd name="T36" fmla="*/ 19 w 46"/>
                      <a:gd name="T37" fmla="*/ 26 h 66"/>
                      <a:gd name="T38" fmla="*/ 21 w 46"/>
                      <a:gd name="T39" fmla="*/ 23 h 66"/>
                      <a:gd name="T40" fmla="*/ 22 w 46"/>
                      <a:gd name="T41" fmla="*/ 19 h 66"/>
                      <a:gd name="T42" fmla="*/ 24 w 46"/>
                      <a:gd name="T43" fmla="*/ 11 h 66"/>
                      <a:gd name="T44" fmla="*/ 25 w 46"/>
                      <a:gd name="T45" fmla="*/ 6 h 66"/>
                      <a:gd name="T46" fmla="*/ 29 w 46"/>
                      <a:gd name="T47" fmla="*/ 1 h 66"/>
                      <a:gd name="T48" fmla="*/ 35 w 46"/>
                      <a:gd name="T49" fmla="*/ 0 h 66"/>
                      <a:gd name="T50" fmla="*/ 40 w 46"/>
                      <a:gd name="T51" fmla="*/ 3 h 66"/>
                      <a:gd name="T52" fmla="*/ 42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4 w 46"/>
                      <a:gd name="T59" fmla="*/ 45 h 66"/>
                      <a:gd name="T60" fmla="*/ 42 w 46"/>
                      <a:gd name="T61" fmla="*/ 55 h 66"/>
                      <a:gd name="T62" fmla="*/ 40 w 46"/>
                      <a:gd name="T63" fmla="*/ 62 h 66"/>
                      <a:gd name="T64" fmla="*/ 35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5" y="65"/>
                        </a:moveTo>
                        <a:lnTo>
                          <a:pt x="29" y="64"/>
                        </a:lnTo>
                        <a:lnTo>
                          <a:pt x="25" y="58"/>
                        </a:lnTo>
                        <a:lnTo>
                          <a:pt x="24" y="52"/>
                        </a:lnTo>
                        <a:lnTo>
                          <a:pt x="22" y="45"/>
                        </a:lnTo>
                        <a:lnTo>
                          <a:pt x="21" y="40"/>
                        </a:lnTo>
                        <a:lnTo>
                          <a:pt x="19" y="39"/>
                        </a:lnTo>
                        <a:lnTo>
                          <a:pt x="15" y="39"/>
                        </a:lnTo>
                        <a:lnTo>
                          <a:pt x="10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0" y="36"/>
                        </a:lnTo>
                        <a:lnTo>
                          <a:pt x="0" y="32"/>
                        </a:lnTo>
                        <a:lnTo>
                          <a:pt x="0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0" y="24"/>
                        </a:lnTo>
                        <a:lnTo>
                          <a:pt x="15" y="26"/>
                        </a:lnTo>
                        <a:lnTo>
                          <a:pt x="19" y="26"/>
                        </a:lnTo>
                        <a:lnTo>
                          <a:pt x="21" y="23"/>
                        </a:lnTo>
                        <a:lnTo>
                          <a:pt x="22" y="19"/>
                        </a:lnTo>
                        <a:lnTo>
                          <a:pt x="24" y="11"/>
                        </a:lnTo>
                        <a:lnTo>
                          <a:pt x="25" y="6"/>
                        </a:lnTo>
                        <a:lnTo>
                          <a:pt x="29" y="1"/>
                        </a:lnTo>
                        <a:lnTo>
                          <a:pt x="35" y="0"/>
                        </a:lnTo>
                        <a:lnTo>
                          <a:pt x="40" y="3"/>
                        </a:lnTo>
                        <a:lnTo>
                          <a:pt x="42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4" y="45"/>
                        </a:lnTo>
                        <a:lnTo>
                          <a:pt x="42" y="55"/>
                        </a:lnTo>
                        <a:lnTo>
                          <a:pt x="40" y="62"/>
                        </a:lnTo>
                        <a:lnTo>
                          <a:pt x="35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33" name="Freeform 27"/>
                  <p:cNvSpPr>
                    <a:spLocks/>
                  </p:cNvSpPr>
                  <p:nvPr/>
                </p:nvSpPr>
                <p:spPr bwMode="auto">
                  <a:xfrm>
                    <a:off x="2792" y="2315"/>
                    <a:ext cx="46" cy="66"/>
                  </a:xfrm>
                  <a:custGeom>
                    <a:avLst/>
                    <a:gdLst>
                      <a:gd name="T0" fmla="*/ 36 w 46"/>
                      <a:gd name="T1" fmla="*/ 65 h 66"/>
                      <a:gd name="T2" fmla="*/ 30 w 46"/>
                      <a:gd name="T3" fmla="*/ 64 h 66"/>
                      <a:gd name="T4" fmla="*/ 26 w 46"/>
                      <a:gd name="T5" fmla="*/ 58 h 66"/>
                      <a:gd name="T6" fmla="*/ 23 w 46"/>
                      <a:gd name="T7" fmla="*/ 52 h 66"/>
                      <a:gd name="T8" fmla="*/ 23 w 46"/>
                      <a:gd name="T9" fmla="*/ 45 h 66"/>
                      <a:gd name="T10" fmla="*/ 22 w 46"/>
                      <a:gd name="T11" fmla="*/ 40 h 66"/>
                      <a:gd name="T12" fmla="*/ 19 w 46"/>
                      <a:gd name="T13" fmla="*/ 39 h 66"/>
                      <a:gd name="T14" fmla="*/ 16 w 46"/>
                      <a:gd name="T15" fmla="*/ 39 h 66"/>
                      <a:gd name="T16" fmla="*/ 10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1 w 46"/>
                      <a:gd name="T23" fmla="*/ 36 h 66"/>
                      <a:gd name="T24" fmla="*/ 0 w 46"/>
                      <a:gd name="T25" fmla="*/ 32 h 66"/>
                      <a:gd name="T26" fmla="*/ 1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0 w 46"/>
                      <a:gd name="T33" fmla="*/ 24 h 66"/>
                      <a:gd name="T34" fmla="*/ 16 w 46"/>
                      <a:gd name="T35" fmla="*/ 26 h 66"/>
                      <a:gd name="T36" fmla="*/ 19 w 46"/>
                      <a:gd name="T37" fmla="*/ 26 h 66"/>
                      <a:gd name="T38" fmla="*/ 22 w 46"/>
                      <a:gd name="T39" fmla="*/ 23 h 66"/>
                      <a:gd name="T40" fmla="*/ 23 w 46"/>
                      <a:gd name="T41" fmla="*/ 19 h 66"/>
                      <a:gd name="T42" fmla="*/ 23 w 46"/>
                      <a:gd name="T43" fmla="*/ 11 h 66"/>
                      <a:gd name="T44" fmla="*/ 26 w 46"/>
                      <a:gd name="T45" fmla="*/ 6 h 66"/>
                      <a:gd name="T46" fmla="*/ 30 w 46"/>
                      <a:gd name="T47" fmla="*/ 1 h 66"/>
                      <a:gd name="T48" fmla="*/ 36 w 46"/>
                      <a:gd name="T49" fmla="*/ 0 h 66"/>
                      <a:gd name="T50" fmla="*/ 41 w 46"/>
                      <a:gd name="T51" fmla="*/ 3 h 66"/>
                      <a:gd name="T52" fmla="*/ 43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5 w 46"/>
                      <a:gd name="T59" fmla="*/ 45 h 66"/>
                      <a:gd name="T60" fmla="*/ 43 w 46"/>
                      <a:gd name="T61" fmla="*/ 55 h 66"/>
                      <a:gd name="T62" fmla="*/ 41 w 46"/>
                      <a:gd name="T63" fmla="*/ 62 h 66"/>
                      <a:gd name="T64" fmla="*/ 36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6" y="65"/>
                        </a:moveTo>
                        <a:lnTo>
                          <a:pt x="30" y="64"/>
                        </a:lnTo>
                        <a:lnTo>
                          <a:pt x="26" y="58"/>
                        </a:lnTo>
                        <a:lnTo>
                          <a:pt x="23" y="52"/>
                        </a:lnTo>
                        <a:lnTo>
                          <a:pt x="23" y="45"/>
                        </a:lnTo>
                        <a:lnTo>
                          <a:pt x="22" y="40"/>
                        </a:lnTo>
                        <a:lnTo>
                          <a:pt x="19" y="39"/>
                        </a:lnTo>
                        <a:lnTo>
                          <a:pt x="16" y="39"/>
                        </a:lnTo>
                        <a:lnTo>
                          <a:pt x="10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1" y="36"/>
                        </a:lnTo>
                        <a:lnTo>
                          <a:pt x="0" y="32"/>
                        </a:lnTo>
                        <a:lnTo>
                          <a:pt x="1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0" y="24"/>
                        </a:lnTo>
                        <a:lnTo>
                          <a:pt x="16" y="26"/>
                        </a:lnTo>
                        <a:lnTo>
                          <a:pt x="19" y="26"/>
                        </a:lnTo>
                        <a:lnTo>
                          <a:pt x="22" y="23"/>
                        </a:lnTo>
                        <a:lnTo>
                          <a:pt x="23" y="19"/>
                        </a:lnTo>
                        <a:lnTo>
                          <a:pt x="23" y="11"/>
                        </a:lnTo>
                        <a:lnTo>
                          <a:pt x="26" y="6"/>
                        </a:lnTo>
                        <a:lnTo>
                          <a:pt x="30" y="1"/>
                        </a:lnTo>
                        <a:lnTo>
                          <a:pt x="36" y="0"/>
                        </a:lnTo>
                        <a:lnTo>
                          <a:pt x="41" y="3"/>
                        </a:lnTo>
                        <a:lnTo>
                          <a:pt x="43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5" y="45"/>
                        </a:lnTo>
                        <a:lnTo>
                          <a:pt x="43" y="55"/>
                        </a:lnTo>
                        <a:lnTo>
                          <a:pt x="41" y="62"/>
                        </a:lnTo>
                        <a:lnTo>
                          <a:pt x="36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34" name="Freeform 28"/>
                  <p:cNvSpPr>
                    <a:spLocks/>
                  </p:cNvSpPr>
                  <p:nvPr/>
                </p:nvSpPr>
                <p:spPr bwMode="auto">
                  <a:xfrm>
                    <a:off x="2856" y="2315"/>
                    <a:ext cx="46" cy="66"/>
                  </a:xfrm>
                  <a:custGeom>
                    <a:avLst/>
                    <a:gdLst>
                      <a:gd name="T0" fmla="*/ 35 w 46"/>
                      <a:gd name="T1" fmla="*/ 65 h 66"/>
                      <a:gd name="T2" fmla="*/ 29 w 46"/>
                      <a:gd name="T3" fmla="*/ 64 h 66"/>
                      <a:gd name="T4" fmla="*/ 25 w 46"/>
                      <a:gd name="T5" fmla="*/ 58 h 66"/>
                      <a:gd name="T6" fmla="*/ 23 w 46"/>
                      <a:gd name="T7" fmla="*/ 52 h 66"/>
                      <a:gd name="T8" fmla="*/ 22 w 46"/>
                      <a:gd name="T9" fmla="*/ 45 h 66"/>
                      <a:gd name="T10" fmla="*/ 20 w 46"/>
                      <a:gd name="T11" fmla="*/ 40 h 66"/>
                      <a:gd name="T12" fmla="*/ 19 w 46"/>
                      <a:gd name="T13" fmla="*/ 39 h 66"/>
                      <a:gd name="T14" fmla="*/ 14 w 46"/>
                      <a:gd name="T15" fmla="*/ 39 h 66"/>
                      <a:gd name="T16" fmla="*/ 10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0 w 46"/>
                      <a:gd name="T23" fmla="*/ 36 h 66"/>
                      <a:gd name="T24" fmla="*/ 0 w 46"/>
                      <a:gd name="T25" fmla="*/ 32 h 66"/>
                      <a:gd name="T26" fmla="*/ 0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0 w 46"/>
                      <a:gd name="T33" fmla="*/ 24 h 66"/>
                      <a:gd name="T34" fmla="*/ 14 w 46"/>
                      <a:gd name="T35" fmla="*/ 26 h 66"/>
                      <a:gd name="T36" fmla="*/ 19 w 46"/>
                      <a:gd name="T37" fmla="*/ 26 h 66"/>
                      <a:gd name="T38" fmla="*/ 20 w 46"/>
                      <a:gd name="T39" fmla="*/ 23 h 66"/>
                      <a:gd name="T40" fmla="*/ 22 w 46"/>
                      <a:gd name="T41" fmla="*/ 19 h 66"/>
                      <a:gd name="T42" fmla="*/ 23 w 46"/>
                      <a:gd name="T43" fmla="*/ 11 h 66"/>
                      <a:gd name="T44" fmla="*/ 25 w 46"/>
                      <a:gd name="T45" fmla="*/ 6 h 66"/>
                      <a:gd name="T46" fmla="*/ 29 w 46"/>
                      <a:gd name="T47" fmla="*/ 1 h 66"/>
                      <a:gd name="T48" fmla="*/ 35 w 46"/>
                      <a:gd name="T49" fmla="*/ 0 h 66"/>
                      <a:gd name="T50" fmla="*/ 39 w 46"/>
                      <a:gd name="T51" fmla="*/ 3 h 66"/>
                      <a:gd name="T52" fmla="*/ 42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3 w 46"/>
                      <a:gd name="T59" fmla="*/ 45 h 66"/>
                      <a:gd name="T60" fmla="*/ 42 w 46"/>
                      <a:gd name="T61" fmla="*/ 55 h 66"/>
                      <a:gd name="T62" fmla="*/ 39 w 46"/>
                      <a:gd name="T63" fmla="*/ 62 h 66"/>
                      <a:gd name="T64" fmla="*/ 35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5" y="65"/>
                        </a:moveTo>
                        <a:lnTo>
                          <a:pt x="29" y="64"/>
                        </a:lnTo>
                        <a:lnTo>
                          <a:pt x="25" y="58"/>
                        </a:lnTo>
                        <a:lnTo>
                          <a:pt x="23" y="52"/>
                        </a:lnTo>
                        <a:lnTo>
                          <a:pt x="22" y="45"/>
                        </a:lnTo>
                        <a:lnTo>
                          <a:pt x="20" y="40"/>
                        </a:lnTo>
                        <a:lnTo>
                          <a:pt x="19" y="39"/>
                        </a:lnTo>
                        <a:lnTo>
                          <a:pt x="14" y="39"/>
                        </a:lnTo>
                        <a:lnTo>
                          <a:pt x="10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0" y="36"/>
                        </a:lnTo>
                        <a:lnTo>
                          <a:pt x="0" y="32"/>
                        </a:lnTo>
                        <a:lnTo>
                          <a:pt x="0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0" y="24"/>
                        </a:lnTo>
                        <a:lnTo>
                          <a:pt x="14" y="26"/>
                        </a:lnTo>
                        <a:lnTo>
                          <a:pt x="19" y="26"/>
                        </a:lnTo>
                        <a:lnTo>
                          <a:pt x="20" y="23"/>
                        </a:lnTo>
                        <a:lnTo>
                          <a:pt x="22" y="19"/>
                        </a:lnTo>
                        <a:lnTo>
                          <a:pt x="23" y="11"/>
                        </a:lnTo>
                        <a:lnTo>
                          <a:pt x="25" y="6"/>
                        </a:lnTo>
                        <a:lnTo>
                          <a:pt x="29" y="1"/>
                        </a:lnTo>
                        <a:lnTo>
                          <a:pt x="35" y="0"/>
                        </a:lnTo>
                        <a:lnTo>
                          <a:pt x="39" y="3"/>
                        </a:lnTo>
                        <a:lnTo>
                          <a:pt x="42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3" y="45"/>
                        </a:lnTo>
                        <a:lnTo>
                          <a:pt x="42" y="55"/>
                        </a:lnTo>
                        <a:lnTo>
                          <a:pt x="39" y="62"/>
                        </a:lnTo>
                        <a:lnTo>
                          <a:pt x="35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35" name="Freeform 29"/>
                  <p:cNvSpPr>
                    <a:spLocks/>
                  </p:cNvSpPr>
                  <p:nvPr/>
                </p:nvSpPr>
                <p:spPr bwMode="auto">
                  <a:xfrm>
                    <a:off x="2918" y="2315"/>
                    <a:ext cx="46" cy="66"/>
                  </a:xfrm>
                  <a:custGeom>
                    <a:avLst/>
                    <a:gdLst>
                      <a:gd name="T0" fmla="*/ 37 w 46"/>
                      <a:gd name="T1" fmla="*/ 65 h 66"/>
                      <a:gd name="T2" fmla="*/ 31 w 46"/>
                      <a:gd name="T3" fmla="*/ 64 h 66"/>
                      <a:gd name="T4" fmla="*/ 27 w 46"/>
                      <a:gd name="T5" fmla="*/ 58 h 66"/>
                      <a:gd name="T6" fmla="*/ 24 w 46"/>
                      <a:gd name="T7" fmla="*/ 52 h 66"/>
                      <a:gd name="T8" fmla="*/ 24 w 46"/>
                      <a:gd name="T9" fmla="*/ 45 h 66"/>
                      <a:gd name="T10" fmla="*/ 22 w 46"/>
                      <a:gd name="T11" fmla="*/ 40 h 66"/>
                      <a:gd name="T12" fmla="*/ 19 w 46"/>
                      <a:gd name="T13" fmla="*/ 39 h 66"/>
                      <a:gd name="T14" fmla="*/ 16 w 46"/>
                      <a:gd name="T15" fmla="*/ 39 h 66"/>
                      <a:gd name="T16" fmla="*/ 11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2 w 46"/>
                      <a:gd name="T23" fmla="*/ 36 h 66"/>
                      <a:gd name="T24" fmla="*/ 0 w 46"/>
                      <a:gd name="T25" fmla="*/ 32 h 66"/>
                      <a:gd name="T26" fmla="*/ 2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1 w 46"/>
                      <a:gd name="T33" fmla="*/ 24 h 66"/>
                      <a:gd name="T34" fmla="*/ 16 w 46"/>
                      <a:gd name="T35" fmla="*/ 26 h 66"/>
                      <a:gd name="T36" fmla="*/ 19 w 46"/>
                      <a:gd name="T37" fmla="*/ 26 h 66"/>
                      <a:gd name="T38" fmla="*/ 22 w 46"/>
                      <a:gd name="T39" fmla="*/ 23 h 66"/>
                      <a:gd name="T40" fmla="*/ 24 w 46"/>
                      <a:gd name="T41" fmla="*/ 19 h 66"/>
                      <a:gd name="T42" fmla="*/ 24 w 46"/>
                      <a:gd name="T43" fmla="*/ 11 h 66"/>
                      <a:gd name="T44" fmla="*/ 27 w 46"/>
                      <a:gd name="T45" fmla="*/ 6 h 66"/>
                      <a:gd name="T46" fmla="*/ 31 w 46"/>
                      <a:gd name="T47" fmla="*/ 1 h 66"/>
                      <a:gd name="T48" fmla="*/ 37 w 46"/>
                      <a:gd name="T49" fmla="*/ 0 h 66"/>
                      <a:gd name="T50" fmla="*/ 41 w 46"/>
                      <a:gd name="T51" fmla="*/ 3 h 66"/>
                      <a:gd name="T52" fmla="*/ 44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5 w 46"/>
                      <a:gd name="T59" fmla="*/ 45 h 66"/>
                      <a:gd name="T60" fmla="*/ 44 w 46"/>
                      <a:gd name="T61" fmla="*/ 55 h 66"/>
                      <a:gd name="T62" fmla="*/ 41 w 46"/>
                      <a:gd name="T63" fmla="*/ 62 h 66"/>
                      <a:gd name="T64" fmla="*/ 37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7" y="65"/>
                        </a:moveTo>
                        <a:lnTo>
                          <a:pt x="31" y="64"/>
                        </a:lnTo>
                        <a:lnTo>
                          <a:pt x="27" y="58"/>
                        </a:lnTo>
                        <a:lnTo>
                          <a:pt x="24" y="52"/>
                        </a:lnTo>
                        <a:lnTo>
                          <a:pt x="24" y="45"/>
                        </a:lnTo>
                        <a:lnTo>
                          <a:pt x="22" y="40"/>
                        </a:lnTo>
                        <a:lnTo>
                          <a:pt x="19" y="39"/>
                        </a:lnTo>
                        <a:lnTo>
                          <a:pt x="16" y="39"/>
                        </a:lnTo>
                        <a:lnTo>
                          <a:pt x="11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2" y="36"/>
                        </a:lnTo>
                        <a:lnTo>
                          <a:pt x="0" y="32"/>
                        </a:lnTo>
                        <a:lnTo>
                          <a:pt x="2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1" y="24"/>
                        </a:lnTo>
                        <a:lnTo>
                          <a:pt x="16" y="26"/>
                        </a:lnTo>
                        <a:lnTo>
                          <a:pt x="19" y="26"/>
                        </a:lnTo>
                        <a:lnTo>
                          <a:pt x="22" y="23"/>
                        </a:lnTo>
                        <a:lnTo>
                          <a:pt x="24" y="19"/>
                        </a:lnTo>
                        <a:lnTo>
                          <a:pt x="24" y="11"/>
                        </a:lnTo>
                        <a:lnTo>
                          <a:pt x="27" y="6"/>
                        </a:lnTo>
                        <a:lnTo>
                          <a:pt x="31" y="1"/>
                        </a:lnTo>
                        <a:lnTo>
                          <a:pt x="37" y="0"/>
                        </a:lnTo>
                        <a:lnTo>
                          <a:pt x="41" y="3"/>
                        </a:lnTo>
                        <a:lnTo>
                          <a:pt x="44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5" y="45"/>
                        </a:lnTo>
                        <a:lnTo>
                          <a:pt x="44" y="55"/>
                        </a:lnTo>
                        <a:lnTo>
                          <a:pt x="41" y="62"/>
                        </a:lnTo>
                        <a:lnTo>
                          <a:pt x="37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36" name="Freeform 30"/>
                  <p:cNvSpPr>
                    <a:spLocks/>
                  </p:cNvSpPr>
                  <p:nvPr/>
                </p:nvSpPr>
                <p:spPr bwMode="auto">
                  <a:xfrm>
                    <a:off x="2695" y="2284"/>
                    <a:ext cx="71" cy="126"/>
                  </a:xfrm>
                  <a:custGeom>
                    <a:avLst/>
                    <a:gdLst>
                      <a:gd name="T0" fmla="*/ 35 w 71"/>
                      <a:gd name="T1" fmla="*/ 58 h 126"/>
                      <a:gd name="T2" fmla="*/ 41 w 71"/>
                      <a:gd name="T3" fmla="*/ 54 h 126"/>
                      <a:gd name="T4" fmla="*/ 50 w 71"/>
                      <a:gd name="T5" fmla="*/ 57 h 126"/>
                      <a:gd name="T6" fmla="*/ 56 w 71"/>
                      <a:gd name="T7" fmla="*/ 54 h 126"/>
                      <a:gd name="T8" fmla="*/ 59 w 71"/>
                      <a:gd name="T9" fmla="*/ 42 h 126"/>
                      <a:gd name="T10" fmla="*/ 64 w 71"/>
                      <a:gd name="T11" fmla="*/ 32 h 126"/>
                      <a:gd name="T12" fmla="*/ 64 w 71"/>
                      <a:gd name="T13" fmla="*/ 28 h 126"/>
                      <a:gd name="T14" fmla="*/ 53 w 71"/>
                      <a:gd name="T15" fmla="*/ 26 h 126"/>
                      <a:gd name="T16" fmla="*/ 45 w 71"/>
                      <a:gd name="T17" fmla="*/ 29 h 126"/>
                      <a:gd name="T18" fmla="*/ 43 w 71"/>
                      <a:gd name="T19" fmla="*/ 25 h 126"/>
                      <a:gd name="T20" fmla="*/ 44 w 71"/>
                      <a:gd name="T21" fmla="*/ 15 h 126"/>
                      <a:gd name="T22" fmla="*/ 38 w 71"/>
                      <a:gd name="T23" fmla="*/ 2 h 126"/>
                      <a:gd name="T24" fmla="*/ 28 w 71"/>
                      <a:gd name="T25" fmla="*/ 2 h 126"/>
                      <a:gd name="T26" fmla="*/ 25 w 71"/>
                      <a:gd name="T27" fmla="*/ 10 h 126"/>
                      <a:gd name="T28" fmla="*/ 25 w 71"/>
                      <a:gd name="T29" fmla="*/ 21 h 126"/>
                      <a:gd name="T30" fmla="*/ 19 w 71"/>
                      <a:gd name="T31" fmla="*/ 29 h 126"/>
                      <a:gd name="T32" fmla="*/ 11 w 71"/>
                      <a:gd name="T33" fmla="*/ 32 h 126"/>
                      <a:gd name="T34" fmla="*/ 6 w 71"/>
                      <a:gd name="T35" fmla="*/ 40 h 126"/>
                      <a:gd name="T36" fmla="*/ 6 w 71"/>
                      <a:gd name="T37" fmla="*/ 53 h 126"/>
                      <a:gd name="T38" fmla="*/ 2 w 71"/>
                      <a:gd name="T39" fmla="*/ 58 h 126"/>
                      <a:gd name="T40" fmla="*/ 2 w 71"/>
                      <a:gd name="T41" fmla="*/ 67 h 126"/>
                      <a:gd name="T42" fmla="*/ 6 w 71"/>
                      <a:gd name="T43" fmla="*/ 73 h 126"/>
                      <a:gd name="T44" fmla="*/ 6 w 71"/>
                      <a:gd name="T45" fmla="*/ 86 h 126"/>
                      <a:gd name="T46" fmla="*/ 11 w 71"/>
                      <a:gd name="T47" fmla="*/ 95 h 126"/>
                      <a:gd name="T48" fmla="*/ 19 w 71"/>
                      <a:gd name="T49" fmla="*/ 98 h 126"/>
                      <a:gd name="T50" fmla="*/ 25 w 71"/>
                      <a:gd name="T51" fmla="*/ 105 h 126"/>
                      <a:gd name="T52" fmla="*/ 25 w 71"/>
                      <a:gd name="T53" fmla="*/ 115 h 126"/>
                      <a:gd name="T54" fmla="*/ 28 w 71"/>
                      <a:gd name="T55" fmla="*/ 124 h 126"/>
                      <a:gd name="T56" fmla="*/ 38 w 71"/>
                      <a:gd name="T57" fmla="*/ 124 h 126"/>
                      <a:gd name="T58" fmla="*/ 44 w 71"/>
                      <a:gd name="T59" fmla="*/ 112 h 126"/>
                      <a:gd name="T60" fmla="*/ 43 w 71"/>
                      <a:gd name="T61" fmla="*/ 101 h 126"/>
                      <a:gd name="T62" fmla="*/ 45 w 71"/>
                      <a:gd name="T63" fmla="*/ 98 h 126"/>
                      <a:gd name="T64" fmla="*/ 53 w 71"/>
                      <a:gd name="T65" fmla="*/ 99 h 126"/>
                      <a:gd name="T66" fmla="*/ 64 w 71"/>
                      <a:gd name="T67" fmla="*/ 99 h 126"/>
                      <a:gd name="T68" fmla="*/ 64 w 71"/>
                      <a:gd name="T69" fmla="*/ 95 h 126"/>
                      <a:gd name="T70" fmla="*/ 59 w 71"/>
                      <a:gd name="T71" fmla="*/ 83 h 126"/>
                      <a:gd name="T72" fmla="*/ 56 w 71"/>
                      <a:gd name="T73" fmla="*/ 71 h 126"/>
                      <a:gd name="T74" fmla="*/ 50 w 71"/>
                      <a:gd name="T75" fmla="*/ 70 h 126"/>
                      <a:gd name="T76" fmla="*/ 41 w 71"/>
                      <a:gd name="T77" fmla="*/ 71 h 126"/>
                      <a:gd name="T78" fmla="*/ 35 w 71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1"/>
                      <a:gd name="T121" fmla="*/ 0 h 126"/>
                      <a:gd name="T122" fmla="*/ 71 w 71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1" h="126">
                        <a:moveTo>
                          <a:pt x="35" y="63"/>
                        </a:moveTo>
                        <a:lnTo>
                          <a:pt x="35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5" y="55"/>
                        </a:lnTo>
                        <a:lnTo>
                          <a:pt x="50" y="57"/>
                        </a:lnTo>
                        <a:lnTo>
                          <a:pt x="54" y="57"/>
                        </a:lnTo>
                        <a:lnTo>
                          <a:pt x="56" y="54"/>
                        </a:lnTo>
                        <a:lnTo>
                          <a:pt x="57" y="50"/>
                        </a:lnTo>
                        <a:lnTo>
                          <a:pt x="59" y="42"/>
                        </a:lnTo>
                        <a:lnTo>
                          <a:pt x="60" y="37"/>
                        </a:lnTo>
                        <a:lnTo>
                          <a:pt x="64" y="32"/>
                        </a:lnTo>
                        <a:lnTo>
                          <a:pt x="70" y="31"/>
                        </a:lnTo>
                        <a:lnTo>
                          <a:pt x="64" y="28"/>
                        </a:lnTo>
                        <a:lnTo>
                          <a:pt x="59" y="28"/>
                        </a:lnTo>
                        <a:lnTo>
                          <a:pt x="53" y="26"/>
                        </a:lnTo>
                        <a:lnTo>
                          <a:pt x="48" y="28"/>
                        </a:lnTo>
                        <a:lnTo>
                          <a:pt x="45" y="29"/>
                        </a:lnTo>
                        <a:lnTo>
                          <a:pt x="44" y="28"/>
                        </a:lnTo>
                        <a:lnTo>
                          <a:pt x="43" y="25"/>
                        </a:lnTo>
                        <a:lnTo>
                          <a:pt x="44" y="21"/>
                        </a:lnTo>
                        <a:lnTo>
                          <a:pt x="44" y="15"/>
                        </a:lnTo>
                        <a:lnTo>
                          <a:pt x="43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5" y="6"/>
                        </a:lnTo>
                        <a:lnTo>
                          <a:pt x="25" y="10"/>
                        </a:lnTo>
                        <a:lnTo>
                          <a:pt x="27" y="16"/>
                        </a:lnTo>
                        <a:lnTo>
                          <a:pt x="25" y="21"/>
                        </a:lnTo>
                        <a:lnTo>
                          <a:pt x="24" y="26"/>
                        </a:lnTo>
                        <a:lnTo>
                          <a:pt x="19" y="29"/>
                        </a:lnTo>
                        <a:lnTo>
                          <a:pt x="15" y="31"/>
                        </a:lnTo>
                        <a:lnTo>
                          <a:pt x="11" y="32"/>
                        </a:lnTo>
                        <a:lnTo>
                          <a:pt x="9" y="35"/>
                        </a:lnTo>
                        <a:lnTo>
                          <a:pt x="6" y="40"/>
                        </a:lnTo>
                        <a:lnTo>
                          <a:pt x="6" y="44"/>
                        </a:lnTo>
                        <a:lnTo>
                          <a:pt x="6" y="53"/>
                        </a:lnTo>
                        <a:lnTo>
                          <a:pt x="3" y="55"/>
                        </a:lnTo>
                        <a:lnTo>
                          <a:pt x="2" y="58"/>
                        </a:lnTo>
                        <a:lnTo>
                          <a:pt x="0" y="63"/>
                        </a:lnTo>
                        <a:lnTo>
                          <a:pt x="2" y="67"/>
                        </a:lnTo>
                        <a:lnTo>
                          <a:pt x="3" y="70"/>
                        </a:lnTo>
                        <a:lnTo>
                          <a:pt x="6" y="73"/>
                        </a:lnTo>
                        <a:lnTo>
                          <a:pt x="6" y="82"/>
                        </a:lnTo>
                        <a:lnTo>
                          <a:pt x="6" y="86"/>
                        </a:lnTo>
                        <a:lnTo>
                          <a:pt x="9" y="92"/>
                        </a:lnTo>
                        <a:lnTo>
                          <a:pt x="11" y="95"/>
                        </a:lnTo>
                        <a:lnTo>
                          <a:pt x="15" y="96"/>
                        </a:lnTo>
                        <a:lnTo>
                          <a:pt x="19" y="98"/>
                        </a:lnTo>
                        <a:lnTo>
                          <a:pt x="24" y="101"/>
                        </a:lnTo>
                        <a:lnTo>
                          <a:pt x="25" y="105"/>
                        </a:lnTo>
                        <a:lnTo>
                          <a:pt x="27" y="109"/>
                        </a:lnTo>
                        <a:lnTo>
                          <a:pt x="25" y="115"/>
                        </a:lnTo>
                        <a:lnTo>
                          <a:pt x="25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3" y="118"/>
                        </a:lnTo>
                        <a:lnTo>
                          <a:pt x="44" y="112"/>
                        </a:lnTo>
                        <a:lnTo>
                          <a:pt x="44" y="106"/>
                        </a:lnTo>
                        <a:lnTo>
                          <a:pt x="43" y="101"/>
                        </a:lnTo>
                        <a:lnTo>
                          <a:pt x="44" y="98"/>
                        </a:lnTo>
                        <a:lnTo>
                          <a:pt x="45" y="98"/>
                        </a:lnTo>
                        <a:lnTo>
                          <a:pt x="48" y="98"/>
                        </a:lnTo>
                        <a:lnTo>
                          <a:pt x="53" y="99"/>
                        </a:lnTo>
                        <a:lnTo>
                          <a:pt x="59" y="99"/>
                        </a:lnTo>
                        <a:lnTo>
                          <a:pt x="64" y="99"/>
                        </a:lnTo>
                        <a:lnTo>
                          <a:pt x="70" y="96"/>
                        </a:lnTo>
                        <a:lnTo>
                          <a:pt x="64" y="95"/>
                        </a:lnTo>
                        <a:lnTo>
                          <a:pt x="60" y="89"/>
                        </a:lnTo>
                        <a:lnTo>
                          <a:pt x="59" y="83"/>
                        </a:lnTo>
                        <a:lnTo>
                          <a:pt x="57" y="76"/>
                        </a:lnTo>
                        <a:lnTo>
                          <a:pt x="56" y="71"/>
                        </a:lnTo>
                        <a:lnTo>
                          <a:pt x="54" y="70"/>
                        </a:lnTo>
                        <a:lnTo>
                          <a:pt x="50" y="70"/>
                        </a:lnTo>
                        <a:lnTo>
                          <a:pt x="45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5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37" name="Freeform 31"/>
                  <p:cNvSpPr>
                    <a:spLocks/>
                  </p:cNvSpPr>
                  <p:nvPr/>
                </p:nvSpPr>
                <p:spPr bwMode="auto">
                  <a:xfrm>
                    <a:off x="2757" y="2284"/>
                    <a:ext cx="72" cy="126"/>
                  </a:xfrm>
                  <a:custGeom>
                    <a:avLst/>
                    <a:gdLst>
                      <a:gd name="T0" fmla="*/ 36 w 72"/>
                      <a:gd name="T1" fmla="*/ 58 h 126"/>
                      <a:gd name="T2" fmla="*/ 41 w 72"/>
                      <a:gd name="T3" fmla="*/ 54 h 126"/>
                      <a:gd name="T4" fmla="*/ 51 w 72"/>
                      <a:gd name="T5" fmla="*/ 57 h 126"/>
                      <a:gd name="T6" fmla="*/ 57 w 72"/>
                      <a:gd name="T7" fmla="*/ 54 h 126"/>
                      <a:gd name="T8" fmla="*/ 58 w 72"/>
                      <a:gd name="T9" fmla="*/ 42 h 126"/>
                      <a:gd name="T10" fmla="*/ 65 w 72"/>
                      <a:gd name="T11" fmla="*/ 32 h 126"/>
                      <a:gd name="T12" fmla="*/ 65 w 72"/>
                      <a:gd name="T13" fmla="*/ 28 h 126"/>
                      <a:gd name="T14" fmla="*/ 54 w 72"/>
                      <a:gd name="T15" fmla="*/ 26 h 126"/>
                      <a:gd name="T16" fmla="*/ 46 w 72"/>
                      <a:gd name="T17" fmla="*/ 29 h 126"/>
                      <a:gd name="T18" fmla="*/ 44 w 72"/>
                      <a:gd name="T19" fmla="*/ 25 h 126"/>
                      <a:gd name="T20" fmla="*/ 45 w 72"/>
                      <a:gd name="T21" fmla="*/ 15 h 126"/>
                      <a:gd name="T22" fmla="*/ 38 w 72"/>
                      <a:gd name="T23" fmla="*/ 2 h 126"/>
                      <a:gd name="T24" fmla="*/ 28 w 72"/>
                      <a:gd name="T25" fmla="*/ 2 h 126"/>
                      <a:gd name="T26" fmla="*/ 26 w 72"/>
                      <a:gd name="T27" fmla="*/ 10 h 126"/>
                      <a:gd name="T28" fmla="*/ 26 w 72"/>
                      <a:gd name="T29" fmla="*/ 21 h 126"/>
                      <a:gd name="T30" fmla="*/ 20 w 72"/>
                      <a:gd name="T31" fmla="*/ 29 h 126"/>
                      <a:gd name="T32" fmla="*/ 12 w 72"/>
                      <a:gd name="T33" fmla="*/ 32 h 126"/>
                      <a:gd name="T34" fmla="*/ 7 w 72"/>
                      <a:gd name="T35" fmla="*/ 40 h 126"/>
                      <a:gd name="T36" fmla="*/ 6 w 72"/>
                      <a:gd name="T37" fmla="*/ 53 h 126"/>
                      <a:gd name="T38" fmla="*/ 1 w 72"/>
                      <a:gd name="T39" fmla="*/ 58 h 126"/>
                      <a:gd name="T40" fmla="*/ 1 w 72"/>
                      <a:gd name="T41" fmla="*/ 67 h 126"/>
                      <a:gd name="T42" fmla="*/ 6 w 72"/>
                      <a:gd name="T43" fmla="*/ 73 h 126"/>
                      <a:gd name="T44" fmla="*/ 7 w 72"/>
                      <a:gd name="T45" fmla="*/ 86 h 126"/>
                      <a:gd name="T46" fmla="*/ 12 w 72"/>
                      <a:gd name="T47" fmla="*/ 95 h 126"/>
                      <a:gd name="T48" fmla="*/ 20 w 72"/>
                      <a:gd name="T49" fmla="*/ 98 h 126"/>
                      <a:gd name="T50" fmla="*/ 26 w 72"/>
                      <a:gd name="T51" fmla="*/ 105 h 126"/>
                      <a:gd name="T52" fmla="*/ 26 w 72"/>
                      <a:gd name="T53" fmla="*/ 115 h 126"/>
                      <a:gd name="T54" fmla="*/ 28 w 72"/>
                      <a:gd name="T55" fmla="*/ 124 h 126"/>
                      <a:gd name="T56" fmla="*/ 38 w 72"/>
                      <a:gd name="T57" fmla="*/ 124 h 126"/>
                      <a:gd name="T58" fmla="*/ 45 w 72"/>
                      <a:gd name="T59" fmla="*/ 112 h 126"/>
                      <a:gd name="T60" fmla="*/ 44 w 72"/>
                      <a:gd name="T61" fmla="*/ 101 h 126"/>
                      <a:gd name="T62" fmla="*/ 46 w 72"/>
                      <a:gd name="T63" fmla="*/ 98 h 126"/>
                      <a:gd name="T64" fmla="*/ 54 w 72"/>
                      <a:gd name="T65" fmla="*/ 99 h 126"/>
                      <a:gd name="T66" fmla="*/ 65 w 72"/>
                      <a:gd name="T67" fmla="*/ 99 h 126"/>
                      <a:gd name="T68" fmla="*/ 65 w 72"/>
                      <a:gd name="T69" fmla="*/ 95 h 126"/>
                      <a:gd name="T70" fmla="*/ 58 w 72"/>
                      <a:gd name="T71" fmla="*/ 83 h 126"/>
                      <a:gd name="T72" fmla="*/ 57 w 72"/>
                      <a:gd name="T73" fmla="*/ 71 h 126"/>
                      <a:gd name="T74" fmla="*/ 51 w 72"/>
                      <a:gd name="T75" fmla="*/ 70 h 126"/>
                      <a:gd name="T76" fmla="*/ 41 w 72"/>
                      <a:gd name="T77" fmla="*/ 71 h 126"/>
                      <a:gd name="T78" fmla="*/ 36 w 72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2"/>
                      <a:gd name="T121" fmla="*/ 0 h 126"/>
                      <a:gd name="T122" fmla="*/ 72 w 72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2" h="126">
                        <a:moveTo>
                          <a:pt x="35" y="63"/>
                        </a:moveTo>
                        <a:lnTo>
                          <a:pt x="36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5" y="55"/>
                        </a:lnTo>
                        <a:lnTo>
                          <a:pt x="51" y="57"/>
                        </a:lnTo>
                        <a:lnTo>
                          <a:pt x="54" y="57"/>
                        </a:lnTo>
                        <a:lnTo>
                          <a:pt x="57" y="54"/>
                        </a:lnTo>
                        <a:lnTo>
                          <a:pt x="58" y="50"/>
                        </a:lnTo>
                        <a:lnTo>
                          <a:pt x="58" y="42"/>
                        </a:lnTo>
                        <a:lnTo>
                          <a:pt x="61" y="37"/>
                        </a:lnTo>
                        <a:lnTo>
                          <a:pt x="65" y="32"/>
                        </a:lnTo>
                        <a:lnTo>
                          <a:pt x="71" y="31"/>
                        </a:lnTo>
                        <a:lnTo>
                          <a:pt x="65" y="28"/>
                        </a:lnTo>
                        <a:lnTo>
                          <a:pt x="60" y="28"/>
                        </a:lnTo>
                        <a:lnTo>
                          <a:pt x="54" y="26"/>
                        </a:lnTo>
                        <a:lnTo>
                          <a:pt x="49" y="28"/>
                        </a:lnTo>
                        <a:lnTo>
                          <a:pt x="46" y="29"/>
                        </a:lnTo>
                        <a:lnTo>
                          <a:pt x="44" y="28"/>
                        </a:lnTo>
                        <a:lnTo>
                          <a:pt x="44" y="25"/>
                        </a:lnTo>
                        <a:lnTo>
                          <a:pt x="45" y="21"/>
                        </a:lnTo>
                        <a:lnTo>
                          <a:pt x="45" y="15"/>
                        </a:lnTo>
                        <a:lnTo>
                          <a:pt x="44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6" y="6"/>
                        </a:lnTo>
                        <a:lnTo>
                          <a:pt x="26" y="10"/>
                        </a:lnTo>
                        <a:lnTo>
                          <a:pt x="26" y="16"/>
                        </a:lnTo>
                        <a:lnTo>
                          <a:pt x="26" y="21"/>
                        </a:lnTo>
                        <a:lnTo>
                          <a:pt x="23" y="26"/>
                        </a:lnTo>
                        <a:lnTo>
                          <a:pt x="20" y="29"/>
                        </a:lnTo>
                        <a:lnTo>
                          <a:pt x="16" y="31"/>
                        </a:lnTo>
                        <a:lnTo>
                          <a:pt x="12" y="32"/>
                        </a:lnTo>
                        <a:lnTo>
                          <a:pt x="9" y="35"/>
                        </a:lnTo>
                        <a:lnTo>
                          <a:pt x="7" y="40"/>
                        </a:lnTo>
                        <a:lnTo>
                          <a:pt x="7" y="44"/>
                        </a:lnTo>
                        <a:lnTo>
                          <a:pt x="6" y="53"/>
                        </a:lnTo>
                        <a:lnTo>
                          <a:pt x="4" y="55"/>
                        </a:lnTo>
                        <a:lnTo>
                          <a:pt x="1" y="58"/>
                        </a:lnTo>
                        <a:lnTo>
                          <a:pt x="0" y="63"/>
                        </a:lnTo>
                        <a:lnTo>
                          <a:pt x="1" y="67"/>
                        </a:lnTo>
                        <a:lnTo>
                          <a:pt x="4" y="70"/>
                        </a:lnTo>
                        <a:lnTo>
                          <a:pt x="6" y="73"/>
                        </a:lnTo>
                        <a:lnTo>
                          <a:pt x="7" y="82"/>
                        </a:lnTo>
                        <a:lnTo>
                          <a:pt x="7" y="86"/>
                        </a:lnTo>
                        <a:lnTo>
                          <a:pt x="9" y="92"/>
                        </a:lnTo>
                        <a:lnTo>
                          <a:pt x="12" y="95"/>
                        </a:lnTo>
                        <a:lnTo>
                          <a:pt x="16" y="96"/>
                        </a:lnTo>
                        <a:lnTo>
                          <a:pt x="20" y="98"/>
                        </a:lnTo>
                        <a:lnTo>
                          <a:pt x="23" y="101"/>
                        </a:lnTo>
                        <a:lnTo>
                          <a:pt x="26" y="105"/>
                        </a:lnTo>
                        <a:lnTo>
                          <a:pt x="26" y="109"/>
                        </a:lnTo>
                        <a:lnTo>
                          <a:pt x="26" y="115"/>
                        </a:lnTo>
                        <a:lnTo>
                          <a:pt x="26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4" y="118"/>
                        </a:lnTo>
                        <a:lnTo>
                          <a:pt x="45" y="112"/>
                        </a:lnTo>
                        <a:lnTo>
                          <a:pt x="45" y="106"/>
                        </a:lnTo>
                        <a:lnTo>
                          <a:pt x="44" y="101"/>
                        </a:lnTo>
                        <a:lnTo>
                          <a:pt x="44" y="98"/>
                        </a:lnTo>
                        <a:lnTo>
                          <a:pt x="46" y="98"/>
                        </a:lnTo>
                        <a:lnTo>
                          <a:pt x="49" y="98"/>
                        </a:lnTo>
                        <a:lnTo>
                          <a:pt x="54" y="99"/>
                        </a:lnTo>
                        <a:lnTo>
                          <a:pt x="60" y="99"/>
                        </a:lnTo>
                        <a:lnTo>
                          <a:pt x="65" y="99"/>
                        </a:lnTo>
                        <a:lnTo>
                          <a:pt x="71" y="96"/>
                        </a:lnTo>
                        <a:lnTo>
                          <a:pt x="65" y="95"/>
                        </a:lnTo>
                        <a:lnTo>
                          <a:pt x="61" y="89"/>
                        </a:lnTo>
                        <a:lnTo>
                          <a:pt x="58" y="83"/>
                        </a:lnTo>
                        <a:lnTo>
                          <a:pt x="58" y="76"/>
                        </a:lnTo>
                        <a:lnTo>
                          <a:pt x="57" y="71"/>
                        </a:lnTo>
                        <a:lnTo>
                          <a:pt x="54" y="70"/>
                        </a:lnTo>
                        <a:lnTo>
                          <a:pt x="51" y="70"/>
                        </a:lnTo>
                        <a:lnTo>
                          <a:pt x="45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6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38" name="Freeform 32"/>
                  <p:cNvSpPr>
                    <a:spLocks/>
                  </p:cNvSpPr>
                  <p:nvPr/>
                </p:nvSpPr>
                <p:spPr bwMode="auto">
                  <a:xfrm>
                    <a:off x="2822" y="2284"/>
                    <a:ext cx="71" cy="126"/>
                  </a:xfrm>
                  <a:custGeom>
                    <a:avLst/>
                    <a:gdLst>
                      <a:gd name="T0" fmla="*/ 35 w 71"/>
                      <a:gd name="T1" fmla="*/ 58 h 126"/>
                      <a:gd name="T2" fmla="*/ 41 w 71"/>
                      <a:gd name="T3" fmla="*/ 54 h 126"/>
                      <a:gd name="T4" fmla="*/ 49 w 71"/>
                      <a:gd name="T5" fmla="*/ 57 h 126"/>
                      <a:gd name="T6" fmla="*/ 55 w 71"/>
                      <a:gd name="T7" fmla="*/ 54 h 126"/>
                      <a:gd name="T8" fmla="*/ 58 w 71"/>
                      <a:gd name="T9" fmla="*/ 42 h 126"/>
                      <a:gd name="T10" fmla="*/ 64 w 71"/>
                      <a:gd name="T11" fmla="*/ 32 h 126"/>
                      <a:gd name="T12" fmla="*/ 64 w 71"/>
                      <a:gd name="T13" fmla="*/ 28 h 126"/>
                      <a:gd name="T14" fmla="*/ 52 w 71"/>
                      <a:gd name="T15" fmla="*/ 26 h 126"/>
                      <a:gd name="T16" fmla="*/ 45 w 71"/>
                      <a:gd name="T17" fmla="*/ 29 h 126"/>
                      <a:gd name="T18" fmla="*/ 42 w 71"/>
                      <a:gd name="T19" fmla="*/ 25 h 126"/>
                      <a:gd name="T20" fmla="*/ 44 w 71"/>
                      <a:gd name="T21" fmla="*/ 15 h 126"/>
                      <a:gd name="T22" fmla="*/ 38 w 71"/>
                      <a:gd name="T23" fmla="*/ 2 h 126"/>
                      <a:gd name="T24" fmla="*/ 28 w 71"/>
                      <a:gd name="T25" fmla="*/ 2 h 126"/>
                      <a:gd name="T26" fmla="*/ 25 w 71"/>
                      <a:gd name="T27" fmla="*/ 10 h 126"/>
                      <a:gd name="T28" fmla="*/ 25 w 71"/>
                      <a:gd name="T29" fmla="*/ 21 h 126"/>
                      <a:gd name="T30" fmla="*/ 19 w 71"/>
                      <a:gd name="T31" fmla="*/ 29 h 126"/>
                      <a:gd name="T32" fmla="*/ 10 w 71"/>
                      <a:gd name="T33" fmla="*/ 32 h 126"/>
                      <a:gd name="T34" fmla="*/ 6 w 71"/>
                      <a:gd name="T35" fmla="*/ 40 h 126"/>
                      <a:gd name="T36" fmla="*/ 6 w 71"/>
                      <a:gd name="T37" fmla="*/ 53 h 126"/>
                      <a:gd name="T38" fmla="*/ 1 w 71"/>
                      <a:gd name="T39" fmla="*/ 58 h 126"/>
                      <a:gd name="T40" fmla="*/ 1 w 71"/>
                      <a:gd name="T41" fmla="*/ 67 h 126"/>
                      <a:gd name="T42" fmla="*/ 6 w 71"/>
                      <a:gd name="T43" fmla="*/ 73 h 126"/>
                      <a:gd name="T44" fmla="*/ 6 w 71"/>
                      <a:gd name="T45" fmla="*/ 86 h 126"/>
                      <a:gd name="T46" fmla="*/ 10 w 71"/>
                      <a:gd name="T47" fmla="*/ 95 h 126"/>
                      <a:gd name="T48" fmla="*/ 19 w 71"/>
                      <a:gd name="T49" fmla="*/ 98 h 126"/>
                      <a:gd name="T50" fmla="*/ 25 w 71"/>
                      <a:gd name="T51" fmla="*/ 105 h 126"/>
                      <a:gd name="T52" fmla="*/ 25 w 71"/>
                      <a:gd name="T53" fmla="*/ 115 h 126"/>
                      <a:gd name="T54" fmla="*/ 28 w 71"/>
                      <a:gd name="T55" fmla="*/ 124 h 126"/>
                      <a:gd name="T56" fmla="*/ 38 w 71"/>
                      <a:gd name="T57" fmla="*/ 124 h 126"/>
                      <a:gd name="T58" fmla="*/ 44 w 71"/>
                      <a:gd name="T59" fmla="*/ 112 h 126"/>
                      <a:gd name="T60" fmla="*/ 42 w 71"/>
                      <a:gd name="T61" fmla="*/ 101 h 126"/>
                      <a:gd name="T62" fmla="*/ 45 w 71"/>
                      <a:gd name="T63" fmla="*/ 98 h 126"/>
                      <a:gd name="T64" fmla="*/ 52 w 71"/>
                      <a:gd name="T65" fmla="*/ 99 h 126"/>
                      <a:gd name="T66" fmla="*/ 64 w 71"/>
                      <a:gd name="T67" fmla="*/ 99 h 126"/>
                      <a:gd name="T68" fmla="*/ 64 w 71"/>
                      <a:gd name="T69" fmla="*/ 95 h 126"/>
                      <a:gd name="T70" fmla="*/ 58 w 71"/>
                      <a:gd name="T71" fmla="*/ 83 h 126"/>
                      <a:gd name="T72" fmla="*/ 55 w 71"/>
                      <a:gd name="T73" fmla="*/ 71 h 126"/>
                      <a:gd name="T74" fmla="*/ 49 w 71"/>
                      <a:gd name="T75" fmla="*/ 70 h 126"/>
                      <a:gd name="T76" fmla="*/ 41 w 71"/>
                      <a:gd name="T77" fmla="*/ 71 h 126"/>
                      <a:gd name="T78" fmla="*/ 35 w 71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1"/>
                      <a:gd name="T121" fmla="*/ 0 h 126"/>
                      <a:gd name="T122" fmla="*/ 71 w 71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1" h="126">
                        <a:moveTo>
                          <a:pt x="35" y="63"/>
                        </a:moveTo>
                        <a:lnTo>
                          <a:pt x="35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5" y="55"/>
                        </a:lnTo>
                        <a:lnTo>
                          <a:pt x="49" y="57"/>
                        </a:lnTo>
                        <a:lnTo>
                          <a:pt x="54" y="57"/>
                        </a:lnTo>
                        <a:lnTo>
                          <a:pt x="55" y="54"/>
                        </a:lnTo>
                        <a:lnTo>
                          <a:pt x="57" y="50"/>
                        </a:lnTo>
                        <a:lnTo>
                          <a:pt x="58" y="42"/>
                        </a:lnTo>
                        <a:lnTo>
                          <a:pt x="60" y="37"/>
                        </a:lnTo>
                        <a:lnTo>
                          <a:pt x="64" y="32"/>
                        </a:lnTo>
                        <a:lnTo>
                          <a:pt x="70" y="31"/>
                        </a:lnTo>
                        <a:lnTo>
                          <a:pt x="64" y="28"/>
                        </a:lnTo>
                        <a:lnTo>
                          <a:pt x="58" y="28"/>
                        </a:lnTo>
                        <a:lnTo>
                          <a:pt x="52" y="26"/>
                        </a:lnTo>
                        <a:lnTo>
                          <a:pt x="48" y="28"/>
                        </a:lnTo>
                        <a:lnTo>
                          <a:pt x="45" y="29"/>
                        </a:lnTo>
                        <a:lnTo>
                          <a:pt x="44" y="28"/>
                        </a:lnTo>
                        <a:lnTo>
                          <a:pt x="42" y="25"/>
                        </a:lnTo>
                        <a:lnTo>
                          <a:pt x="44" y="21"/>
                        </a:lnTo>
                        <a:lnTo>
                          <a:pt x="44" y="15"/>
                        </a:lnTo>
                        <a:lnTo>
                          <a:pt x="42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5" y="6"/>
                        </a:lnTo>
                        <a:lnTo>
                          <a:pt x="25" y="10"/>
                        </a:lnTo>
                        <a:lnTo>
                          <a:pt x="26" y="16"/>
                        </a:lnTo>
                        <a:lnTo>
                          <a:pt x="25" y="21"/>
                        </a:lnTo>
                        <a:lnTo>
                          <a:pt x="23" y="26"/>
                        </a:lnTo>
                        <a:lnTo>
                          <a:pt x="19" y="29"/>
                        </a:lnTo>
                        <a:lnTo>
                          <a:pt x="14" y="31"/>
                        </a:lnTo>
                        <a:lnTo>
                          <a:pt x="10" y="32"/>
                        </a:lnTo>
                        <a:lnTo>
                          <a:pt x="9" y="35"/>
                        </a:lnTo>
                        <a:lnTo>
                          <a:pt x="6" y="40"/>
                        </a:lnTo>
                        <a:lnTo>
                          <a:pt x="6" y="44"/>
                        </a:lnTo>
                        <a:lnTo>
                          <a:pt x="6" y="53"/>
                        </a:lnTo>
                        <a:lnTo>
                          <a:pt x="3" y="55"/>
                        </a:lnTo>
                        <a:lnTo>
                          <a:pt x="1" y="58"/>
                        </a:lnTo>
                        <a:lnTo>
                          <a:pt x="0" y="63"/>
                        </a:lnTo>
                        <a:lnTo>
                          <a:pt x="1" y="67"/>
                        </a:lnTo>
                        <a:lnTo>
                          <a:pt x="3" y="70"/>
                        </a:lnTo>
                        <a:lnTo>
                          <a:pt x="6" y="73"/>
                        </a:lnTo>
                        <a:lnTo>
                          <a:pt x="6" y="82"/>
                        </a:lnTo>
                        <a:lnTo>
                          <a:pt x="6" y="86"/>
                        </a:lnTo>
                        <a:lnTo>
                          <a:pt x="9" y="92"/>
                        </a:lnTo>
                        <a:lnTo>
                          <a:pt x="10" y="95"/>
                        </a:lnTo>
                        <a:lnTo>
                          <a:pt x="14" y="96"/>
                        </a:lnTo>
                        <a:lnTo>
                          <a:pt x="19" y="98"/>
                        </a:lnTo>
                        <a:lnTo>
                          <a:pt x="23" y="101"/>
                        </a:lnTo>
                        <a:lnTo>
                          <a:pt x="25" y="105"/>
                        </a:lnTo>
                        <a:lnTo>
                          <a:pt x="26" y="109"/>
                        </a:lnTo>
                        <a:lnTo>
                          <a:pt x="25" y="115"/>
                        </a:lnTo>
                        <a:lnTo>
                          <a:pt x="25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2" y="118"/>
                        </a:lnTo>
                        <a:lnTo>
                          <a:pt x="44" y="112"/>
                        </a:lnTo>
                        <a:lnTo>
                          <a:pt x="44" y="106"/>
                        </a:lnTo>
                        <a:lnTo>
                          <a:pt x="42" y="101"/>
                        </a:lnTo>
                        <a:lnTo>
                          <a:pt x="44" y="98"/>
                        </a:lnTo>
                        <a:lnTo>
                          <a:pt x="45" y="98"/>
                        </a:lnTo>
                        <a:lnTo>
                          <a:pt x="48" y="98"/>
                        </a:lnTo>
                        <a:lnTo>
                          <a:pt x="52" y="99"/>
                        </a:lnTo>
                        <a:lnTo>
                          <a:pt x="58" y="99"/>
                        </a:lnTo>
                        <a:lnTo>
                          <a:pt x="64" y="99"/>
                        </a:lnTo>
                        <a:lnTo>
                          <a:pt x="70" y="96"/>
                        </a:lnTo>
                        <a:lnTo>
                          <a:pt x="64" y="95"/>
                        </a:lnTo>
                        <a:lnTo>
                          <a:pt x="60" y="89"/>
                        </a:lnTo>
                        <a:lnTo>
                          <a:pt x="58" y="83"/>
                        </a:lnTo>
                        <a:lnTo>
                          <a:pt x="57" y="76"/>
                        </a:lnTo>
                        <a:lnTo>
                          <a:pt x="55" y="71"/>
                        </a:lnTo>
                        <a:lnTo>
                          <a:pt x="54" y="70"/>
                        </a:lnTo>
                        <a:lnTo>
                          <a:pt x="49" y="70"/>
                        </a:lnTo>
                        <a:lnTo>
                          <a:pt x="45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5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39" name="Freeform 33"/>
                  <p:cNvSpPr>
                    <a:spLocks/>
                  </p:cNvSpPr>
                  <p:nvPr/>
                </p:nvSpPr>
                <p:spPr bwMode="auto">
                  <a:xfrm>
                    <a:off x="2884" y="2284"/>
                    <a:ext cx="73" cy="126"/>
                  </a:xfrm>
                  <a:custGeom>
                    <a:avLst/>
                    <a:gdLst>
                      <a:gd name="T0" fmla="*/ 37 w 73"/>
                      <a:gd name="T1" fmla="*/ 58 h 126"/>
                      <a:gd name="T2" fmla="*/ 41 w 73"/>
                      <a:gd name="T3" fmla="*/ 54 h 126"/>
                      <a:gd name="T4" fmla="*/ 51 w 73"/>
                      <a:gd name="T5" fmla="*/ 57 h 126"/>
                      <a:gd name="T6" fmla="*/ 57 w 73"/>
                      <a:gd name="T7" fmla="*/ 54 h 126"/>
                      <a:gd name="T8" fmla="*/ 59 w 73"/>
                      <a:gd name="T9" fmla="*/ 42 h 126"/>
                      <a:gd name="T10" fmla="*/ 66 w 73"/>
                      <a:gd name="T11" fmla="*/ 32 h 126"/>
                      <a:gd name="T12" fmla="*/ 66 w 73"/>
                      <a:gd name="T13" fmla="*/ 28 h 126"/>
                      <a:gd name="T14" fmla="*/ 54 w 73"/>
                      <a:gd name="T15" fmla="*/ 26 h 126"/>
                      <a:gd name="T16" fmla="*/ 47 w 73"/>
                      <a:gd name="T17" fmla="*/ 29 h 126"/>
                      <a:gd name="T18" fmla="*/ 44 w 73"/>
                      <a:gd name="T19" fmla="*/ 25 h 126"/>
                      <a:gd name="T20" fmla="*/ 46 w 73"/>
                      <a:gd name="T21" fmla="*/ 15 h 126"/>
                      <a:gd name="T22" fmla="*/ 38 w 73"/>
                      <a:gd name="T23" fmla="*/ 2 h 126"/>
                      <a:gd name="T24" fmla="*/ 28 w 73"/>
                      <a:gd name="T25" fmla="*/ 2 h 126"/>
                      <a:gd name="T26" fmla="*/ 27 w 73"/>
                      <a:gd name="T27" fmla="*/ 10 h 126"/>
                      <a:gd name="T28" fmla="*/ 27 w 73"/>
                      <a:gd name="T29" fmla="*/ 21 h 126"/>
                      <a:gd name="T30" fmla="*/ 21 w 73"/>
                      <a:gd name="T31" fmla="*/ 29 h 126"/>
                      <a:gd name="T32" fmla="*/ 12 w 73"/>
                      <a:gd name="T33" fmla="*/ 32 h 126"/>
                      <a:gd name="T34" fmla="*/ 8 w 73"/>
                      <a:gd name="T35" fmla="*/ 40 h 126"/>
                      <a:gd name="T36" fmla="*/ 6 w 73"/>
                      <a:gd name="T37" fmla="*/ 53 h 126"/>
                      <a:gd name="T38" fmla="*/ 2 w 73"/>
                      <a:gd name="T39" fmla="*/ 58 h 126"/>
                      <a:gd name="T40" fmla="*/ 2 w 73"/>
                      <a:gd name="T41" fmla="*/ 67 h 126"/>
                      <a:gd name="T42" fmla="*/ 6 w 73"/>
                      <a:gd name="T43" fmla="*/ 73 h 126"/>
                      <a:gd name="T44" fmla="*/ 8 w 73"/>
                      <a:gd name="T45" fmla="*/ 86 h 126"/>
                      <a:gd name="T46" fmla="*/ 12 w 73"/>
                      <a:gd name="T47" fmla="*/ 95 h 126"/>
                      <a:gd name="T48" fmla="*/ 21 w 73"/>
                      <a:gd name="T49" fmla="*/ 98 h 126"/>
                      <a:gd name="T50" fmla="*/ 27 w 73"/>
                      <a:gd name="T51" fmla="*/ 105 h 126"/>
                      <a:gd name="T52" fmla="*/ 27 w 73"/>
                      <a:gd name="T53" fmla="*/ 115 h 126"/>
                      <a:gd name="T54" fmla="*/ 28 w 73"/>
                      <a:gd name="T55" fmla="*/ 124 h 126"/>
                      <a:gd name="T56" fmla="*/ 38 w 73"/>
                      <a:gd name="T57" fmla="*/ 124 h 126"/>
                      <a:gd name="T58" fmla="*/ 46 w 73"/>
                      <a:gd name="T59" fmla="*/ 112 h 126"/>
                      <a:gd name="T60" fmla="*/ 44 w 73"/>
                      <a:gd name="T61" fmla="*/ 101 h 126"/>
                      <a:gd name="T62" fmla="*/ 47 w 73"/>
                      <a:gd name="T63" fmla="*/ 98 h 126"/>
                      <a:gd name="T64" fmla="*/ 54 w 73"/>
                      <a:gd name="T65" fmla="*/ 99 h 126"/>
                      <a:gd name="T66" fmla="*/ 66 w 73"/>
                      <a:gd name="T67" fmla="*/ 99 h 126"/>
                      <a:gd name="T68" fmla="*/ 66 w 73"/>
                      <a:gd name="T69" fmla="*/ 95 h 126"/>
                      <a:gd name="T70" fmla="*/ 59 w 73"/>
                      <a:gd name="T71" fmla="*/ 83 h 126"/>
                      <a:gd name="T72" fmla="*/ 57 w 73"/>
                      <a:gd name="T73" fmla="*/ 71 h 126"/>
                      <a:gd name="T74" fmla="*/ 51 w 73"/>
                      <a:gd name="T75" fmla="*/ 70 h 126"/>
                      <a:gd name="T76" fmla="*/ 41 w 73"/>
                      <a:gd name="T77" fmla="*/ 71 h 126"/>
                      <a:gd name="T78" fmla="*/ 37 w 73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3"/>
                      <a:gd name="T121" fmla="*/ 0 h 126"/>
                      <a:gd name="T122" fmla="*/ 73 w 73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3" h="126">
                        <a:moveTo>
                          <a:pt x="35" y="63"/>
                        </a:moveTo>
                        <a:lnTo>
                          <a:pt x="37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6" y="55"/>
                        </a:lnTo>
                        <a:lnTo>
                          <a:pt x="51" y="57"/>
                        </a:lnTo>
                        <a:lnTo>
                          <a:pt x="54" y="57"/>
                        </a:lnTo>
                        <a:lnTo>
                          <a:pt x="57" y="54"/>
                        </a:lnTo>
                        <a:lnTo>
                          <a:pt x="59" y="50"/>
                        </a:lnTo>
                        <a:lnTo>
                          <a:pt x="59" y="42"/>
                        </a:lnTo>
                        <a:lnTo>
                          <a:pt x="62" y="37"/>
                        </a:lnTo>
                        <a:lnTo>
                          <a:pt x="66" y="32"/>
                        </a:lnTo>
                        <a:lnTo>
                          <a:pt x="72" y="31"/>
                        </a:lnTo>
                        <a:lnTo>
                          <a:pt x="66" y="28"/>
                        </a:lnTo>
                        <a:lnTo>
                          <a:pt x="60" y="28"/>
                        </a:lnTo>
                        <a:lnTo>
                          <a:pt x="54" y="26"/>
                        </a:lnTo>
                        <a:lnTo>
                          <a:pt x="50" y="28"/>
                        </a:lnTo>
                        <a:lnTo>
                          <a:pt x="47" y="29"/>
                        </a:lnTo>
                        <a:lnTo>
                          <a:pt x="44" y="28"/>
                        </a:lnTo>
                        <a:lnTo>
                          <a:pt x="44" y="25"/>
                        </a:lnTo>
                        <a:lnTo>
                          <a:pt x="46" y="21"/>
                        </a:lnTo>
                        <a:lnTo>
                          <a:pt x="46" y="15"/>
                        </a:lnTo>
                        <a:lnTo>
                          <a:pt x="44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7" y="6"/>
                        </a:lnTo>
                        <a:lnTo>
                          <a:pt x="27" y="10"/>
                        </a:lnTo>
                        <a:lnTo>
                          <a:pt x="27" y="16"/>
                        </a:lnTo>
                        <a:lnTo>
                          <a:pt x="27" y="21"/>
                        </a:lnTo>
                        <a:lnTo>
                          <a:pt x="24" y="26"/>
                        </a:lnTo>
                        <a:lnTo>
                          <a:pt x="21" y="29"/>
                        </a:lnTo>
                        <a:lnTo>
                          <a:pt x="16" y="31"/>
                        </a:lnTo>
                        <a:lnTo>
                          <a:pt x="12" y="32"/>
                        </a:lnTo>
                        <a:lnTo>
                          <a:pt x="9" y="35"/>
                        </a:lnTo>
                        <a:lnTo>
                          <a:pt x="8" y="40"/>
                        </a:lnTo>
                        <a:lnTo>
                          <a:pt x="8" y="44"/>
                        </a:lnTo>
                        <a:lnTo>
                          <a:pt x="6" y="53"/>
                        </a:lnTo>
                        <a:lnTo>
                          <a:pt x="5" y="55"/>
                        </a:lnTo>
                        <a:lnTo>
                          <a:pt x="2" y="58"/>
                        </a:lnTo>
                        <a:lnTo>
                          <a:pt x="0" y="63"/>
                        </a:lnTo>
                        <a:lnTo>
                          <a:pt x="2" y="67"/>
                        </a:lnTo>
                        <a:lnTo>
                          <a:pt x="5" y="70"/>
                        </a:lnTo>
                        <a:lnTo>
                          <a:pt x="6" y="73"/>
                        </a:lnTo>
                        <a:lnTo>
                          <a:pt x="8" y="82"/>
                        </a:lnTo>
                        <a:lnTo>
                          <a:pt x="8" y="86"/>
                        </a:lnTo>
                        <a:lnTo>
                          <a:pt x="9" y="92"/>
                        </a:lnTo>
                        <a:lnTo>
                          <a:pt x="12" y="95"/>
                        </a:lnTo>
                        <a:lnTo>
                          <a:pt x="16" y="96"/>
                        </a:lnTo>
                        <a:lnTo>
                          <a:pt x="21" y="98"/>
                        </a:lnTo>
                        <a:lnTo>
                          <a:pt x="24" y="101"/>
                        </a:lnTo>
                        <a:lnTo>
                          <a:pt x="27" y="105"/>
                        </a:lnTo>
                        <a:lnTo>
                          <a:pt x="27" y="109"/>
                        </a:lnTo>
                        <a:lnTo>
                          <a:pt x="27" y="115"/>
                        </a:lnTo>
                        <a:lnTo>
                          <a:pt x="27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4" y="118"/>
                        </a:lnTo>
                        <a:lnTo>
                          <a:pt x="46" y="112"/>
                        </a:lnTo>
                        <a:lnTo>
                          <a:pt x="46" y="106"/>
                        </a:lnTo>
                        <a:lnTo>
                          <a:pt x="44" y="101"/>
                        </a:lnTo>
                        <a:lnTo>
                          <a:pt x="44" y="98"/>
                        </a:lnTo>
                        <a:lnTo>
                          <a:pt x="47" y="98"/>
                        </a:lnTo>
                        <a:lnTo>
                          <a:pt x="50" y="98"/>
                        </a:lnTo>
                        <a:lnTo>
                          <a:pt x="54" y="99"/>
                        </a:lnTo>
                        <a:lnTo>
                          <a:pt x="60" y="99"/>
                        </a:lnTo>
                        <a:lnTo>
                          <a:pt x="66" y="99"/>
                        </a:lnTo>
                        <a:lnTo>
                          <a:pt x="72" y="96"/>
                        </a:lnTo>
                        <a:lnTo>
                          <a:pt x="66" y="95"/>
                        </a:lnTo>
                        <a:lnTo>
                          <a:pt x="62" y="89"/>
                        </a:lnTo>
                        <a:lnTo>
                          <a:pt x="59" y="83"/>
                        </a:lnTo>
                        <a:lnTo>
                          <a:pt x="59" y="76"/>
                        </a:lnTo>
                        <a:lnTo>
                          <a:pt x="57" y="71"/>
                        </a:lnTo>
                        <a:lnTo>
                          <a:pt x="54" y="70"/>
                        </a:lnTo>
                        <a:lnTo>
                          <a:pt x="51" y="70"/>
                        </a:lnTo>
                        <a:lnTo>
                          <a:pt x="46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7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</p:grpSp>
            <p:grpSp>
              <p:nvGrpSpPr>
                <p:cNvPr id="69" name="Group 34"/>
                <p:cNvGrpSpPr>
                  <a:grpSpLocks/>
                </p:cNvGrpSpPr>
                <p:nvPr/>
              </p:nvGrpSpPr>
              <p:grpSpPr bwMode="auto">
                <a:xfrm>
                  <a:off x="3107" y="2067"/>
                  <a:ext cx="282" cy="97"/>
                  <a:chOff x="2943" y="2284"/>
                  <a:chExt cx="269" cy="126"/>
                </a:xfrm>
              </p:grpSpPr>
              <p:sp>
                <p:nvSpPr>
                  <p:cNvPr id="124" name="Freeform 35"/>
                  <p:cNvSpPr>
                    <a:spLocks/>
                  </p:cNvSpPr>
                  <p:nvPr/>
                </p:nvSpPr>
                <p:spPr bwMode="auto">
                  <a:xfrm>
                    <a:off x="2977" y="2315"/>
                    <a:ext cx="47" cy="66"/>
                  </a:xfrm>
                  <a:custGeom>
                    <a:avLst/>
                    <a:gdLst>
                      <a:gd name="T0" fmla="*/ 35 w 46"/>
                      <a:gd name="T1" fmla="*/ 65 h 66"/>
                      <a:gd name="T2" fmla="*/ 29 w 46"/>
                      <a:gd name="T3" fmla="*/ 64 h 66"/>
                      <a:gd name="T4" fmla="*/ 25 w 46"/>
                      <a:gd name="T5" fmla="*/ 58 h 66"/>
                      <a:gd name="T6" fmla="*/ 24 w 46"/>
                      <a:gd name="T7" fmla="*/ 52 h 66"/>
                      <a:gd name="T8" fmla="*/ 22 w 46"/>
                      <a:gd name="T9" fmla="*/ 45 h 66"/>
                      <a:gd name="T10" fmla="*/ 21 w 46"/>
                      <a:gd name="T11" fmla="*/ 40 h 66"/>
                      <a:gd name="T12" fmla="*/ 19 w 46"/>
                      <a:gd name="T13" fmla="*/ 39 h 66"/>
                      <a:gd name="T14" fmla="*/ 15 w 46"/>
                      <a:gd name="T15" fmla="*/ 39 h 66"/>
                      <a:gd name="T16" fmla="*/ 10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0 w 46"/>
                      <a:gd name="T23" fmla="*/ 36 h 66"/>
                      <a:gd name="T24" fmla="*/ 0 w 46"/>
                      <a:gd name="T25" fmla="*/ 32 h 66"/>
                      <a:gd name="T26" fmla="*/ 0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0 w 46"/>
                      <a:gd name="T33" fmla="*/ 24 h 66"/>
                      <a:gd name="T34" fmla="*/ 15 w 46"/>
                      <a:gd name="T35" fmla="*/ 26 h 66"/>
                      <a:gd name="T36" fmla="*/ 19 w 46"/>
                      <a:gd name="T37" fmla="*/ 26 h 66"/>
                      <a:gd name="T38" fmla="*/ 21 w 46"/>
                      <a:gd name="T39" fmla="*/ 23 h 66"/>
                      <a:gd name="T40" fmla="*/ 22 w 46"/>
                      <a:gd name="T41" fmla="*/ 19 h 66"/>
                      <a:gd name="T42" fmla="*/ 24 w 46"/>
                      <a:gd name="T43" fmla="*/ 11 h 66"/>
                      <a:gd name="T44" fmla="*/ 25 w 46"/>
                      <a:gd name="T45" fmla="*/ 6 h 66"/>
                      <a:gd name="T46" fmla="*/ 29 w 46"/>
                      <a:gd name="T47" fmla="*/ 1 h 66"/>
                      <a:gd name="T48" fmla="*/ 35 w 46"/>
                      <a:gd name="T49" fmla="*/ 0 h 66"/>
                      <a:gd name="T50" fmla="*/ 40 w 46"/>
                      <a:gd name="T51" fmla="*/ 3 h 66"/>
                      <a:gd name="T52" fmla="*/ 42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4 w 46"/>
                      <a:gd name="T59" fmla="*/ 45 h 66"/>
                      <a:gd name="T60" fmla="*/ 42 w 46"/>
                      <a:gd name="T61" fmla="*/ 55 h 66"/>
                      <a:gd name="T62" fmla="*/ 40 w 46"/>
                      <a:gd name="T63" fmla="*/ 62 h 66"/>
                      <a:gd name="T64" fmla="*/ 35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5" y="65"/>
                        </a:moveTo>
                        <a:lnTo>
                          <a:pt x="29" y="64"/>
                        </a:lnTo>
                        <a:lnTo>
                          <a:pt x="25" y="58"/>
                        </a:lnTo>
                        <a:lnTo>
                          <a:pt x="24" y="52"/>
                        </a:lnTo>
                        <a:lnTo>
                          <a:pt x="22" y="45"/>
                        </a:lnTo>
                        <a:lnTo>
                          <a:pt x="21" y="40"/>
                        </a:lnTo>
                        <a:lnTo>
                          <a:pt x="19" y="39"/>
                        </a:lnTo>
                        <a:lnTo>
                          <a:pt x="15" y="39"/>
                        </a:lnTo>
                        <a:lnTo>
                          <a:pt x="10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0" y="36"/>
                        </a:lnTo>
                        <a:lnTo>
                          <a:pt x="0" y="32"/>
                        </a:lnTo>
                        <a:lnTo>
                          <a:pt x="0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0" y="24"/>
                        </a:lnTo>
                        <a:lnTo>
                          <a:pt x="15" y="26"/>
                        </a:lnTo>
                        <a:lnTo>
                          <a:pt x="19" y="26"/>
                        </a:lnTo>
                        <a:lnTo>
                          <a:pt x="21" y="23"/>
                        </a:lnTo>
                        <a:lnTo>
                          <a:pt x="22" y="19"/>
                        </a:lnTo>
                        <a:lnTo>
                          <a:pt x="24" y="11"/>
                        </a:lnTo>
                        <a:lnTo>
                          <a:pt x="25" y="6"/>
                        </a:lnTo>
                        <a:lnTo>
                          <a:pt x="29" y="1"/>
                        </a:lnTo>
                        <a:lnTo>
                          <a:pt x="35" y="0"/>
                        </a:lnTo>
                        <a:lnTo>
                          <a:pt x="40" y="3"/>
                        </a:lnTo>
                        <a:lnTo>
                          <a:pt x="42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4" y="45"/>
                        </a:lnTo>
                        <a:lnTo>
                          <a:pt x="42" y="55"/>
                        </a:lnTo>
                        <a:lnTo>
                          <a:pt x="40" y="62"/>
                        </a:lnTo>
                        <a:lnTo>
                          <a:pt x="35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25" name="Freeform 36"/>
                  <p:cNvSpPr>
                    <a:spLocks/>
                  </p:cNvSpPr>
                  <p:nvPr/>
                </p:nvSpPr>
                <p:spPr bwMode="auto">
                  <a:xfrm>
                    <a:off x="3040" y="2315"/>
                    <a:ext cx="46" cy="66"/>
                  </a:xfrm>
                  <a:custGeom>
                    <a:avLst/>
                    <a:gdLst>
                      <a:gd name="T0" fmla="*/ 36 w 46"/>
                      <a:gd name="T1" fmla="*/ 65 h 66"/>
                      <a:gd name="T2" fmla="*/ 30 w 46"/>
                      <a:gd name="T3" fmla="*/ 64 h 66"/>
                      <a:gd name="T4" fmla="*/ 26 w 46"/>
                      <a:gd name="T5" fmla="*/ 58 h 66"/>
                      <a:gd name="T6" fmla="*/ 23 w 46"/>
                      <a:gd name="T7" fmla="*/ 52 h 66"/>
                      <a:gd name="T8" fmla="*/ 23 w 46"/>
                      <a:gd name="T9" fmla="*/ 45 h 66"/>
                      <a:gd name="T10" fmla="*/ 22 w 46"/>
                      <a:gd name="T11" fmla="*/ 40 h 66"/>
                      <a:gd name="T12" fmla="*/ 19 w 46"/>
                      <a:gd name="T13" fmla="*/ 39 h 66"/>
                      <a:gd name="T14" fmla="*/ 16 w 46"/>
                      <a:gd name="T15" fmla="*/ 39 h 66"/>
                      <a:gd name="T16" fmla="*/ 10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1 w 46"/>
                      <a:gd name="T23" fmla="*/ 36 h 66"/>
                      <a:gd name="T24" fmla="*/ 0 w 46"/>
                      <a:gd name="T25" fmla="*/ 32 h 66"/>
                      <a:gd name="T26" fmla="*/ 1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0 w 46"/>
                      <a:gd name="T33" fmla="*/ 24 h 66"/>
                      <a:gd name="T34" fmla="*/ 16 w 46"/>
                      <a:gd name="T35" fmla="*/ 26 h 66"/>
                      <a:gd name="T36" fmla="*/ 19 w 46"/>
                      <a:gd name="T37" fmla="*/ 26 h 66"/>
                      <a:gd name="T38" fmla="*/ 22 w 46"/>
                      <a:gd name="T39" fmla="*/ 23 h 66"/>
                      <a:gd name="T40" fmla="*/ 23 w 46"/>
                      <a:gd name="T41" fmla="*/ 19 h 66"/>
                      <a:gd name="T42" fmla="*/ 23 w 46"/>
                      <a:gd name="T43" fmla="*/ 11 h 66"/>
                      <a:gd name="T44" fmla="*/ 26 w 46"/>
                      <a:gd name="T45" fmla="*/ 6 h 66"/>
                      <a:gd name="T46" fmla="*/ 30 w 46"/>
                      <a:gd name="T47" fmla="*/ 1 h 66"/>
                      <a:gd name="T48" fmla="*/ 36 w 46"/>
                      <a:gd name="T49" fmla="*/ 0 h 66"/>
                      <a:gd name="T50" fmla="*/ 41 w 46"/>
                      <a:gd name="T51" fmla="*/ 3 h 66"/>
                      <a:gd name="T52" fmla="*/ 43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5 w 46"/>
                      <a:gd name="T59" fmla="*/ 45 h 66"/>
                      <a:gd name="T60" fmla="*/ 43 w 46"/>
                      <a:gd name="T61" fmla="*/ 55 h 66"/>
                      <a:gd name="T62" fmla="*/ 41 w 46"/>
                      <a:gd name="T63" fmla="*/ 62 h 66"/>
                      <a:gd name="T64" fmla="*/ 36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6" y="65"/>
                        </a:moveTo>
                        <a:lnTo>
                          <a:pt x="30" y="64"/>
                        </a:lnTo>
                        <a:lnTo>
                          <a:pt x="26" y="58"/>
                        </a:lnTo>
                        <a:lnTo>
                          <a:pt x="23" y="52"/>
                        </a:lnTo>
                        <a:lnTo>
                          <a:pt x="23" y="45"/>
                        </a:lnTo>
                        <a:lnTo>
                          <a:pt x="22" y="40"/>
                        </a:lnTo>
                        <a:lnTo>
                          <a:pt x="19" y="39"/>
                        </a:lnTo>
                        <a:lnTo>
                          <a:pt x="16" y="39"/>
                        </a:lnTo>
                        <a:lnTo>
                          <a:pt x="10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1" y="36"/>
                        </a:lnTo>
                        <a:lnTo>
                          <a:pt x="0" y="32"/>
                        </a:lnTo>
                        <a:lnTo>
                          <a:pt x="1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0" y="24"/>
                        </a:lnTo>
                        <a:lnTo>
                          <a:pt x="16" y="26"/>
                        </a:lnTo>
                        <a:lnTo>
                          <a:pt x="19" y="26"/>
                        </a:lnTo>
                        <a:lnTo>
                          <a:pt x="22" y="23"/>
                        </a:lnTo>
                        <a:lnTo>
                          <a:pt x="23" y="19"/>
                        </a:lnTo>
                        <a:lnTo>
                          <a:pt x="23" y="11"/>
                        </a:lnTo>
                        <a:lnTo>
                          <a:pt x="26" y="6"/>
                        </a:lnTo>
                        <a:lnTo>
                          <a:pt x="30" y="1"/>
                        </a:lnTo>
                        <a:lnTo>
                          <a:pt x="36" y="0"/>
                        </a:lnTo>
                        <a:lnTo>
                          <a:pt x="41" y="3"/>
                        </a:lnTo>
                        <a:lnTo>
                          <a:pt x="43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5" y="45"/>
                        </a:lnTo>
                        <a:lnTo>
                          <a:pt x="43" y="55"/>
                        </a:lnTo>
                        <a:lnTo>
                          <a:pt x="41" y="62"/>
                        </a:lnTo>
                        <a:lnTo>
                          <a:pt x="36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26" name="Freeform 37"/>
                  <p:cNvSpPr>
                    <a:spLocks/>
                  </p:cNvSpPr>
                  <p:nvPr/>
                </p:nvSpPr>
                <p:spPr bwMode="auto">
                  <a:xfrm>
                    <a:off x="3104" y="2315"/>
                    <a:ext cx="46" cy="66"/>
                  </a:xfrm>
                  <a:custGeom>
                    <a:avLst/>
                    <a:gdLst>
                      <a:gd name="T0" fmla="*/ 35 w 46"/>
                      <a:gd name="T1" fmla="*/ 65 h 66"/>
                      <a:gd name="T2" fmla="*/ 29 w 46"/>
                      <a:gd name="T3" fmla="*/ 64 h 66"/>
                      <a:gd name="T4" fmla="*/ 25 w 46"/>
                      <a:gd name="T5" fmla="*/ 58 h 66"/>
                      <a:gd name="T6" fmla="*/ 23 w 46"/>
                      <a:gd name="T7" fmla="*/ 52 h 66"/>
                      <a:gd name="T8" fmla="*/ 22 w 46"/>
                      <a:gd name="T9" fmla="*/ 45 h 66"/>
                      <a:gd name="T10" fmla="*/ 20 w 46"/>
                      <a:gd name="T11" fmla="*/ 40 h 66"/>
                      <a:gd name="T12" fmla="*/ 19 w 46"/>
                      <a:gd name="T13" fmla="*/ 39 h 66"/>
                      <a:gd name="T14" fmla="*/ 14 w 46"/>
                      <a:gd name="T15" fmla="*/ 39 h 66"/>
                      <a:gd name="T16" fmla="*/ 10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0 w 46"/>
                      <a:gd name="T23" fmla="*/ 36 h 66"/>
                      <a:gd name="T24" fmla="*/ 0 w 46"/>
                      <a:gd name="T25" fmla="*/ 32 h 66"/>
                      <a:gd name="T26" fmla="*/ 0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0 w 46"/>
                      <a:gd name="T33" fmla="*/ 24 h 66"/>
                      <a:gd name="T34" fmla="*/ 14 w 46"/>
                      <a:gd name="T35" fmla="*/ 26 h 66"/>
                      <a:gd name="T36" fmla="*/ 19 w 46"/>
                      <a:gd name="T37" fmla="*/ 26 h 66"/>
                      <a:gd name="T38" fmla="*/ 20 w 46"/>
                      <a:gd name="T39" fmla="*/ 23 h 66"/>
                      <a:gd name="T40" fmla="*/ 22 w 46"/>
                      <a:gd name="T41" fmla="*/ 19 h 66"/>
                      <a:gd name="T42" fmla="*/ 23 w 46"/>
                      <a:gd name="T43" fmla="*/ 11 h 66"/>
                      <a:gd name="T44" fmla="*/ 25 w 46"/>
                      <a:gd name="T45" fmla="*/ 6 h 66"/>
                      <a:gd name="T46" fmla="*/ 29 w 46"/>
                      <a:gd name="T47" fmla="*/ 1 h 66"/>
                      <a:gd name="T48" fmla="*/ 35 w 46"/>
                      <a:gd name="T49" fmla="*/ 0 h 66"/>
                      <a:gd name="T50" fmla="*/ 39 w 46"/>
                      <a:gd name="T51" fmla="*/ 3 h 66"/>
                      <a:gd name="T52" fmla="*/ 42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3 w 46"/>
                      <a:gd name="T59" fmla="*/ 45 h 66"/>
                      <a:gd name="T60" fmla="*/ 42 w 46"/>
                      <a:gd name="T61" fmla="*/ 55 h 66"/>
                      <a:gd name="T62" fmla="*/ 39 w 46"/>
                      <a:gd name="T63" fmla="*/ 62 h 66"/>
                      <a:gd name="T64" fmla="*/ 35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5" y="65"/>
                        </a:moveTo>
                        <a:lnTo>
                          <a:pt x="29" y="64"/>
                        </a:lnTo>
                        <a:lnTo>
                          <a:pt x="25" y="58"/>
                        </a:lnTo>
                        <a:lnTo>
                          <a:pt x="23" y="52"/>
                        </a:lnTo>
                        <a:lnTo>
                          <a:pt x="22" y="45"/>
                        </a:lnTo>
                        <a:lnTo>
                          <a:pt x="20" y="40"/>
                        </a:lnTo>
                        <a:lnTo>
                          <a:pt x="19" y="39"/>
                        </a:lnTo>
                        <a:lnTo>
                          <a:pt x="14" y="39"/>
                        </a:lnTo>
                        <a:lnTo>
                          <a:pt x="10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0" y="36"/>
                        </a:lnTo>
                        <a:lnTo>
                          <a:pt x="0" y="32"/>
                        </a:lnTo>
                        <a:lnTo>
                          <a:pt x="0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0" y="24"/>
                        </a:lnTo>
                        <a:lnTo>
                          <a:pt x="14" y="26"/>
                        </a:lnTo>
                        <a:lnTo>
                          <a:pt x="19" y="26"/>
                        </a:lnTo>
                        <a:lnTo>
                          <a:pt x="20" y="23"/>
                        </a:lnTo>
                        <a:lnTo>
                          <a:pt x="22" y="19"/>
                        </a:lnTo>
                        <a:lnTo>
                          <a:pt x="23" y="11"/>
                        </a:lnTo>
                        <a:lnTo>
                          <a:pt x="25" y="6"/>
                        </a:lnTo>
                        <a:lnTo>
                          <a:pt x="29" y="1"/>
                        </a:lnTo>
                        <a:lnTo>
                          <a:pt x="35" y="0"/>
                        </a:lnTo>
                        <a:lnTo>
                          <a:pt x="39" y="3"/>
                        </a:lnTo>
                        <a:lnTo>
                          <a:pt x="42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3" y="45"/>
                        </a:lnTo>
                        <a:lnTo>
                          <a:pt x="42" y="55"/>
                        </a:lnTo>
                        <a:lnTo>
                          <a:pt x="39" y="62"/>
                        </a:lnTo>
                        <a:lnTo>
                          <a:pt x="35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27" name="Freeform 38"/>
                  <p:cNvSpPr>
                    <a:spLocks/>
                  </p:cNvSpPr>
                  <p:nvPr/>
                </p:nvSpPr>
                <p:spPr bwMode="auto">
                  <a:xfrm>
                    <a:off x="3166" y="2315"/>
                    <a:ext cx="46" cy="66"/>
                  </a:xfrm>
                  <a:custGeom>
                    <a:avLst/>
                    <a:gdLst>
                      <a:gd name="T0" fmla="*/ 37 w 46"/>
                      <a:gd name="T1" fmla="*/ 65 h 66"/>
                      <a:gd name="T2" fmla="*/ 31 w 46"/>
                      <a:gd name="T3" fmla="*/ 64 h 66"/>
                      <a:gd name="T4" fmla="*/ 27 w 46"/>
                      <a:gd name="T5" fmla="*/ 58 h 66"/>
                      <a:gd name="T6" fmla="*/ 24 w 46"/>
                      <a:gd name="T7" fmla="*/ 52 h 66"/>
                      <a:gd name="T8" fmla="*/ 24 w 46"/>
                      <a:gd name="T9" fmla="*/ 45 h 66"/>
                      <a:gd name="T10" fmla="*/ 22 w 46"/>
                      <a:gd name="T11" fmla="*/ 40 h 66"/>
                      <a:gd name="T12" fmla="*/ 19 w 46"/>
                      <a:gd name="T13" fmla="*/ 39 h 66"/>
                      <a:gd name="T14" fmla="*/ 16 w 46"/>
                      <a:gd name="T15" fmla="*/ 39 h 66"/>
                      <a:gd name="T16" fmla="*/ 11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2 w 46"/>
                      <a:gd name="T23" fmla="*/ 36 h 66"/>
                      <a:gd name="T24" fmla="*/ 0 w 46"/>
                      <a:gd name="T25" fmla="*/ 32 h 66"/>
                      <a:gd name="T26" fmla="*/ 2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1 w 46"/>
                      <a:gd name="T33" fmla="*/ 24 h 66"/>
                      <a:gd name="T34" fmla="*/ 16 w 46"/>
                      <a:gd name="T35" fmla="*/ 26 h 66"/>
                      <a:gd name="T36" fmla="*/ 19 w 46"/>
                      <a:gd name="T37" fmla="*/ 26 h 66"/>
                      <a:gd name="T38" fmla="*/ 22 w 46"/>
                      <a:gd name="T39" fmla="*/ 23 h 66"/>
                      <a:gd name="T40" fmla="*/ 24 w 46"/>
                      <a:gd name="T41" fmla="*/ 19 h 66"/>
                      <a:gd name="T42" fmla="*/ 24 w 46"/>
                      <a:gd name="T43" fmla="*/ 11 h 66"/>
                      <a:gd name="T44" fmla="*/ 27 w 46"/>
                      <a:gd name="T45" fmla="*/ 6 h 66"/>
                      <a:gd name="T46" fmla="*/ 31 w 46"/>
                      <a:gd name="T47" fmla="*/ 1 h 66"/>
                      <a:gd name="T48" fmla="*/ 37 w 46"/>
                      <a:gd name="T49" fmla="*/ 0 h 66"/>
                      <a:gd name="T50" fmla="*/ 41 w 46"/>
                      <a:gd name="T51" fmla="*/ 3 h 66"/>
                      <a:gd name="T52" fmla="*/ 44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5 w 46"/>
                      <a:gd name="T59" fmla="*/ 45 h 66"/>
                      <a:gd name="T60" fmla="*/ 44 w 46"/>
                      <a:gd name="T61" fmla="*/ 55 h 66"/>
                      <a:gd name="T62" fmla="*/ 41 w 46"/>
                      <a:gd name="T63" fmla="*/ 62 h 66"/>
                      <a:gd name="T64" fmla="*/ 37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7" y="65"/>
                        </a:moveTo>
                        <a:lnTo>
                          <a:pt x="31" y="64"/>
                        </a:lnTo>
                        <a:lnTo>
                          <a:pt x="27" y="58"/>
                        </a:lnTo>
                        <a:lnTo>
                          <a:pt x="24" y="52"/>
                        </a:lnTo>
                        <a:lnTo>
                          <a:pt x="24" y="45"/>
                        </a:lnTo>
                        <a:lnTo>
                          <a:pt x="22" y="40"/>
                        </a:lnTo>
                        <a:lnTo>
                          <a:pt x="19" y="39"/>
                        </a:lnTo>
                        <a:lnTo>
                          <a:pt x="16" y="39"/>
                        </a:lnTo>
                        <a:lnTo>
                          <a:pt x="11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2" y="36"/>
                        </a:lnTo>
                        <a:lnTo>
                          <a:pt x="0" y="32"/>
                        </a:lnTo>
                        <a:lnTo>
                          <a:pt x="2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1" y="24"/>
                        </a:lnTo>
                        <a:lnTo>
                          <a:pt x="16" y="26"/>
                        </a:lnTo>
                        <a:lnTo>
                          <a:pt x="19" y="26"/>
                        </a:lnTo>
                        <a:lnTo>
                          <a:pt x="22" y="23"/>
                        </a:lnTo>
                        <a:lnTo>
                          <a:pt x="24" y="19"/>
                        </a:lnTo>
                        <a:lnTo>
                          <a:pt x="24" y="11"/>
                        </a:lnTo>
                        <a:lnTo>
                          <a:pt x="27" y="6"/>
                        </a:lnTo>
                        <a:lnTo>
                          <a:pt x="31" y="1"/>
                        </a:lnTo>
                        <a:lnTo>
                          <a:pt x="37" y="0"/>
                        </a:lnTo>
                        <a:lnTo>
                          <a:pt x="41" y="3"/>
                        </a:lnTo>
                        <a:lnTo>
                          <a:pt x="44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5" y="45"/>
                        </a:lnTo>
                        <a:lnTo>
                          <a:pt x="44" y="55"/>
                        </a:lnTo>
                        <a:lnTo>
                          <a:pt x="41" y="62"/>
                        </a:lnTo>
                        <a:lnTo>
                          <a:pt x="37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28" name="Freeform 39"/>
                  <p:cNvSpPr>
                    <a:spLocks/>
                  </p:cNvSpPr>
                  <p:nvPr/>
                </p:nvSpPr>
                <p:spPr bwMode="auto">
                  <a:xfrm>
                    <a:off x="2943" y="2284"/>
                    <a:ext cx="71" cy="126"/>
                  </a:xfrm>
                  <a:custGeom>
                    <a:avLst/>
                    <a:gdLst>
                      <a:gd name="T0" fmla="*/ 35 w 71"/>
                      <a:gd name="T1" fmla="*/ 58 h 126"/>
                      <a:gd name="T2" fmla="*/ 41 w 71"/>
                      <a:gd name="T3" fmla="*/ 54 h 126"/>
                      <a:gd name="T4" fmla="*/ 50 w 71"/>
                      <a:gd name="T5" fmla="*/ 57 h 126"/>
                      <a:gd name="T6" fmla="*/ 56 w 71"/>
                      <a:gd name="T7" fmla="*/ 54 h 126"/>
                      <a:gd name="T8" fmla="*/ 59 w 71"/>
                      <a:gd name="T9" fmla="*/ 42 h 126"/>
                      <a:gd name="T10" fmla="*/ 64 w 71"/>
                      <a:gd name="T11" fmla="*/ 32 h 126"/>
                      <a:gd name="T12" fmla="*/ 64 w 71"/>
                      <a:gd name="T13" fmla="*/ 28 h 126"/>
                      <a:gd name="T14" fmla="*/ 53 w 71"/>
                      <a:gd name="T15" fmla="*/ 26 h 126"/>
                      <a:gd name="T16" fmla="*/ 45 w 71"/>
                      <a:gd name="T17" fmla="*/ 29 h 126"/>
                      <a:gd name="T18" fmla="*/ 43 w 71"/>
                      <a:gd name="T19" fmla="*/ 25 h 126"/>
                      <a:gd name="T20" fmla="*/ 44 w 71"/>
                      <a:gd name="T21" fmla="*/ 15 h 126"/>
                      <a:gd name="T22" fmla="*/ 38 w 71"/>
                      <a:gd name="T23" fmla="*/ 2 h 126"/>
                      <a:gd name="T24" fmla="*/ 28 w 71"/>
                      <a:gd name="T25" fmla="*/ 2 h 126"/>
                      <a:gd name="T26" fmla="*/ 25 w 71"/>
                      <a:gd name="T27" fmla="*/ 10 h 126"/>
                      <a:gd name="T28" fmla="*/ 25 w 71"/>
                      <a:gd name="T29" fmla="*/ 21 h 126"/>
                      <a:gd name="T30" fmla="*/ 19 w 71"/>
                      <a:gd name="T31" fmla="*/ 29 h 126"/>
                      <a:gd name="T32" fmla="*/ 11 w 71"/>
                      <a:gd name="T33" fmla="*/ 32 h 126"/>
                      <a:gd name="T34" fmla="*/ 6 w 71"/>
                      <a:gd name="T35" fmla="*/ 40 h 126"/>
                      <a:gd name="T36" fmla="*/ 6 w 71"/>
                      <a:gd name="T37" fmla="*/ 53 h 126"/>
                      <a:gd name="T38" fmla="*/ 2 w 71"/>
                      <a:gd name="T39" fmla="*/ 58 h 126"/>
                      <a:gd name="T40" fmla="*/ 2 w 71"/>
                      <a:gd name="T41" fmla="*/ 67 h 126"/>
                      <a:gd name="T42" fmla="*/ 6 w 71"/>
                      <a:gd name="T43" fmla="*/ 73 h 126"/>
                      <a:gd name="T44" fmla="*/ 6 w 71"/>
                      <a:gd name="T45" fmla="*/ 86 h 126"/>
                      <a:gd name="T46" fmla="*/ 11 w 71"/>
                      <a:gd name="T47" fmla="*/ 95 h 126"/>
                      <a:gd name="T48" fmla="*/ 19 w 71"/>
                      <a:gd name="T49" fmla="*/ 98 h 126"/>
                      <a:gd name="T50" fmla="*/ 25 w 71"/>
                      <a:gd name="T51" fmla="*/ 105 h 126"/>
                      <a:gd name="T52" fmla="*/ 25 w 71"/>
                      <a:gd name="T53" fmla="*/ 115 h 126"/>
                      <a:gd name="T54" fmla="*/ 28 w 71"/>
                      <a:gd name="T55" fmla="*/ 124 h 126"/>
                      <a:gd name="T56" fmla="*/ 38 w 71"/>
                      <a:gd name="T57" fmla="*/ 124 h 126"/>
                      <a:gd name="T58" fmla="*/ 44 w 71"/>
                      <a:gd name="T59" fmla="*/ 112 h 126"/>
                      <a:gd name="T60" fmla="*/ 43 w 71"/>
                      <a:gd name="T61" fmla="*/ 101 h 126"/>
                      <a:gd name="T62" fmla="*/ 45 w 71"/>
                      <a:gd name="T63" fmla="*/ 98 h 126"/>
                      <a:gd name="T64" fmla="*/ 53 w 71"/>
                      <a:gd name="T65" fmla="*/ 99 h 126"/>
                      <a:gd name="T66" fmla="*/ 64 w 71"/>
                      <a:gd name="T67" fmla="*/ 99 h 126"/>
                      <a:gd name="T68" fmla="*/ 64 w 71"/>
                      <a:gd name="T69" fmla="*/ 95 h 126"/>
                      <a:gd name="T70" fmla="*/ 59 w 71"/>
                      <a:gd name="T71" fmla="*/ 83 h 126"/>
                      <a:gd name="T72" fmla="*/ 56 w 71"/>
                      <a:gd name="T73" fmla="*/ 71 h 126"/>
                      <a:gd name="T74" fmla="*/ 50 w 71"/>
                      <a:gd name="T75" fmla="*/ 70 h 126"/>
                      <a:gd name="T76" fmla="*/ 41 w 71"/>
                      <a:gd name="T77" fmla="*/ 71 h 126"/>
                      <a:gd name="T78" fmla="*/ 35 w 71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1"/>
                      <a:gd name="T121" fmla="*/ 0 h 126"/>
                      <a:gd name="T122" fmla="*/ 71 w 71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1" h="126">
                        <a:moveTo>
                          <a:pt x="35" y="63"/>
                        </a:moveTo>
                        <a:lnTo>
                          <a:pt x="35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5" y="55"/>
                        </a:lnTo>
                        <a:lnTo>
                          <a:pt x="50" y="57"/>
                        </a:lnTo>
                        <a:lnTo>
                          <a:pt x="54" y="57"/>
                        </a:lnTo>
                        <a:lnTo>
                          <a:pt x="56" y="54"/>
                        </a:lnTo>
                        <a:lnTo>
                          <a:pt x="57" y="50"/>
                        </a:lnTo>
                        <a:lnTo>
                          <a:pt x="59" y="42"/>
                        </a:lnTo>
                        <a:lnTo>
                          <a:pt x="60" y="37"/>
                        </a:lnTo>
                        <a:lnTo>
                          <a:pt x="64" y="32"/>
                        </a:lnTo>
                        <a:lnTo>
                          <a:pt x="70" y="31"/>
                        </a:lnTo>
                        <a:lnTo>
                          <a:pt x="64" y="28"/>
                        </a:lnTo>
                        <a:lnTo>
                          <a:pt x="59" y="28"/>
                        </a:lnTo>
                        <a:lnTo>
                          <a:pt x="53" y="26"/>
                        </a:lnTo>
                        <a:lnTo>
                          <a:pt x="48" y="28"/>
                        </a:lnTo>
                        <a:lnTo>
                          <a:pt x="45" y="29"/>
                        </a:lnTo>
                        <a:lnTo>
                          <a:pt x="44" y="28"/>
                        </a:lnTo>
                        <a:lnTo>
                          <a:pt x="43" y="25"/>
                        </a:lnTo>
                        <a:lnTo>
                          <a:pt x="44" y="21"/>
                        </a:lnTo>
                        <a:lnTo>
                          <a:pt x="44" y="15"/>
                        </a:lnTo>
                        <a:lnTo>
                          <a:pt x="43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5" y="6"/>
                        </a:lnTo>
                        <a:lnTo>
                          <a:pt x="25" y="10"/>
                        </a:lnTo>
                        <a:lnTo>
                          <a:pt x="27" y="16"/>
                        </a:lnTo>
                        <a:lnTo>
                          <a:pt x="25" y="21"/>
                        </a:lnTo>
                        <a:lnTo>
                          <a:pt x="24" y="26"/>
                        </a:lnTo>
                        <a:lnTo>
                          <a:pt x="19" y="29"/>
                        </a:lnTo>
                        <a:lnTo>
                          <a:pt x="15" y="31"/>
                        </a:lnTo>
                        <a:lnTo>
                          <a:pt x="11" y="32"/>
                        </a:lnTo>
                        <a:lnTo>
                          <a:pt x="9" y="35"/>
                        </a:lnTo>
                        <a:lnTo>
                          <a:pt x="6" y="40"/>
                        </a:lnTo>
                        <a:lnTo>
                          <a:pt x="6" y="44"/>
                        </a:lnTo>
                        <a:lnTo>
                          <a:pt x="6" y="53"/>
                        </a:lnTo>
                        <a:lnTo>
                          <a:pt x="3" y="55"/>
                        </a:lnTo>
                        <a:lnTo>
                          <a:pt x="2" y="58"/>
                        </a:lnTo>
                        <a:lnTo>
                          <a:pt x="0" y="63"/>
                        </a:lnTo>
                        <a:lnTo>
                          <a:pt x="2" y="67"/>
                        </a:lnTo>
                        <a:lnTo>
                          <a:pt x="3" y="70"/>
                        </a:lnTo>
                        <a:lnTo>
                          <a:pt x="6" y="73"/>
                        </a:lnTo>
                        <a:lnTo>
                          <a:pt x="6" y="82"/>
                        </a:lnTo>
                        <a:lnTo>
                          <a:pt x="6" y="86"/>
                        </a:lnTo>
                        <a:lnTo>
                          <a:pt x="9" y="92"/>
                        </a:lnTo>
                        <a:lnTo>
                          <a:pt x="11" y="95"/>
                        </a:lnTo>
                        <a:lnTo>
                          <a:pt x="15" y="96"/>
                        </a:lnTo>
                        <a:lnTo>
                          <a:pt x="19" y="98"/>
                        </a:lnTo>
                        <a:lnTo>
                          <a:pt x="24" y="101"/>
                        </a:lnTo>
                        <a:lnTo>
                          <a:pt x="25" y="105"/>
                        </a:lnTo>
                        <a:lnTo>
                          <a:pt x="27" y="109"/>
                        </a:lnTo>
                        <a:lnTo>
                          <a:pt x="25" y="115"/>
                        </a:lnTo>
                        <a:lnTo>
                          <a:pt x="25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3" y="118"/>
                        </a:lnTo>
                        <a:lnTo>
                          <a:pt x="44" y="112"/>
                        </a:lnTo>
                        <a:lnTo>
                          <a:pt x="44" y="106"/>
                        </a:lnTo>
                        <a:lnTo>
                          <a:pt x="43" y="101"/>
                        </a:lnTo>
                        <a:lnTo>
                          <a:pt x="44" y="98"/>
                        </a:lnTo>
                        <a:lnTo>
                          <a:pt x="45" y="98"/>
                        </a:lnTo>
                        <a:lnTo>
                          <a:pt x="48" y="98"/>
                        </a:lnTo>
                        <a:lnTo>
                          <a:pt x="53" y="99"/>
                        </a:lnTo>
                        <a:lnTo>
                          <a:pt x="59" y="99"/>
                        </a:lnTo>
                        <a:lnTo>
                          <a:pt x="64" y="99"/>
                        </a:lnTo>
                        <a:lnTo>
                          <a:pt x="70" y="96"/>
                        </a:lnTo>
                        <a:lnTo>
                          <a:pt x="64" y="95"/>
                        </a:lnTo>
                        <a:lnTo>
                          <a:pt x="60" y="89"/>
                        </a:lnTo>
                        <a:lnTo>
                          <a:pt x="59" y="83"/>
                        </a:lnTo>
                        <a:lnTo>
                          <a:pt x="57" y="76"/>
                        </a:lnTo>
                        <a:lnTo>
                          <a:pt x="56" y="71"/>
                        </a:lnTo>
                        <a:lnTo>
                          <a:pt x="54" y="70"/>
                        </a:lnTo>
                        <a:lnTo>
                          <a:pt x="50" y="70"/>
                        </a:lnTo>
                        <a:lnTo>
                          <a:pt x="45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5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29" name="Freeform 40"/>
                  <p:cNvSpPr>
                    <a:spLocks/>
                  </p:cNvSpPr>
                  <p:nvPr/>
                </p:nvSpPr>
                <p:spPr bwMode="auto">
                  <a:xfrm>
                    <a:off x="3005" y="2284"/>
                    <a:ext cx="72" cy="126"/>
                  </a:xfrm>
                  <a:custGeom>
                    <a:avLst/>
                    <a:gdLst>
                      <a:gd name="T0" fmla="*/ 36 w 72"/>
                      <a:gd name="T1" fmla="*/ 58 h 126"/>
                      <a:gd name="T2" fmla="*/ 41 w 72"/>
                      <a:gd name="T3" fmla="*/ 54 h 126"/>
                      <a:gd name="T4" fmla="*/ 51 w 72"/>
                      <a:gd name="T5" fmla="*/ 57 h 126"/>
                      <a:gd name="T6" fmla="*/ 57 w 72"/>
                      <a:gd name="T7" fmla="*/ 54 h 126"/>
                      <a:gd name="T8" fmla="*/ 58 w 72"/>
                      <a:gd name="T9" fmla="*/ 42 h 126"/>
                      <a:gd name="T10" fmla="*/ 65 w 72"/>
                      <a:gd name="T11" fmla="*/ 32 h 126"/>
                      <a:gd name="T12" fmla="*/ 65 w 72"/>
                      <a:gd name="T13" fmla="*/ 28 h 126"/>
                      <a:gd name="T14" fmla="*/ 54 w 72"/>
                      <a:gd name="T15" fmla="*/ 26 h 126"/>
                      <a:gd name="T16" fmla="*/ 46 w 72"/>
                      <a:gd name="T17" fmla="*/ 29 h 126"/>
                      <a:gd name="T18" fmla="*/ 44 w 72"/>
                      <a:gd name="T19" fmla="*/ 25 h 126"/>
                      <a:gd name="T20" fmla="*/ 45 w 72"/>
                      <a:gd name="T21" fmla="*/ 15 h 126"/>
                      <a:gd name="T22" fmla="*/ 38 w 72"/>
                      <a:gd name="T23" fmla="*/ 2 h 126"/>
                      <a:gd name="T24" fmla="*/ 28 w 72"/>
                      <a:gd name="T25" fmla="*/ 2 h 126"/>
                      <a:gd name="T26" fmla="*/ 26 w 72"/>
                      <a:gd name="T27" fmla="*/ 10 h 126"/>
                      <a:gd name="T28" fmla="*/ 26 w 72"/>
                      <a:gd name="T29" fmla="*/ 21 h 126"/>
                      <a:gd name="T30" fmla="*/ 20 w 72"/>
                      <a:gd name="T31" fmla="*/ 29 h 126"/>
                      <a:gd name="T32" fmla="*/ 12 w 72"/>
                      <a:gd name="T33" fmla="*/ 32 h 126"/>
                      <a:gd name="T34" fmla="*/ 7 w 72"/>
                      <a:gd name="T35" fmla="*/ 40 h 126"/>
                      <a:gd name="T36" fmla="*/ 6 w 72"/>
                      <a:gd name="T37" fmla="*/ 53 h 126"/>
                      <a:gd name="T38" fmla="*/ 1 w 72"/>
                      <a:gd name="T39" fmla="*/ 58 h 126"/>
                      <a:gd name="T40" fmla="*/ 1 w 72"/>
                      <a:gd name="T41" fmla="*/ 67 h 126"/>
                      <a:gd name="T42" fmla="*/ 6 w 72"/>
                      <a:gd name="T43" fmla="*/ 73 h 126"/>
                      <a:gd name="T44" fmla="*/ 7 w 72"/>
                      <a:gd name="T45" fmla="*/ 86 h 126"/>
                      <a:gd name="T46" fmla="*/ 12 w 72"/>
                      <a:gd name="T47" fmla="*/ 95 h 126"/>
                      <a:gd name="T48" fmla="*/ 20 w 72"/>
                      <a:gd name="T49" fmla="*/ 98 h 126"/>
                      <a:gd name="T50" fmla="*/ 26 w 72"/>
                      <a:gd name="T51" fmla="*/ 105 h 126"/>
                      <a:gd name="T52" fmla="*/ 26 w 72"/>
                      <a:gd name="T53" fmla="*/ 115 h 126"/>
                      <a:gd name="T54" fmla="*/ 28 w 72"/>
                      <a:gd name="T55" fmla="*/ 124 h 126"/>
                      <a:gd name="T56" fmla="*/ 38 w 72"/>
                      <a:gd name="T57" fmla="*/ 124 h 126"/>
                      <a:gd name="T58" fmla="*/ 45 w 72"/>
                      <a:gd name="T59" fmla="*/ 112 h 126"/>
                      <a:gd name="T60" fmla="*/ 44 w 72"/>
                      <a:gd name="T61" fmla="*/ 101 h 126"/>
                      <a:gd name="T62" fmla="*/ 46 w 72"/>
                      <a:gd name="T63" fmla="*/ 98 h 126"/>
                      <a:gd name="T64" fmla="*/ 54 w 72"/>
                      <a:gd name="T65" fmla="*/ 99 h 126"/>
                      <a:gd name="T66" fmla="*/ 65 w 72"/>
                      <a:gd name="T67" fmla="*/ 99 h 126"/>
                      <a:gd name="T68" fmla="*/ 65 w 72"/>
                      <a:gd name="T69" fmla="*/ 95 h 126"/>
                      <a:gd name="T70" fmla="*/ 58 w 72"/>
                      <a:gd name="T71" fmla="*/ 83 h 126"/>
                      <a:gd name="T72" fmla="*/ 57 w 72"/>
                      <a:gd name="T73" fmla="*/ 71 h 126"/>
                      <a:gd name="T74" fmla="*/ 51 w 72"/>
                      <a:gd name="T75" fmla="*/ 70 h 126"/>
                      <a:gd name="T76" fmla="*/ 41 w 72"/>
                      <a:gd name="T77" fmla="*/ 71 h 126"/>
                      <a:gd name="T78" fmla="*/ 36 w 72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2"/>
                      <a:gd name="T121" fmla="*/ 0 h 126"/>
                      <a:gd name="T122" fmla="*/ 72 w 72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2" h="126">
                        <a:moveTo>
                          <a:pt x="35" y="63"/>
                        </a:moveTo>
                        <a:lnTo>
                          <a:pt x="36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5" y="55"/>
                        </a:lnTo>
                        <a:lnTo>
                          <a:pt x="51" y="57"/>
                        </a:lnTo>
                        <a:lnTo>
                          <a:pt x="54" y="57"/>
                        </a:lnTo>
                        <a:lnTo>
                          <a:pt x="57" y="54"/>
                        </a:lnTo>
                        <a:lnTo>
                          <a:pt x="58" y="50"/>
                        </a:lnTo>
                        <a:lnTo>
                          <a:pt x="58" y="42"/>
                        </a:lnTo>
                        <a:lnTo>
                          <a:pt x="61" y="37"/>
                        </a:lnTo>
                        <a:lnTo>
                          <a:pt x="65" y="32"/>
                        </a:lnTo>
                        <a:lnTo>
                          <a:pt x="71" y="31"/>
                        </a:lnTo>
                        <a:lnTo>
                          <a:pt x="65" y="28"/>
                        </a:lnTo>
                        <a:lnTo>
                          <a:pt x="60" y="28"/>
                        </a:lnTo>
                        <a:lnTo>
                          <a:pt x="54" y="26"/>
                        </a:lnTo>
                        <a:lnTo>
                          <a:pt x="49" y="28"/>
                        </a:lnTo>
                        <a:lnTo>
                          <a:pt x="46" y="29"/>
                        </a:lnTo>
                        <a:lnTo>
                          <a:pt x="44" y="28"/>
                        </a:lnTo>
                        <a:lnTo>
                          <a:pt x="44" y="25"/>
                        </a:lnTo>
                        <a:lnTo>
                          <a:pt x="45" y="21"/>
                        </a:lnTo>
                        <a:lnTo>
                          <a:pt x="45" y="15"/>
                        </a:lnTo>
                        <a:lnTo>
                          <a:pt x="44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6" y="6"/>
                        </a:lnTo>
                        <a:lnTo>
                          <a:pt x="26" y="10"/>
                        </a:lnTo>
                        <a:lnTo>
                          <a:pt x="26" y="16"/>
                        </a:lnTo>
                        <a:lnTo>
                          <a:pt x="26" y="21"/>
                        </a:lnTo>
                        <a:lnTo>
                          <a:pt x="23" y="26"/>
                        </a:lnTo>
                        <a:lnTo>
                          <a:pt x="20" y="29"/>
                        </a:lnTo>
                        <a:lnTo>
                          <a:pt x="16" y="31"/>
                        </a:lnTo>
                        <a:lnTo>
                          <a:pt x="12" y="32"/>
                        </a:lnTo>
                        <a:lnTo>
                          <a:pt x="9" y="35"/>
                        </a:lnTo>
                        <a:lnTo>
                          <a:pt x="7" y="40"/>
                        </a:lnTo>
                        <a:lnTo>
                          <a:pt x="7" y="44"/>
                        </a:lnTo>
                        <a:lnTo>
                          <a:pt x="6" y="53"/>
                        </a:lnTo>
                        <a:lnTo>
                          <a:pt x="4" y="55"/>
                        </a:lnTo>
                        <a:lnTo>
                          <a:pt x="1" y="58"/>
                        </a:lnTo>
                        <a:lnTo>
                          <a:pt x="0" y="63"/>
                        </a:lnTo>
                        <a:lnTo>
                          <a:pt x="1" y="67"/>
                        </a:lnTo>
                        <a:lnTo>
                          <a:pt x="4" y="70"/>
                        </a:lnTo>
                        <a:lnTo>
                          <a:pt x="6" y="73"/>
                        </a:lnTo>
                        <a:lnTo>
                          <a:pt x="7" y="82"/>
                        </a:lnTo>
                        <a:lnTo>
                          <a:pt x="7" y="86"/>
                        </a:lnTo>
                        <a:lnTo>
                          <a:pt x="9" y="92"/>
                        </a:lnTo>
                        <a:lnTo>
                          <a:pt x="12" y="95"/>
                        </a:lnTo>
                        <a:lnTo>
                          <a:pt x="16" y="96"/>
                        </a:lnTo>
                        <a:lnTo>
                          <a:pt x="20" y="98"/>
                        </a:lnTo>
                        <a:lnTo>
                          <a:pt x="23" y="101"/>
                        </a:lnTo>
                        <a:lnTo>
                          <a:pt x="26" y="105"/>
                        </a:lnTo>
                        <a:lnTo>
                          <a:pt x="26" y="109"/>
                        </a:lnTo>
                        <a:lnTo>
                          <a:pt x="26" y="115"/>
                        </a:lnTo>
                        <a:lnTo>
                          <a:pt x="26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4" y="118"/>
                        </a:lnTo>
                        <a:lnTo>
                          <a:pt x="45" y="112"/>
                        </a:lnTo>
                        <a:lnTo>
                          <a:pt x="45" y="106"/>
                        </a:lnTo>
                        <a:lnTo>
                          <a:pt x="44" y="101"/>
                        </a:lnTo>
                        <a:lnTo>
                          <a:pt x="44" y="98"/>
                        </a:lnTo>
                        <a:lnTo>
                          <a:pt x="46" y="98"/>
                        </a:lnTo>
                        <a:lnTo>
                          <a:pt x="49" y="98"/>
                        </a:lnTo>
                        <a:lnTo>
                          <a:pt x="54" y="99"/>
                        </a:lnTo>
                        <a:lnTo>
                          <a:pt x="60" y="99"/>
                        </a:lnTo>
                        <a:lnTo>
                          <a:pt x="65" y="99"/>
                        </a:lnTo>
                        <a:lnTo>
                          <a:pt x="71" y="96"/>
                        </a:lnTo>
                        <a:lnTo>
                          <a:pt x="65" y="95"/>
                        </a:lnTo>
                        <a:lnTo>
                          <a:pt x="61" y="89"/>
                        </a:lnTo>
                        <a:lnTo>
                          <a:pt x="58" y="83"/>
                        </a:lnTo>
                        <a:lnTo>
                          <a:pt x="58" y="76"/>
                        </a:lnTo>
                        <a:lnTo>
                          <a:pt x="57" y="71"/>
                        </a:lnTo>
                        <a:lnTo>
                          <a:pt x="54" y="70"/>
                        </a:lnTo>
                        <a:lnTo>
                          <a:pt x="51" y="70"/>
                        </a:lnTo>
                        <a:lnTo>
                          <a:pt x="45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6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30" name="Freeform 41"/>
                  <p:cNvSpPr>
                    <a:spLocks/>
                  </p:cNvSpPr>
                  <p:nvPr/>
                </p:nvSpPr>
                <p:spPr bwMode="auto">
                  <a:xfrm>
                    <a:off x="3070" y="2284"/>
                    <a:ext cx="71" cy="126"/>
                  </a:xfrm>
                  <a:custGeom>
                    <a:avLst/>
                    <a:gdLst>
                      <a:gd name="T0" fmla="*/ 35 w 71"/>
                      <a:gd name="T1" fmla="*/ 58 h 126"/>
                      <a:gd name="T2" fmla="*/ 41 w 71"/>
                      <a:gd name="T3" fmla="*/ 54 h 126"/>
                      <a:gd name="T4" fmla="*/ 49 w 71"/>
                      <a:gd name="T5" fmla="*/ 57 h 126"/>
                      <a:gd name="T6" fmla="*/ 55 w 71"/>
                      <a:gd name="T7" fmla="*/ 54 h 126"/>
                      <a:gd name="T8" fmla="*/ 58 w 71"/>
                      <a:gd name="T9" fmla="*/ 42 h 126"/>
                      <a:gd name="T10" fmla="*/ 64 w 71"/>
                      <a:gd name="T11" fmla="*/ 32 h 126"/>
                      <a:gd name="T12" fmla="*/ 64 w 71"/>
                      <a:gd name="T13" fmla="*/ 28 h 126"/>
                      <a:gd name="T14" fmla="*/ 52 w 71"/>
                      <a:gd name="T15" fmla="*/ 26 h 126"/>
                      <a:gd name="T16" fmla="*/ 45 w 71"/>
                      <a:gd name="T17" fmla="*/ 29 h 126"/>
                      <a:gd name="T18" fmla="*/ 42 w 71"/>
                      <a:gd name="T19" fmla="*/ 25 h 126"/>
                      <a:gd name="T20" fmla="*/ 44 w 71"/>
                      <a:gd name="T21" fmla="*/ 15 h 126"/>
                      <a:gd name="T22" fmla="*/ 38 w 71"/>
                      <a:gd name="T23" fmla="*/ 2 h 126"/>
                      <a:gd name="T24" fmla="*/ 28 w 71"/>
                      <a:gd name="T25" fmla="*/ 2 h 126"/>
                      <a:gd name="T26" fmla="*/ 25 w 71"/>
                      <a:gd name="T27" fmla="*/ 10 h 126"/>
                      <a:gd name="T28" fmla="*/ 25 w 71"/>
                      <a:gd name="T29" fmla="*/ 21 h 126"/>
                      <a:gd name="T30" fmla="*/ 19 w 71"/>
                      <a:gd name="T31" fmla="*/ 29 h 126"/>
                      <a:gd name="T32" fmla="*/ 10 w 71"/>
                      <a:gd name="T33" fmla="*/ 32 h 126"/>
                      <a:gd name="T34" fmla="*/ 6 w 71"/>
                      <a:gd name="T35" fmla="*/ 40 h 126"/>
                      <a:gd name="T36" fmla="*/ 6 w 71"/>
                      <a:gd name="T37" fmla="*/ 53 h 126"/>
                      <a:gd name="T38" fmla="*/ 1 w 71"/>
                      <a:gd name="T39" fmla="*/ 58 h 126"/>
                      <a:gd name="T40" fmla="*/ 1 w 71"/>
                      <a:gd name="T41" fmla="*/ 67 h 126"/>
                      <a:gd name="T42" fmla="*/ 6 w 71"/>
                      <a:gd name="T43" fmla="*/ 73 h 126"/>
                      <a:gd name="T44" fmla="*/ 6 w 71"/>
                      <a:gd name="T45" fmla="*/ 86 h 126"/>
                      <a:gd name="T46" fmla="*/ 10 w 71"/>
                      <a:gd name="T47" fmla="*/ 95 h 126"/>
                      <a:gd name="T48" fmla="*/ 19 w 71"/>
                      <a:gd name="T49" fmla="*/ 98 h 126"/>
                      <a:gd name="T50" fmla="*/ 25 w 71"/>
                      <a:gd name="T51" fmla="*/ 105 h 126"/>
                      <a:gd name="T52" fmla="*/ 25 w 71"/>
                      <a:gd name="T53" fmla="*/ 115 h 126"/>
                      <a:gd name="T54" fmla="*/ 28 w 71"/>
                      <a:gd name="T55" fmla="*/ 124 h 126"/>
                      <a:gd name="T56" fmla="*/ 38 w 71"/>
                      <a:gd name="T57" fmla="*/ 124 h 126"/>
                      <a:gd name="T58" fmla="*/ 44 w 71"/>
                      <a:gd name="T59" fmla="*/ 112 h 126"/>
                      <a:gd name="T60" fmla="*/ 42 w 71"/>
                      <a:gd name="T61" fmla="*/ 101 h 126"/>
                      <a:gd name="T62" fmla="*/ 45 w 71"/>
                      <a:gd name="T63" fmla="*/ 98 h 126"/>
                      <a:gd name="T64" fmla="*/ 52 w 71"/>
                      <a:gd name="T65" fmla="*/ 99 h 126"/>
                      <a:gd name="T66" fmla="*/ 64 w 71"/>
                      <a:gd name="T67" fmla="*/ 99 h 126"/>
                      <a:gd name="T68" fmla="*/ 64 w 71"/>
                      <a:gd name="T69" fmla="*/ 95 h 126"/>
                      <a:gd name="T70" fmla="*/ 58 w 71"/>
                      <a:gd name="T71" fmla="*/ 83 h 126"/>
                      <a:gd name="T72" fmla="*/ 55 w 71"/>
                      <a:gd name="T73" fmla="*/ 71 h 126"/>
                      <a:gd name="T74" fmla="*/ 49 w 71"/>
                      <a:gd name="T75" fmla="*/ 70 h 126"/>
                      <a:gd name="T76" fmla="*/ 41 w 71"/>
                      <a:gd name="T77" fmla="*/ 71 h 126"/>
                      <a:gd name="T78" fmla="*/ 35 w 71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1"/>
                      <a:gd name="T121" fmla="*/ 0 h 126"/>
                      <a:gd name="T122" fmla="*/ 71 w 71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1" h="126">
                        <a:moveTo>
                          <a:pt x="35" y="63"/>
                        </a:moveTo>
                        <a:lnTo>
                          <a:pt x="35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5" y="55"/>
                        </a:lnTo>
                        <a:lnTo>
                          <a:pt x="49" y="57"/>
                        </a:lnTo>
                        <a:lnTo>
                          <a:pt x="54" y="57"/>
                        </a:lnTo>
                        <a:lnTo>
                          <a:pt x="55" y="54"/>
                        </a:lnTo>
                        <a:lnTo>
                          <a:pt x="57" y="50"/>
                        </a:lnTo>
                        <a:lnTo>
                          <a:pt x="58" y="42"/>
                        </a:lnTo>
                        <a:lnTo>
                          <a:pt x="60" y="37"/>
                        </a:lnTo>
                        <a:lnTo>
                          <a:pt x="64" y="32"/>
                        </a:lnTo>
                        <a:lnTo>
                          <a:pt x="70" y="31"/>
                        </a:lnTo>
                        <a:lnTo>
                          <a:pt x="64" y="28"/>
                        </a:lnTo>
                        <a:lnTo>
                          <a:pt x="58" y="28"/>
                        </a:lnTo>
                        <a:lnTo>
                          <a:pt x="52" y="26"/>
                        </a:lnTo>
                        <a:lnTo>
                          <a:pt x="48" y="28"/>
                        </a:lnTo>
                        <a:lnTo>
                          <a:pt x="45" y="29"/>
                        </a:lnTo>
                        <a:lnTo>
                          <a:pt x="44" y="28"/>
                        </a:lnTo>
                        <a:lnTo>
                          <a:pt x="42" y="25"/>
                        </a:lnTo>
                        <a:lnTo>
                          <a:pt x="44" y="21"/>
                        </a:lnTo>
                        <a:lnTo>
                          <a:pt x="44" y="15"/>
                        </a:lnTo>
                        <a:lnTo>
                          <a:pt x="42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5" y="6"/>
                        </a:lnTo>
                        <a:lnTo>
                          <a:pt x="25" y="10"/>
                        </a:lnTo>
                        <a:lnTo>
                          <a:pt x="26" y="16"/>
                        </a:lnTo>
                        <a:lnTo>
                          <a:pt x="25" y="21"/>
                        </a:lnTo>
                        <a:lnTo>
                          <a:pt x="23" y="26"/>
                        </a:lnTo>
                        <a:lnTo>
                          <a:pt x="19" y="29"/>
                        </a:lnTo>
                        <a:lnTo>
                          <a:pt x="14" y="31"/>
                        </a:lnTo>
                        <a:lnTo>
                          <a:pt x="10" y="32"/>
                        </a:lnTo>
                        <a:lnTo>
                          <a:pt x="9" y="35"/>
                        </a:lnTo>
                        <a:lnTo>
                          <a:pt x="6" y="40"/>
                        </a:lnTo>
                        <a:lnTo>
                          <a:pt x="6" y="44"/>
                        </a:lnTo>
                        <a:lnTo>
                          <a:pt x="6" y="53"/>
                        </a:lnTo>
                        <a:lnTo>
                          <a:pt x="3" y="55"/>
                        </a:lnTo>
                        <a:lnTo>
                          <a:pt x="1" y="58"/>
                        </a:lnTo>
                        <a:lnTo>
                          <a:pt x="0" y="63"/>
                        </a:lnTo>
                        <a:lnTo>
                          <a:pt x="1" y="67"/>
                        </a:lnTo>
                        <a:lnTo>
                          <a:pt x="3" y="70"/>
                        </a:lnTo>
                        <a:lnTo>
                          <a:pt x="6" y="73"/>
                        </a:lnTo>
                        <a:lnTo>
                          <a:pt x="6" y="82"/>
                        </a:lnTo>
                        <a:lnTo>
                          <a:pt x="6" y="86"/>
                        </a:lnTo>
                        <a:lnTo>
                          <a:pt x="9" y="92"/>
                        </a:lnTo>
                        <a:lnTo>
                          <a:pt x="10" y="95"/>
                        </a:lnTo>
                        <a:lnTo>
                          <a:pt x="14" y="96"/>
                        </a:lnTo>
                        <a:lnTo>
                          <a:pt x="19" y="98"/>
                        </a:lnTo>
                        <a:lnTo>
                          <a:pt x="23" y="101"/>
                        </a:lnTo>
                        <a:lnTo>
                          <a:pt x="25" y="105"/>
                        </a:lnTo>
                        <a:lnTo>
                          <a:pt x="26" y="109"/>
                        </a:lnTo>
                        <a:lnTo>
                          <a:pt x="25" y="115"/>
                        </a:lnTo>
                        <a:lnTo>
                          <a:pt x="25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2" y="118"/>
                        </a:lnTo>
                        <a:lnTo>
                          <a:pt x="44" y="112"/>
                        </a:lnTo>
                        <a:lnTo>
                          <a:pt x="44" y="106"/>
                        </a:lnTo>
                        <a:lnTo>
                          <a:pt x="42" y="101"/>
                        </a:lnTo>
                        <a:lnTo>
                          <a:pt x="44" y="98"/>
                        </a:lnTo>
                        <a:lnTo>
                          <a:pt x="45" y="98"/>
                        </a:lnTo>
                        <a:lnTo>
                          <a:pt x="48" y="98"/>
                        </a:lnTo>
                        <a:lnTo>
                          <a:pt x="52" y="99"/>
                        </a:lnTo>
                        <a:lnTo>
                          <a:pt x="58" y="99"/>
                        </a:lnTo>
                        <a:lnTo>
                          <a:pt x="64" y="99"/>
                        </a:lnTo>
                        <a:lnTo>
                          <a:pt x="70" y="96"/>
                        </a:lnTo>
                        <a:lnTo>
                          <a:pt x="64" y="95"/>
                        </a:lnTo>
                        <a:lnTo>
                          <a:pt x="60" y="89"/>
                        </a:lnTo>
                        <a:lnTo>
                          <a:pt x="58" y="83"/>
                        </a:lnTo>
                        <a:lnTo>
                          <a:pt x="57" y="76"/>
                        </a:lnTo>
                        <a:lnTo>
                          <a:pt x="55" y="71"/>
                        </a:lnTo>
                        <a:lnTo>
                          <a:pt x="54" y="70"/>
                        </a:lnTo>
                        <a:lnTo>
                          <a:pt x="49" y="70"/>
                        </a:lnTo>
                        <a:lnTo>
                          <a:pt x="45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5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31" name="Freeform 42"/>
                  <p:cNvSpPr>
                    <a:spLocks/>
                  </p:cNvSpPr>
                  <p:nvPr/>
                </p:nvSpPr>
                <p:spPr bwMode="auto">
                  <a:xfrm>
                    <a:off x="3132" y="2284"/>
                    <a:ext cx="74" cy="126"/>
                  </a:xfrm>
                  <a:custGeom>
                    <a:avLst/>
                    <a:gdLst>
                      <a:gd name="T0" fmla="*/ 37 w 73"/>
                      <a:gd name="T1" fmla="*/ 58 h 126"/>
                      <a:gd name="T2" fmla="*/ 41 w 73"/>
                      <a:gd name="T3" fmla="*/ 54 h 126"/>
                      <a:gd name="T4" fmla="*/ 51 w 73"/>
                      <a:gd name="T5" fmla="*/ 57 h 126"/>
                      <a:gd name="T6" fmla="*/ 57 w 73"/>
                      <a:gd name="T7" fmla="*/ 54 h 126"/>
                      <a:gd name="T8" fmla="*/ 59 w 73"/>
                      <a:gd name="T9" fmla="*/ 42 h 126"/>
                      <a:gd name="T10" fmla="*/ 66 w 73"/>
                      <a:gd name="T11" fmla="*/ 32 h 126"/>
                      <a:gd name="T12" fmla="*/ 66 w 73"/>
                      <a:gd name="T13" fmla="*/ 28 h 126"/>
                      <a:gd name="T14" fmla="*/ 54 w 73"/>
                      <a:gd name="T15" fmla="*/ 26 h 126"/>
                      <a:gd name="T16" fmla="*/ 47 w 73"/>
                      <a:gd name="T17" fmla="*/ 29 h 126"/>
                      <a:gd name="T18" fmla="*/ 44 w 73"/>
                      <a:gd name="T19" fmla="*/ 25 h 126"/>
                      <a:gd name="T20" fmla="*/ 46 w 73"/>
                      <a:gd name="T21" fmla="*/ 15 h 126"/>
                      <a:gd name="T22" fmla="*/ 38 w 73"/>
                      <a:gd name="T23" fmla="*/ 2 h 126"/>
                      <a:gd name="T24" fmla="*/ 28 w 73"/>
                      <a:gd name="T25" fmla="*/ 2 h 126"/>
                      <a:gd name="T26" fmla="*/ 27 w 73"/>
                      <a:gd name="T27" fmla="*/ 10 h 126"/>
                      <a:gd name="T28" fmla="*/ 27 w 73"/>
                      <a:gd name="T29" fmla="*/ 21 h 126"/>
                      <a:gd name="T30" fmla="*/ 21 w 73"/>
                      <a:gd name="T31" fmla="*/ 29 h 126"/>
                      <a:gd name="T32" fmla="*/ 12 w 73"/>
                      <a:gd name="T33" fmla="*/ 32 h 126"/>
                      <a:gd name="T34" fmla="*/ 8 w 73"/>
                      <a:gd name="T35" fmla="*/ 40 h 126"/>
                      <a:gd name="T36" fmla="*/ 6 w 73"/>
                      <a:gd name="T37" fmla="*/ 53 h 126"/>
                      <a:gd name="T38" fmla="*/ 2 w 73"/>
                      <a:gd name="T39" fmla="*/ 58 h 126"/>
                      <a:gd name="T40" fmla="*/ 2 w 73"/>
                      <a:gd name="T41" fmla="*/ 67 h 126"/>
                      <a:gd name="T42" fmla="*/ 6 w 73"/>
                      <a:gd name="T43" fmla="*/ 73 h 126"/>
                      <a:gd name="T44" fmla="*/ 8 w 73"/>
                      <a:gd name="T45" fmla="*/ 86 h 126"/>
                      <a:gd name="T46" fmla="*/ 12 w 73"/>
                      <a:gd name="T47" fmla="*/ 95 h 126"/>
                      <a:gd name="T48" fmla="*/ 21 w 73"/>
                      <a:gd name="T49" fmla="*/ 98 h 126"/>
                      <a:gd name="T50" fmla="*/ 27 w 73"/>
                      <a:gd name="T51" fmla="*/ 105 h 126"/>
                      <a:gd name="T52" fmla="*/ 27 w 73"/>
                      <a:gd name="T53" fmla="*/ 115 h 126"/>
                      <a:gd name="T54" fmla="*/ 28 w 73"/>
                      <a:gd name="T55" fmla="*/ 124 h 126"/>
                      <a:gd name="T56" fmla="*/ 38 w 73"/>
                      <a:gd name="T57" fmla="*/ 124 h 126"/>
                      <a:gd name="T58" fmla="*/ 46 w 73"/>
                      <a:gd name="T59" fmla="*/ 112 h 126"/>
                      <a:gd name="T60" fmla="*/ 44 w 73"/>
                      <a:gd name="T61" fmla="*/ 101 h 126"/>
                      <a:gd name="T62" fmla="*/ 47 w 73"/>
                      <a:gd name="T63" fmla="*/ 98 h 126"/>
                      <a:gd name="T64" fmla="*/ 54 w 73"/>
                      <a:gd name="T65" fmla="*/ 99 h 126"/>
                      <a:gd name="T66" fmla="*/ 66 w 73"/>
                      <a:gd name="T67" fmla="*/ 99 h 126"/>
                      <a:gd name="T68" fmla="*/ 66 w 73"/>
                      <a:gd name="T69" fmla="*/ 95 h 126"/>
                      <a:gd name="T70" fmla="*/ 59 w 73"/>
                      <a:gd name="T71" fmla="*/ 83 h 126"/>
                      <a:gd name="T72" fmla="*/ 57 w 73"/>
                      <a:gd name="T73" fmla="*/ 71 h 126"/>
                      <a:gd name="T74" fmla="*/ 51 w 73"/>
                      <a:gd name="T75" fmla="*/ 70 h 126"/>
                      <a:gd name="T76" fmla="*/ 41 w 73"/>
                      <a:gd name="T77" fmla="*/ 71 h 126"/>
                      <a:gd name="T78" fmla="*/ 37 w 73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3"/>
                      <a:gd name="T121" fmla="*/ 0 h 126"/>
                      <a:gd name="T122" fmla="*/ 73 w 73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3" h="126">
                        <a:moveTo>
                          <a:pt x="35" y="63"/>
                        </a:moveTo>
                        <a:lnTo>
                          <a:pt x="37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6" y="55"/>
                        </a:lnTo>
                        <a:lnTo>
                          <a:pt x="51" y="57"/>
                        </a:lnTo>
                        <a:lnTo>
                          <a:pt x="54" y="57"/>
                        </a:lnTo>
                        <a:lnTo>
                          <a:pt x="57" y="54"/>
                        </a:lnTo>
                        <a:lnTo>
                          <a:pt x="59" y="50"/>
                        </a:lnTo>
                        <a:lnTo>
                          <a:pt x="59" y="42"/>
                        </a:lnTo>
                        <a:lnTo>
                          <a:pt x="62" y="37"/>
                        </a:lnTo>
                        <a:lnTo>
                          <a:pt x="66" y="32"/>
                        </a:lnTo>
                        <a:lnTo>
                          <a:pt x="72" y="31"/>
                        </a:lnTo>
                        <a:lnTo>
                          <a:pt x="66" y="28"/>
                        </a:lnTo>
                        <a:lnTo>
                          <a:pt x="60" y="28"/>
                        </a:lnTo>
                        <a:lnTo>
                          <a:pt x="54" y="26"/>
                        </a:lnTo>
                        <a:lnTo>
                          <a:pt x="50" y="28"/>
                        </a:lnTo>
                        <a:lnTo>
                          <a:pt x="47" y="29"/>
                        </a:lnTo>
                        <a:lnTo>
                          <a:pt x="44" y="28"/>
                        </a:lnTo>
                        <a:lnTo>
                          <a:pt x="44" y="25"/>
                        </a:lnTo>
                        <a:lnTo>
                          <a:pt x="46" y="21"/>
                        </a:lnTo>
                        <a:lnTo>
                          <a:pt x="46" y="15"/>
                        </a:lnTo>
                        <a:lnTo>
                          <a:pt x="44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7" y="6"/>
                        </a:lnTo>
                        <a:lnTo>
                          <a:pt x="27" y="10"/>
                        </a:lnTo>
                        <a:lnTo>
                          <a:pt x="27" y="16"/>
                        </a:lnTo>
                        <a:lnTo>
                          <a:pt x="27" y="21"/>
                        </a:lnTo>
                        <a:lnTo>
                          <a:pt x="24" y="26"/>
                        </a:lnTo>
                        <a:lnTo>
                          <a:pt x="21" y="29"/>
                        </a:lnTo>
                        <a:lnTo>
                          <a:pt x="16" y="31"/>
                        </a:lnTo>
                        <a:lnTo>
                          <a:pt x="12" y="32"/>
                        </a:lnTo>
                        <a:lnTo>
                          <a:pt x="9" y="35"/>
                        </a:lnTo>
                        <a:lnTo>
                          <a:pt x="8" y="40"/>
                        </a:lnTo>
                        <a:lnTo>
                          <a:pt x="8" y="44"/>
                        </a:lnTo>
                        <a:lnTo>
                          <a:pt x="6" y="53"/>
                        </a:lnTo>
                        <a:lnTo>
                          <a:pt x="5" y="55"/>
                        </a:lnTo>
                        <a:lnTo>
                          <a:pt x="2" y="58"/>
                        </a:lnTo>
                        <a:lnTo>
                          <a:pt x="0" y="63"/>
                        </a:lnTo>
                        <a:lnTo>
                          <a:pt x="2" y="67"/>
                        </a:lnTo>
                        <a:lnTo>
                          <a:pt x="5" y="70"/>
                        </a:lnTo>
                        <a:lnTo>
                          <a:pt x="6" y="73"/>
                        </a:lnTo>
                        <a:lnTo>
                          <a:pt x="8" y="82"/>
                        </a:lnTo>
                        <a:lnTo>
                          <a:pt x="8" y="86"/>
                        </a:lnTo>
                        <a:lnTo>
                          <a:pt x="9" y="92"/>
                        </a:lnTo>
                        <a:lnTo>
                          <a:pt x="12" y="95"/>
                        </a:lnTo>
                        <a:lnTo>
                          <a:pt x="16" y="96"/>
                        </a:lnTo>
                        <a:lnTo>
                          <a:pt x="21" y="98"/>
                        </a:lnTo>
                        <a:lnTo>
                          <a:pt x="24" y="101"/>
                        </a:lnTo>
                        <a:lnTo>
                          <a:pt x="27" y="105"/>
                        </a:lnTo>
                        <a:lnTo>
                          <a:pt x="27" y="109"/>
                        </a:lnTo>
                        <a:lnTo>
                          <a:pt x="27" y="115"/>
                        </a:lnTo>
                        <a:lnTo>
                          <a:pt x="27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4" y="118"/>
                        </a:lnTo>
                        <a:lnTo>
                          <a:pt x="46" y="112"/>
                        </a:lnTo>
                        <a:lnTo>
                          <a:pt x="46" y="106"/>
                        </a:lnTo>
                        <a:lnTo>
                          <a:pt x="44" y="101"/>
                        </a:lnTo>
                        <a:lnTo>
                          <a:pt x="44" y="98"/>
                        </a:lnTo>
                        <a:lnTo>
                          <a:pt x="47" y="98"/>
                        </a:lnTo>
                        <a:lnTo>
                          <a:pt x="50" y="98"/>
                        </a:lnTo>
                        <a:lnTo>
                          <a:pt x="54" y="99"/>
                        </a:lnTo>
                        <a:lnTo>
                          <a:pt x="60" y="99"/>
                        </a:lnTo>
                        <a:lnTo>
                          <a:pt x="66" y="99"/>
                        </a:lnTo>
                        <a:lnTo>
                          <a:pt x="72" y="96"/>
                        </a:lnTo>
                        <a:lnTo>
                          <a:pt x="66" y="95"/>
                        </a:lnTo>
                        <a:lnTo>
                          <a:pt x="62" y="89"/>
                        </a:lnTo>
                        <a:lnTo>
                          <a:pt x="59" y="83"/>
                        </a:lnTo>
                        <a:lnTo>
                          <a:pt x="59" y="76"/>
                        </a:lnTo>
                        <a:lnTo>
                          <a:pt x="57" y="71"/>
                        </a:lnTo>
                        <a:lnTo>
                          <a:pt x="54" y="70"/>
                        </a:lnTo>
                        <a:lnTo>
                          <a:pt x="51" y="70"/>
                        </a:lnTo>
                        <a:lnTo>
                          <a:pt x="46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7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</p:grpSp>
            <p:grpSp>
              <p:nvGrpSpPr>
                <p:cNvPr id="70" name="Group 43"/>
                <p:cNvGrpSpPr>
                  <a:grpSpLocks/>
                </p:cNvGrpSpPr>
                <p:nvPr/>
              </p:nvGrpSpPr>
              <p:grpSpPr bwMode="auto">
                <a:xfrm>
                  <a:off x="3373" y="2067"/>
                  <a:ext cx="282" cy="97"/>
                  <a:chOff x="3196" y="2284"/>
                  <a:chExt cx="269" cy="126"/>
                </a:xfrm>
              </p:grpSpPr>
              <p:sp>
                <p:nvSpPr>
                  <p:cNvPr id="116" name="Freeform 44"/>
                  <p:cNvSpPr>
                    <a:spLocks/>
                  </p:cNvSpPr>
                  <p:nvPr/>
                </p:nvSpPr>
                <p:spPr bwMode="auto">
                  <a:xfrm>
                    <a:off x="3230" y="2315"/>
                    <a:ext cx="46" cy="66"/>
                  </a:xfrm>
                  <a:custGeom>
                    <a:avLst/>
                    <a:gdLst>
                      <a:gd name="T0" fmla="*/ 35 w 46"/>
                      <a:gd name="T1" fmla="*/ 65 h 66"/>
                      <a:gd name="T2" fmla="*/ 29 w 46"/>
                      <a:gd name="T3" fmla="*/ 64 h 66"/>
                      <a:gd name="T4" fmla="*/ 25 w 46"/>
                      <a:gd name="T5" fmla="*/ 58 h 66"/>
                      <a:gd name="T6" fmla="*/ 24 w 46"/>
                      <a:gd name="T7" fmla="*/ 52 h 66"/>
                      <a:gd name="T8" fmla="*/ 22 w 46"/>
                      <a:gd name="T9" fmla="*/ 45 h 66"/>
                      <a:gd name="T10" fmla="*/ 21 w 46"/>
                      <a:gd name="T11" fmla="*/ 40 h 66"/>
                      <a:gd name="T12" fmla="*/ 19 w 46"/>
                      <a:gd name="T13" fmla="*/ 39 h 66"/>
                      <a:gd name="T14" fmla="*/ 15 w 46"/>
                      <a:gd name="T15" fmla="*/ 39 h 66"/>
                      <a:gd name="T16" fmla="*/ 10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0 w 46"/>
                      <a:gd name="T23" fmla="*/ 36 h 66"/>
                      <a:gd name="T24" fmla="*/ 0 w 46"/>
                      <a:gd name="T25" fmla="*/ 32 h 66"/>
                      <a:gd name="T26" fmla="*/ 0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0 w 46"/>
                      <a:gd name="T33" fmla="*/ 24 h 66"/>
                      <a:gd name="T34" fmla="*/ 15 w 46"/>
                      <a:gd name="T35" fmla="*/ 26 h 66"/>
                      <a:gd name="T36" fmla="*/ 19 w 46"/>
                      <a:gd name="T37" fmla="*/ 26 h 66"/>
                      <a:gd name="T38" fmla="*/ 21 w 46"/>
                      <a:gd name="T39" fmla="*/ 23 h 66"/>
                      <a:gd name="T40" fmla="*/ 22 w 46"/>
                      <a:gd name="T41" fmla="*/ 19 h 66"/>
                      <a:gd name="T42" fmla="*/ 24 w 46"/>
                      <a:gd name="T43" fmla="*/ 11 h 66"/>
                      <a:gd name="T44" fmla="*/ 25 w 46"/>
                      <a:gd name="T45" fmla="*/ 6 h 66"/>
                      <a:gd name="T46" fmla="*/ 29 w 46"/>
                      <a:gd name="T47" fmla="*/ 1 h 66"/>
                      <a:gd name="T48" fmla="*/ 35 w 46"/>
                      <a:gd name="T49" fmla="*/ 0 h 66"/>
                      <a:gd name="T50" fmla="*/ 40 w 46"/>
                      <a:gd name="T51" fmla="*/ 3 h 66"/>
                      <a:gd name="T52" fmla="*/ 42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4 w 46"/>
                      <a:gd name="T59" fmla="*/ 45 h 66"/>
                      <a:gd name="T60" fmla="*/ 42 w 46"/>
                      <a:gd name="T61" fmla="*/ 55 h 66"/>
                      <a:gd name="T62" fmla="*/ 40 w 46"/>
                      <a:gd name="T63" fmla="*/ 62 h 66"/>
                      <a:gd name="T64" fmla="*/ 35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5" y="65"/>
                        </a:moveTo>
                        <a:lnTo>
                          <a:pt x="29" y="64"/>
                        </a:lnTo>
                        <a:lnTo>
                          <a:pt x="25" y="58"/>
                        </a:lnTo>
                        <a:lnTo>
                          <a:pt x="24" y="52"/>
                        </a:lnTo>
                        <a:lnTo>
                          <a:pt x="22" y="45"/>
                        </a:lnTo>
                        <a:lnTo>
                          <a:pt x="21" y="40"/>
                        </a:lnTo>
                        <a:lnTo>
                          <a:pt x="19" y="39"/>
                        </a:lnTo>
                        <a:lnTo>
                          <a:pt x="15" y="39"/>
                        </a:lnTo>
                        <a:lnTo>
                          <a:pt x="10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0" y="36"/>
                        </a:lnTo>
                        <a:lnTo>
                          <a:pt x="0" y="32"/>
                        </a:lnTo>
                        <a:lnTo>
                          <a:pt x="0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0" y="24"/>
                        </a:lnTo>
                        <a:lnTo>
                          <a:pt x="15" y="26"/>
                        </a:lnTo>
                        <a:lnTo>
                          <a:pt x="19" y="26"/>
                        </a:lnTo>
                        <a:lnTo>
                          <a:pt x="21" y="23"/>
                        </a:lnTo>
                        <a:lnTo>
                          <a:pt x="22" y="19"/>
                        </a:lnTo>
                        <a:lnTo>
                          <a:pt x="24" y="11"/>
                        </a:lnTo>
                        <a:lnTo>
                          <a:pt x="25" y="6"/>
                        </a:lnTo>
                        <a:lnTo>
                          <a:pt x="29" y="1"/>
                        </a:lnTo>
                        <a:lnTo>
                          <a:pt x="35" y="0"/>
                        </a:lnTo>
                        <a:lnTo>
                          <a:pt x="40" y="3"/>
                        </a:lnTo>
                        <a:lnTo>
                          <a:pt x="42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4" y="45"/>
                        </a:lnTo>
                        <a:lnTo>
                          <a:pt x="42" y="55"/>
                        </a:lnTo>
                        <a:lnTo>
                          <a:pt x="40" y="62"/>
                        </a:lnTo>
                        <a:lnTo>
                          <a:pt x="35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17" name="Freeform 45"/>
                  <p:cNvSpPr>
                    <a:spLocks/>
                  </p:cNvSpPr>
                  <p:nvPr/>
                </p:nvSpPr>
                <p:spPr bwMode="auto">
                  <a:xfrm>
                    <a:off x="3293" y="2315"/>
                    <a:ext cx="46" cy="66"/>
                  </a:xfrm>
                  <a:custGeom>
                    <a:avLst/>
                    <a:gdLst>
                      <a:gd name="T0" fmla="*/ 36 w 46"/>
                      <a:gd name="T1" fmla="*/ 65 h 66"/>
                      <a:gd name="T2" fmla="*/ 30 w 46"/>
                      <a:gd name="T3" fmla="*/ 64 h 66"/>
                      <a:gd name="T4" fmla="*/ 26 w 46"/>
                      <a:gd name="T5" fmla="*/ 58 h 66"/>
                      <a:gd name="T6" fmla="*/ 23 w 46"/>
                      <a:gd name="T7" fmla="*/ 52 h 66"/>
                      <a:gd name="T8" fmla="*/ 23 w 46"/>
                      <a:gd name="T9" fmla="*/ 45 h 66"/>
                      <a:gd name="T10" fmla="*/ 22 w 46"/>
                      <a:gd name="T11" fmla="*/ 40 h 66"/>
                      <a:gd name="T12" fmla="*/ 19 w 46"/>
                      <a:gd name="T13" fmla="*/ 39 h 66"/>
                      <a:gd name="T14" fmla="*/ 16 w 46"/>
                      <a:gd name="T15" fmla="*/ 39 h 66"/>
                      <a:gd name="T16" fmla="*/ 10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1 w 46"/>
                      <a:gd name="T23" fmla="*/ 36 h 66"/>
                      <a:gd name="T24" fmla="*/ 0 w 46"/>
                      <a:gd name="T25" fmla="*/ 32 h 66"/>
                      <a:gd name="T26" fmla="*/ 1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0 w 46"/>
                      <a:gd name="T33" fmla="*/ 24 h 66"/>
                      <a:gd name="T34" fmla="*/ 16 w 46"/>
                      <a:gd name="T35" fmla="*/ 26 h 66"/>
                      <a:gd name="T36" fmla="*/ 19 w 46"/>
                      <a:gd name="T37" fmla="*/ 26 h 66"/>
                      <a:gd name="T38" fmla="*/ 22 w 46"/>
                      <a:gd name="T39" fmla="*/ 23 h 66"/>
                      <a:gd name="T40" fmla="*/ 23 w 46"/>
                      <a:gd name="T41" fmla="*/ 19 h 66"/>
                      <a:gd name="T42" fmla="*/ 23 w 46"/>
                      <a:gd name="T43" fmla="*/ 11 h 66"/>
                      <a:gd name="T44" fmla="*/ 26 w 46"/>
                      <a:gd name="T45" fmla="*/ 6 h 66"/>
                      <a:gd name="T46" fmla="*/ 30 w 46"/>
                      <a:gd name="T47" fmla="*/ 1 h 66"/>
                      <a:gd name="T48" fmla="*/ 36 w 46"/>
                      <a:gd name="T49" fmla="*/ 0 h 66"/>
                      <a:gd name="T50" fmla="*/ 41 w 46"/>
                      <a:gd name="T51" fmla="*/ 3 h 66"/>
                      <a:gd name="T52" fmla="*/ 43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5 w 46"/>
                      <a:gd name="T59" fmla="*/ 45 h 66"/>
                      <a:gd name="T60" fmla="*/ 43 w 46"/>
                      <a:gd name="T61" fmla="*/ 55 h 66"/>
                      <a:gd name="T62" fmla="*/ 41 w 46"/>
                      <a:gd name="T63" fmla="*/ 62 h 66"/>
                      <a:gd name="T64" fmla="*/ 36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6" y="65"/>
                        </a:moveTo>
                        <a:lnTo>
                          <a:pt x="30" y="64"/>
                        </a:lnTo>
                        <a:lnTo>
                          <a:pt x="26" y="58"/>
                        </a:lnTo>
                        <a:lnTo>
                          <a:pt x="23" y="52"/>
                        </a:lnTo>
                        <a:lnTo>
                          <a:pt x="23" y="45"/>
                        </a:lnTo>
                        <a:lnTo>
                          <a:pt x="22" y="40"/>
                        </a:lnTo>
                        <a:lnTo>
                          <a:pt x="19" y="39"/>
                        </a:lnTo>
                        <a:lnTo>
                          <a:pt x="16" y="39"/>
                        </a:lnTo>
                        <a:lnTo>
                          <a:pt x="10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1" y="36"/>
                        </a:lnTo>
                        <a:lnTo>
                          <a:pt x="0" y="32"/>
                        </a:lnTo>
                        <a:lnTo>
                          <a:pt x="1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0" y="24"/>
                        </a:lnTo>
                        <a:lnTo>
                          <a:pt x="16" y="26"/>
                        </a:lnTo>
                        <a:lnTo>
                          <a:pt x="19" y="26"/>
                        </a:lnTo>
                        <a:lnTo>
                          <a:pt x="22" y="23"/>
                        </a:lnTo>
                        <a:lnTo>
                          <a:pt x="23" y="19"/>
                        </a:lnTo>
                        <a:lnTo>
                          <a:pt x="23" y="11"/>
                        </a:lnTo>
                        <a:lnTo>
                          <a:pt x="26" y="6"/>
                        </a:lnTo>
                        <a:lnTo>
                          <a:pt x="30" y="1"/>
                        </a:lnTo>
                        <a:lnTo>
                          <a:pt x="36" y="0"/>
                        </a:lnTo>
                        <a:lnTo>
                          <a:pt x="41" y="3"/>
                        </a:lnTo>
                        <a:lnTo>
                          <a:pt x="43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5" y="45"/>
                        </a:lnTo>
                        <a:lnTo>
                          <a:pt x="43" y="55"/>
                        </a:lnTo>
                        <a:lnTo>
                          <a:pt x="41" y="62"/>
                        </a:lnTo>
                        <a:lnTo>
                          <a:pt x="36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18" name="Freeform 46"/>
                  <p:cNvSpPr>
                    <a:spLocks/>
                  </p:cNvSpPr>
                  <p:nvPr/>
                </p:nvSpPr>
                <p:spPr bwMode="auto">
                  <a:xfrm>
                    <a:off x="3357" y="2315"/>
                    <a:ext cx="46" cy="66"/>
                  </a:xfrm>
                  <a:custGeom>
                    <a:avLst/>
                    <a:gdLst>
                      <a:gd name="T0" fmla="*/ 35 w 46"/>
                      <a:gd name="T1" fmla="*/ 65 h 66"/>
                      <a:gd name="T2" fmla="*/ 29 w 46"/>
                      <a:gd name="T3" fmla="*/ 64 h 66"/>
                      <a:gd name="T4" fmla="*/ 25 w 46"/>
                      <a:gd name="T5" fmla="*/ 58 h 66"/>
                      <a:gd name="T6" fmla="*/ 23 w 46"/>
                      <a:gd name="T7" fmla="*/ 52 h 66"/>
                      <a:gd name="T8" fmla="*/ 22 w 46"/>
                      <a:gd name="T9" fmla="*/ 45 h 66"/>
                      <a:gd name="T10" fmla="*/ 20 w 46"/>
                      <a:gd name="T11" fmla="*/ 40 h 66"/>
                      <a:gd name="T12" fmla="*/ 19 w 46"/>
                      <a:gd name="T13" fmla="*/ 39 h 66"/>
                      <a:gd name="T14" fmla="*/ 14 w 46"/>
                      <a:gd name="T15" fmla="*/ 39 h 66"/>
                      <a:gd name="T16" fmla="*/ 10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0 w 46"/>
                      <a:gd name="T23" fmla="*/ 36 h 66"/>
                      <a:gd name="T24" fmla="*/ 0 w 46"/>
                      <a:gd name="T25" fmla="*/ 32 h 66"/>
                      <a:gd name="T26" fmla="*/ 0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0 w 46"/>
                      <a:gd name="T33" fmla="*/ 24 h 66"/>
                      <a:gd name="T34" fmla="*/ 14 w 46"/>
                      <a:gd name="T35" fmla="*/ 26 h 66"/>
                      <a:gd name="T36" fmla="*/ 19 w 46"/>
                      <a:gd name="T37" fmla="*/ 26 h 66"/>
                      <a:gd name="T38" fmla="*/ 20 w 46"/>
                      <a:gd name="T39" fmla="*/ 23 h 66"/>
                      <a:gd name="T40" fmla="*/ 22 w 46"/>
                      <a:gd name="T41" fmla="*/ 19 h 66"/>
                      <a:gd name="T42" fmla="*/ 23 w 46"/>
                      <a:gd name="T43" fmla="*/ 11 h 66"/>
                      <a:gd name="T44" fmla="*/ 25 w 46"/>
                      <a:gd name="T45" fmla="*/ 6 h 66"/>
                      <a:gd name="T46" fmla="*/ 29 w 46"/>
                      <a:gd name="T47" fmla="*/ 1 h 66"/>
                      <a:gd name="T48" fmla="*/ 35 w 46"/>
                      <a:gd name="T49" fmla="*/ 0 h 66"/>
                      <a:gd name="T50" fmla="*/ 39 w 46"/>
                      <a:gd name="T51" fmla="*/ 3 h 66"/>
                      <a:gd name="T52" fmla="*/ 42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3 w 46"/>
                      <a:gd name="T59" fmla="*/ 45 h 66"/>
                      <a:gd name="T60" fmla="*/ 42 w 46"/>
                      <a:gd name="T61" fmla="*/ 55 h 66"/>
                      <a:gd name="T62" fmla="*/ 39 w 46"/>
                      <a:gd name="T63" fmla="*/ 62 h 66"/>
                      <a:gd name="T64" fmla="*/ 35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5" y="65"/>
                        </a:moveTo>
                        <a:lnTo>
                          <a:pt x="29" y="64"/>
                        </a:lnTo>
                        <a:lnTo>
                          <a:pt x="25" y="58"/>
                        </a:lnTo>
                        <a:lnTo>
                          <a:pt x="23" y="52"/>
                        </a:lnTo>
                        <a:lnTo>
                          <a:pt x="22" y="45"/>
                        </a:lnTo>
                        <a:lnTo>
                          <a:pt x="20" y="40"/>
                        </a:lnTo>
                        <a:lnTo>
                          <a:pt x="19" y="39"/>
                        </a:lnTo>
                        <a:lnTo>
                          <a:pt x="14" y="39"/>
                        </a:lnTo>
                        <a:lnTo>
                          <a:pt x="10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0" y="36"/>
                        </a:lnTo>
                        <a:lnTo>
                          <a:pt x="0" y="32"/>
                        </a:lnTo>
                        <a:lnTo>
                          <a:pt x="0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0" y="24"/>
                        </a:lnTo>
                        <a:lnTo>
                          <a:pt x="14" y="26"/>
                        </a:lnTo>
                        <a:lnTo>
                          <a:pt x="19" y="26"/>
                        </a:lnTo>
                        <a:lnTo>
                          <a:pt x="20" y="23"/>
                        </a:lnTo>
                        <a:lnTo>
                          <a:pt x="22" y="19"/>
                        </a:lnTo>
                        <a:lnTo>
                          <a:pt x="23" y="11"/>
                        </a:lnTo>
                        <a:lnTo>
                          <a:pt x="25" y="6"/>
                        </a:lnTo>
                        <a:lnTo>
                          <a:pt x="29" y="1"/>
                        </a:lnTo>
                        <a:lnTo>
                          <a:pt x="35" y="0"/>
                        </a:lnTo>
                        <a:lnTo>
                          <a:pt x="39" y="3"/>
                        </a:lnTo>
                        <a:lnTo>
                          <a:pt x="42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3" y="45"/>
                        </a:lnTo>
                        <a:lnTo>
                          <a:pt x="42" y="55"/>
                        </a:lnTo>
                        <a:lnTo>
                          <a:pt x="39" y="62"/>
                        </a:lnTo>
                        <a:lnTo>
                          <a:pt x="35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19" name="Freeform 47"/>
                  <p:cNvSpPr>
                    <a:spLocks/>
                  </p:cNvSpPr>
                  <p:nvPr/>
                </p:nvSpPr>
                <p:spPr bwMode="auto">
                  <a:xfrm>
                    <a:off x="3419" y="2315"/>
                    <a:ext cx="46" cy="66"/>
                  </a:xfrm>
                  <a:custGeom>
                    <a:avLst/>
                    <a:gdLst>
                      <a:gd name="T0" fmla="*/ 37 w 46"/>
                      <a:gd name="T1" fmla="*/ 65 h 66"/>
                      <a:gd name="T2" fmla="*/ 31 w 46"/>
                      <a:gd name="T3" fmla="*/ 64 h 66"/>
                      <a:gd name="T4" fmla="*/ 27 w 46"/>
                      <a:gd name="T5" fmla="*/ 58 h 66"/>
                      <a:gd name="T6" fmla="*/ 24 w 46"/>
                      <a:gd name="T7" fmla="*/ 52 h 66"/>
                      <a:gd name="T8" fmla="*/ 24 w 46"/>
                      <a:gd name="T9" fmla="*/ 45 h 66"/>
                      <a:gd name="T10" fmla="*/ 22 w 46"/>
                      <a:gd name="T11" fmla="*/ 40 h 66"/>
                      <a:gd name="T12" fmla="*/ 19 w 46"/>
                      <a:gd name="T13" fmla="*/ 39 h 66"/>
                      <a:gd name="T14" fmla="*/ 16 w 46"/>
                      <a:gd name="T15" fmla="*/ 39 h 66"/>
                      <a:gd name="T16" fmla="*/ 11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2 w 46"/>
                      <a:gd name="T23" fmla="*/ 36 h 66"/>
                      <a:gd name="T24" fmla="*/ 0 w 46"/>
                      <a:gd name="T25" fmla="*/ 32 h 66"/>
                      <a:gd name="T26" fmla="*/ 2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1 w 46"/>
                      <a:gd name="T33" fmla="*/ 24 h 66"/>
                      <a:gd name="T34" fmla="*/ 16 w 46"/>
                      <a:gd name="T35" fmla="*/ 26 h 66"/>
                      <a:gd name="T36" fmla="*/ 19 w 46"/>
                      <a:gd name="T37" fmla="*/ 26 h 66"/>
                      <a:gd name="T38" fmla="*/ 22 w 46"/>
                      <a:gd name="T39" fmla="*/ 23 h 66"/>
                      <a:gd name="T40" fmla="*/ 24 w 46"/>
                      <a:gd name="T41" fmla="*/ 19 h 66"/>
                      <a:gd name="T42" fmla="*/ 24 w 46"/>
                      <a:gd name="T43" fmla="*/ 11 h 66"/>
                      <a:gd name="T44" fmla="*/ 27 w 46"/>
                      <a:gd name="T45" fmla="*/ 6 h 66"/>
                      <a:gd name="T46" fmla="*/ 31 w 46"/>
                      <a:gd name="T47" fmla="*/ 1 h 66"/>
                      <a:gd name="T48" fmla="*/ 37 w 46"/>
                      <a:gd name="T49" fmla="*/ 0 h 66"/>
                      <a:gd name="T50" fmla="*/ 41 w 46"/>
                      <a:gd name="T51" fmla="*/ 3 h 66"/>
                      <a:gd name="T52" fmla="*/ 44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5 w 46"/>
                      <a:gd name="T59" fmla="*/ 45 h 66"/>
                      <a:gd name="T60" fmla="*/ 44 w 46"/>
                      <a:gd name="T61" fmla="*/ 55 h 66"/>
                      <a:gd name="T62" fmla="*/ 41 w 46"/>
                      <a:gd name="T63" fmla="*/ 62 h 66"/>
                      <a:gd name="T64" fmla="*/ 37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7" y="65"/>
                        </a:moveTo>
                        <a:lnTo>
                          <a:pt x="31" y="64"/>
                        </a:lnTo>
                        <a:lnTo>
                          <a:pt x="27" y="58"/>
                        </a:lnTo>
                        <a:lnTo>
                          <a:pt x="24" y="52"/>
                        </a:lnTo>
                        <a:lnTo>
                          <a:pt x="24" y="45"/>
                        </a:lnTo>
                        <a:lnTo>
                          <a:pt x="22" y="40"/>
                        </a:lnTo>
                        <a:lnTo>
                          <a:pt x="19" y="39"/>
                        </a:lnTo>
                        <a:lnTo>
                          <a:pt x="16" y="39"/>
                        </a:lnTo>
                        <a:lnTo>
                          <a:pt x="11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2" y="36"/>
                        </a:lnTo>
                        <a:lnTo>
                          <a:pt x="0" y="32"/>
                        </a:lnTo>
                        <a:lnTo>
                          <a:pt x="2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1" y="24"/>
                        </a:lnTo>
                        <a:lnTo>
                          <a:pt x="16" y="26"/>
                        </a:lnTo>
                        <a:lnTo>
                          <a:pt x="19" y="26"/>
                        </a:lnTo>
                        <a:lnTo>
                          <a:pt x="22" y="23"/>
                        </a:lnTo>
                        <a:lnTo>
                          <a:pt x="24" y="19"/>
                        </a:lnTo>
                        <a:lnTo>
                          <a:pt x="24" y="11"/>
                        </a:lnTo>
                        <a:lnTo>
                          <a:pt x="27" y="6"/>
                        </a:lnTo>
                        <a:lnTo>
                          <a:pt x="31" y="1"/>
                        </a:lnTo>
                        <a:lnTo>
                          <a:pt x="37" y="0"/>
                        </a:lnTo>
                        <a:lnTo>
                          <a:pt x="41" y="3"/>
                        </a:lnTo>
                        <a:lnTo>
                          <a:pt x="44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5" y="45"/>
                        </a:lnTo>
                        <a:lnTo>
                          <a:pt x="44" y="55"/>
                        </a:lnTo>
                        <a:lnTo>
                          <a:pt x="41" y="62"/>
                        </a:lnTo>
                        <a:lnTo>
                          <a:pt x="37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20" name="Freeform 48"/>
                  <p:cNvSpPr>
                    <a:spLocks/>
                  </p:cNvSpPr>
                  <p:nvPr/>
                </p:nvSpPr>
                <p:spPr bwMode="auto">
                  <a:xfrm>
                    <a:off x="3196" y="2284"/>
                    <a:ext cx="71" cy="126"/>
                  </a:xfrm>
                  <a:custGeom>
                    <a:avLst/>
                    <a:gdLst>
                      <a:gd name="T0" fmla="*/ 35 w 71"/>
                      <a:gd name="T1" fmla="*/ 58 h 126"/>
                      <a:gd name="T2" fmla="*/ 41 w 71"/>
                      <a:gd name="T3" fmla="*/ 54 h 126"/>
                      <a:gd name="T4" fmla="*/ 50 w 71"/>
                      <a:gd name="T5" fmla="*/ 57 h 126"/>
                      <a:gd name="T6" fmla="*/ 56 w 71"/>
                      <a:gd name="T7" fmla="*/ 54 h 126"/>
                      <a:gd name="T8" fmla="*/ 59 w 71"/>
                      <a:gd name="T9" fmla="*/ 42 h 126"/>
                      <a:gd name="T10" fmla="*/ 64 w 71"/>
                      <a:gd name="T11" fmla="*/ 32 h 126"/>
                      <a:gd name="T12" fmla="*/ 64 w 71"/>
                      <a:gd name="T13" fmla="*/ 28 h 126"/>
                      <a:gd name="T14" fmla="*/ 53 w 71"/>
                      <a:gd name="T15" fmla="*/ 26 h 126"/>
                      <a:gd name="T16" fmla="*/ 45 w 71"/>
                      <a:gd name="T17" fmla="*/ 29 h 126"/>
                      <a:gd name="T18" fmla="*/ 43 w 71"/>
                      <a:gd name="T19" fmla="*/ 25 h 126"/>
                      <a:gd name="T20" fmla="*/ 44 w 71"/>
                      <a:gd name="T21" fmla="*/ 15 h 126"/>
                      <a:gd name="T22" fmla="*/ 38 w 71"/>
                      <a:gd name="T23" fmla="*/ 2 h 126"/>
                      <a:gd name="T24" fmla="*/ 28 w 71"/>
                      <a:gd name="T25" fmla="*/ 2 h 126"/>
                      <a:gd name="T26" fmla="*/ 25 w 71"/>
                      <a:gd name="T27" fmla="*/ 10 h 126"/>
                      <a:gd name="T28" fmla="*/ 25 w 71"/>
                      <a:gd name="T29" fmla="*/ 21 h 126"/>
                      <a:gd name="T30" fmla="*/ 19 w 71"/>
                      <a:gd name="T31" fmla="*/ 29 h 126"/>
                      <a:gd name="T32" fmla="*/ 11 w 71"/>
                      <a:gd name="T33" fmla="*/ 32 h 126"/>
                      <a:gd name="T34" fmla="*/ 6 w 71"/>
                      <a:gd name="T35" fmla="*/ 40 h 126"/>
                      <a:gd name="T36" fmla="*/ 6 w 71"/>
                      <a:gd name="T37" fmla="*/ 53 h 126"/>
                      <a:gd name="T38" fmla="*/ 2 w 71"/>
                      <a:gd name="T39" fmla="*/ 58 h 126"/>
                      <a:gd name="T40" fmla="*/ 2 w 71"/>
                      <a:gd name="T41" fmla="*/ 67 h 126"/>
                      <a:gd name="T42" fmla="*/ 6 w 71"/>
                      <a:gd name="T43" fmla="*/ 73 h 126"/>
                      <a:gd name="T44" fmla="*/ 6 w 71"/>
                      <a:gd name="T45" fmla="*/ 86 h 126"/>
                      <a:gd name="T46" fmla="*/ 11 w 71"/>
                      <a:gd name="T47" fmla="*/ 95 h 126"/>
                      <a:gd name="T48" fmla="*/ 19 w 71"/>
                      <a:gd name="T49" fmla="*/ 98 h 126"/>
                      <a:gd name="T50" fmla="*/ 25 w 71"/>
                      <a:gd name="T51" fmla="*/ 105 h 126"/>
                      <a:gd name="T52" fmla="*/ 25 w 71"/>
                      <a:gd name="T53" fmla="*/ 115 h 126"/>
                      <a:gd name="T54" fmla="*/ 28 w 71"/>
                      <a:gd name="T55" fmla="*/ 124 h 126"/>
                      <a:gd name="T56" fmla="*/ 38 w 71"/>
                      <a:gd name="T57" fmla="*/ 124 h 126"/>
                      <a:gd name="T58" fmla="*/ 44 w 71"/>
                      <a:gd name="T59" fmla="*/ 112 h 126"/>
                      <a:gd name="T60" fmla="*/ 43 w 71"/>
                      <a:gd name="T61" fmla="*/ 101 h 126"/>
                      <a:gd name="T62" fmla="*/ 45 w 71"/>
                      <a:gd name="T63" fmla="*/ 98 h 126"/>
                      <a:gd name="T64" fmla="*/ 53 w 71"/>
                      <a:gd name="T65" fmla="*/ 99 h 126"/>
                      <a:gd name="T66" fmla="*/ 64 w 71"/>
                      <a:gd name="T67" fmla="*/ 99 h 126"/>
                      <a:gd name="T68" fmla="*/ 64 w 71"/>
                      <a:gd name="T69" fmla="*/ 95 h 126"/>
                      <a:gd name="T70" fmla="*/ 59 w 71"/>
                      <a:gd name="T71" fmla="*/ 83 h 126"/>
                      <a:gd name="T72" fmla="*/ 56 w 71"/>
                      <a:gd name="T73" fmla="*/ 71 h 126"/>
                      <a:gd name="T74" fmla="*/ 50 w 71"/>
                      <a:gd name="T75" fmla="*/ 70 h 126"/>
                      <a:gd name="T76" fmla="*/ 41 w 71"/>
                      <a:gd name="T77" fmla="*/ 71 h 126"/>
                      <a:gd name="T78" fmla="*/ 35 w 71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1"/>
                      <a:gd name="T121" fmla="*/ 0 h 126"/>
                      <a:gd name="T122" fmla="*/ 71 w 71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1" h="126">
                        <a:moveTo>
                          <a:pt x="35" y="63"/>
                        </a:moveTo>
                        <a:lnTo>
                          <a:pt x="35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5" y="55"/>
                        </a:lnTo>
                        <a:lnTo>
                          <a:pt x="50" y="57"/>
                        </a:lnTo>
                        <a:lnTo>
                          <a:pt x="54" y="57"/>
                        </a:lnTo>
                        <a:lnTo>
                          <a:pt x="56" y="54"/>
                        </a:lnTo>
                        <a:lnTo>
                          <a:pt x="57" y="50"/>
                        </a:lnTo>
                        <a:lnTo>
                          <a:pt x="59" y="42"/>
                        </a:lnTo>
                        <a:lnTo>
                          <a:pt x="60" y="37"/>
                        </a:lnTo>
                        <a:lnTo>
                          <a:pt x="64" y="32"/>
                        </a:lnTo>
                        <a:lnTo>
                          <a:pt x="70" y="31"/>
                        </a:lnTo>
                        <a:lnTo>
                          <a:pt x="64" y="28"/>
                        </a:lnTo>
                        <a:lnTo>
                          <a:pt x="59" y="28"/>
                        </a:lnTo>
                        <a:lnTo>
                          <a:pt x="53" y="26"/>
                        </a:lnTo>
                        <a:lnTo>
                          <a:pt x="48" y="28"/>
                        </a:lnTo>
                        <a:lnTo>
                          <a:pt x="45" y="29"/>
                        </a:lnTo>
                        <a:lnTo>
                          <a:pt x="44" y="28"/>
                        </a:lnTo>
                        <a:lnTo>
                          <a:pt x="43" y="25"/>
                        </a:lnTo>
                        <a:lnTo>
                          <a:pt x="44" y="21"/>
                        </a:lnTo>
                        <a:lnTo>
                          <a:pt x="44" y="15"/>
                        </a:lnTo>
                        <a:lnTo>
                          <a:pt x="43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5" y="6"/>
                        </a:lnTo>
                        <a:lnTo>
                          <a:pt x="25" y="10"/>
                        </a:lnTo>
                        <a:lnTo>
                          <a:pt x="27" y="16"/>
                        </a:lnTo>
                        <a:lnTo>
                          <a:pt x="25" y="21"/>
                        </a:lnTo>
                        <a:lnTo>
                          <a:pt x="24" y="26"/>
                        </a:lnTo>
                        <a:lnTo>
                          <a:pt x="19" y="29"/>
                        </a:lnTo>
                        <a:lnTo>
                          <a:pt x="15" y="31"/>
                        </a:lnTo>
                        <a:lnTo>
                          <a:pt x="11" y="32"/>
                        </a:lnTo>
                        <a:lnTo>
                          <a:pt x="9" y="35"/>
                        </a:lnTo>
                        <a:lnTo>
                          <a:pt x="6" y="40"/>
                        </a:lnTo>
                        <a:lnTo>
                          <a:pt x="6" y="44"/>
                        </a:lnTo>
                        <a:lnTo>
                          <a:pt x="6" y="53"/>
                        </a:lnTo>
                        <a:lnTo>
                          <a:pt x="3" y="55"/>
                        </a:lnTo>
                        <a:lnTo>
                          <a:pt x="2" y="58"/>
                        </a:lnTo>
                        <a:lnTo>
                          <a:pt x="0" y="63"/>
                        </a:lnTo>
                        <a:lnTo>
                          <a:pt x="2" y="67"/>
                        </a:lnTo>
                        <a:lnTo>
                          <a:pt x="3" y="70"/>
                        </a:lnTo>
                        <a:lnTo>
                          <a:pt x="6" y="73"/>
                        </a:lnTo>
                        <a:lnTo>
                          <a:pt x="6" y="82"/>
                        </a:lnTo>
                        <a:lnTo>
                          <a:pt x="6" y="86"/>
                        </a:lnTo>
                        <a:lnTo>
                          <a:pt x="9" y="92"/>
                        </a:lnTo>
                        <a:lnTo>
                          <a:pt x="11" y="95"/>
                        </a:lnTo>
                        <a:lnTo>
                          <a:pt x="15" y="96"/>
                        </a:lnTo>
                        <a:lnTo>
                          <a:pt x="19" y="98"/>
                        </a:lnTo>
                        <a:lnTo>
                          <a:pt x="24" y="101"/>
                        </a:lnTo>
                        <a:lnTo>
                          <a:pt x="25" y="105"/>
                        </a:lnTo>
                        <a:lnTo>
                          <a:pt x="27" y="109"/>
                        </a:lnTo>
                        <a:lnTo>
                          <a:pt x="25" y="115"/>
                        </a:lnTo>
                        <a:lnTo>
                          <a:pt x="25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3" y="118"/>
                        </a:lnTo>
                        <a:lnTo>
                          <a:pt x="44" y="112"/>
                        </a:lnTo>
                        <a:lnTo>
                          <a:pt x="44" y="106"/>
                        </a:lnTo>
                        <a:lnTo>
                          <a:pt x="43" y="101"/>
                        </a:lnTo>
                        <a:lnTo>
                          <a:pt x="44" y="98"/>
                        </a:lnTo>
                        <a:lnTo>
                          <a:pt x="45" y="98"/>
                        </a:lnTo>
                        <a:lnTo>
                          <a:pt x="48" y="98"/>
                        </a:lnTo>
                        <a:lnTo>
                          <a:pt x="53" y="99"/>
                        </a:lnTo>
                        <a:lnTo>
                          <a:pt x="59" y="99"/>
                        </a:lnTo>
                        <a:lnTo>
                          <a:pt x="64" y="99"/>
                        </a:lnTo>
                        <a:lnTo>
                          <a:pt x="70" y="96"/>
                        </a:lnTo>
                        <a:lnTo>
                          <a:pt x="64" y="95"/>
                        </a:lnTo>
                        <a:lnTo>
                          <a:pt x="60" y="89"/>
                        </a:lnTo>
                        <a:lnTo>
                          <a:pt x="59" y="83"/>
                        </a:lnTo>
                        <a:lnTo>
                          <a:pt x="57" y="76"/>
                        </a:lnTo>
                        <a:lnTo>
                          <a:pt x="56" y="71"/>
                        </a:lnTo>
                        <a:lnTo>
                          <a:pt x="54" y="70"/>
                        </a:lnTo>
                        <a:lnTo>
                          <a:pt x="50" y="70"/>
                        </a:lnTo>
                        <a:lnTo>
                          <a:pt x="45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5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21" name="Freeform 49"/>
                  <p:cNvSpPr>
                    <a:spLocks/>
                  </p:cNvSpPr>
                  <p:nvPr/>
                </p:nvSpPr>
                <p:spPr bwMode="auto">
                  <a:xfrm>
                    <a:off x="3258" y="2284"/>
                    <a:ext cx="72" cy="126"/>
                  </a:xfrm>
                  <a:custGeom>
                    <a:avLst/>
                    <a:gdLst>
                      <a:gd name="T0" fmla="*/ 36 w 72"/>
                      <a:gd name="T1" fmla="*/ 58 h 126"/>
                      <a:gd name="T2" fmla="*/ 41 w 72"/>
                      <a:gd name="T3" fmla="*/ 54 h 126"/>
                      <a:gd name="T4" fmla="*/ 51 w 72"/>
                      <a:gd name="T5" fmla="*/ 57 h 126"/>
                      <a:gd name="T6" fmla="*/ 57 w 72"/>
                      <a:gd name="T7" fmla="*/ 54 h 126"/>
                      <a:gd name="T8" fmla="*/ 58 w 72"/>
                      <a:gd name="T9" fmla="*/ 42 h 126"/>
                      <a:gd name="T10" fmla="*/ 65 w 72"/>
                      <a:gd name="T11" fmla="*/ 32 h 126"/>
                      <a:gd name="T12" fmla="*/ 65 w 72"/>
                      <a:gd name="T13" fmla="*/ 28 h 126"/>
                      <a:gd name="T14" fmla="*/ 54 w 72"/>
                      <a:gd name="T15" fmla="*/ 26 h 126"/>
                      <a:gd name="T16" fmla="*/ 46 w 72"/>
                      <a:gd name="T17" fmla="*/ 29 h 126"/>
                      <a:gd name="T18" fmla="*/ 44 w 72"/>
                      <a:gd name="T19" fmla="*/ 25 h 126"/>
                      <a:gd name="T20" fmla="*/ 45 w 72"/>
                      <a:gd name="T21" fmla="*/ 15 h 126"/>
                      <a:gd name="T22" fmla="*/ 38 w 72"/>
                      <a:gd name="T23" fmla="*/ 2 h 126"/>
                      <a:gd name="T24" fmla="*/ 28 w 72"/>
                      <a:gd name="T25" fmla="*/ 2 h 126"/>
                      <a:gd name="T26" fmla="*/ 26 w 72"/>
                      <a:gd name="T27" fmla="*/ 10 h 126"/>
                      <a:gd name="T28" fmla="*/ 26 w 72"/>
                      <a:gd name="T29" fmla="*/ 21 h 126"/>
                      <a:gd name="T30" fmla="*/ 20 w 72"/>
                      <a:gd name="T31" fmla="*/ 29 h 126"/>
                      <a:gd name="T32" fmla="*/ 12 w 72"/>
                      <a:gd name="T33" fmla="*/ 32 h 126"/>
                      <a:gd name="T34" fmla="*/ 7 w 72"/>
                      <a:gd name="T35" fmla="*/ 40 h 126"/>
                      <a:gd name="T36" fmla="*/ 6 w 72"/>
                      <a:gd name="T37" fmla="*/ 53 h 126"/>
                      <a:gd name="T38" fmla="*/ 1 w 72"/>
                      <a:gd name="T39" fmla="*/ 58 h 126"/>
                      <a:gd name="T40" fmla="*/ 1 w 72"/>
                      <a:gd name="T41" fmla="*/ 67 h 126"/>
                      <a:gd name="T42" fmla="*/ 6 w 72"/>
                      <a:gd name="T43" fmla="*/ 73 h 126"/>
                      <a:gd name="T44" fmla="*/ 7 w 72"/>
                      <a:gd name="T45" fmla="*/ 86 h 126"/>
                      <a:gd name="T46" fmla="*/ 12 w 72"/>
                      <a:gd name="T47" fmla="*/ 95 h 126"/>
                      <a:gd name="T48" fmla="*/ 20 w 72"/>
                      <a:gd name="T49" fmla="*/ 98 h 126"/>
                      <a:gd name="T50" fmla="*/ 26 w 72"/>
                      <a:gd name="T51" fmla="*/ 105 h 126"/>
                      <a:gd name="T52" fmla="*/ 26 w 72"/>
                      <a:gd name="T53" fmla="*/ 115 h 126"/>
                      <a:gd name="T54" fmla="*/ 28 w 72"/>
                      <a:gd name="T55" fmla="*/ 124 h 126"/>
                      <a:gd name="T56" fmla="*/ 38 w 72"/>
                      <a:gd name="T57" fmla="*/ 124 h 126"/>
                      <a:gd name="T58" fmla="*/ 45 w 72"/>
                      <a:gd name="T59" fmla="*/ 112 h 126"/>
                      <a:gd name="T60" fmla="*/ 44 w 72"/>
                      <a:gd name="T61" fmla="*/ 101 h 126"/>
                      <a:gd name="T62" fmla="*/ 46 w 72"/>
                      <a:gd name="T63" fmla="*/ 98 h 126"/>
                      <a:gd name="T64" fmla="*/ 54 w 72"/>
                      <a:gd name="T65" fmla="*/ 99 h 126"/>
                      <a:gd name="T66" fmla="*/ 65 w 72"/>
                      <a:gd name="T67" fmla="*/ 99 h 126"/>
                      <a:gd name="T68" fmla="*/ 65 w 72"/>
                      <a:gd name="T69" fmla="*/ 95 h 126"/>
                      <a:gd name="T70" fmla="*/ 58 w 72"/>
                      <a:gd name="T71" fmla="*/ 83 h 126"/>
                      <a:gd name="T72" fmla="*/ 57 w 72"/>
                      <a:gd name="T73" fmla="*/ 71 h 126"/>
                      <a:gd name="T74" fmla="*/ 51 w 72"/>
                      <a:gd name="T75" fmla="*/ 70 h 126"/>
                      <a:gd name="T76" fmla="*/ 41 w 72"/>
                      <a:gd name="T77" fmla="*/ 71 h 126"/>
                      <a:gd name="T78" fmla="*/ 36 w 72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2"/>
                      <a:gd name="T121" fmla="*/ 0 h 126"/>
                      <a:gd name="T122" fmla="*/ 72 w 72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2" h="126">
                        <a:moveTo>
                          <a:pt x="35" y="63"/>
                        </a:moveTo>
                        <a:lnTo>
                          <a:pt x="36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5" y="55"/>
                        </a:lnTo>
                        <a:lnTo>
                          <a:pt x="51" y="57"/>
                        </a:lnTo>
                        <a:lnTo>
                          <a:pt x="54" y="57"/>
                        </a:lnTo>
                        <a:lnTo>
                          <a:pt x="57" y="54"/>
                        </a:lnTo>
                        <a:lnTo>
                          <a:pt x="58" y="50"/>
                        </a:lnTo>
                        <a:lnTo>
                          <a:pt x="58" y="42"/>
                        </a:lnTo>
                        <a:lnTo>
                          <a:pt x="61" y="37"/>
                        </a:lnTo>
                        <a:lnTo>
                          <a:pt x="65" y="32"/>
                        </a:lnTo>
                        <a:lnTo>
                          <a:pt x="71" y="31"/>
                        </a:lnTo>
                        <a:lnTo>
                          <a:pt x="65" y="28"/>
                        </a:lnTo>
                        <a:lnTo>
                          <a:pt x="60" y="28"/>
                        </a:lnTo>
                        <a:lnTo>
                          <a:pt x="54" y="26"/>
                        </a:lnTo>
                        <a:lnTo>
                          <a:pt x="49" y="28"/>
                        </a:lnTo>
                        <a:lnTo>
                          <a:pt x="46" y="29"/>
                        </a:lnTo>
                        <a:lnTo>
                          <a:pt x="44" y="28"/>
                        </a:lnTo>
                        <a:lnTo>
                          <a:pt x="44" y="25"/>
                        </a:lnTo>
                        <a:lnTo>
                          <a:pt x="45" y="21"/>
                        </a:lnTo>
                        <a:lnTo>
                          <a:pt x="45" y="15"/>
                        </a:lnTo>
                        <a:lnTo>
                          <a:pt x="44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6" y="6"/>
                        </a:lnTo>
                        <a:lnTo>
                          <a:pt x="26" y="10"/>
                        </a:lnTo>
                        <a:lnTo>
                          <a:pt x="26" y="16"/>
                        </a:lnTo>
                        <a:lnTo>
                          <a:pt x="26" y="21"/>
                        </a:lnTo>
                        <a:lnTo>
                          <a:pt x="23" y="26"/>
                        </a:lnTo>
                        <a:lnTo>
                          <a:pt x="20" y="29"/>
                        </a:lnTo>
                        <a:lnTo>
                          <a:pt x="16" y="31"/>
                        </a:lnTo>
                        <a:lnTo>
                          <a:pt x="12" y="32"/>
                        </a:lnTo>
                        <a:lnTo>
                          <a:pt x="9" y="35"/>
                        </a:lnTo>
                        <a:lnTo>
                          <a:pt x="7" y="40"/>
                        </a:lnTo>
                        <a:lnTo>
                          <a:pt x="7" y="44"/>
                        </a:lnTo>
                        <a:lnTo>
                          <a:pt x="6" y="53"/>
                        </a:lnTo>
                        <a:lnTo>
                          <a:pt x="4" y="55"/>
                        </a:lnTo>
                        <a:lnTo>
                          <a:pt x="1" y="58"/>
                        </a:lnTo>
                        <a:lnTo>
                          <a:pt x="0" y="63"/>
                        </a:lnTo>
                        <a:lnTo>
                          <a:pt x="1" y="67"/>
                        </a:lnTo>
                        <a:lnTo>
                          <a:pt x="4" y="70"/>
                        </a:lnTo>
                        <a:lnTo>
                          <a:pt x="6" y="73"/>
                        </a:lnTo>
                        <a:lnTo>
                          <a:pt x="7" y="82"/>
                        </a:lnTo>
                        <a:lnTo>
                          <a:pt x="7" y="86"/>
                        </a:lnTo>
                        <a:lnTo>
                          <a:pt x="9" y="92"/>
                        </a:lnTo>
                        <a:lnTo>
                          <a:pt x="12" y="95"/>
                        </a:lnTo>
                        <a:lnTo>
                          <a:pt x="16" y="96"/>
                        </a:lnTo>
                        <a:lnTo>
                          <a:pt x="20" y="98"/>
                        </a:lnTo>
                        <a:lnTo>
                          <a:pt x="23" y="101"/>
                        </a:lnTo>
                        <a:lnTo>
                          <a:pt x="26" y="105"/>
                        </a:lnTo>
                        <a:lnTo>
                          <a:pt x="26" y="109"/>
                        </a:lnTo>
                        <a:lnTo>
                          <a:pt x="26" y="115"/>
                        </a:lnTo>
                        <a:lnTo>
                          <a:pt x="26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4" y="118"/>
                        </a:lnTo>
                        <a:lnTo>
                          <a:pt x="45" y="112"/>
                        </a:lnTo>
                        <a:lnTo>
                          <a:pt x="45" y="106"/>
                        </a:lnTo>
                        <a:lnTo>
                          <a:pt x="44" y="101"/>
                        </a:lnTo>
                        <a:lnTo>
                          <a:pt x="44" y="98"/>
                        </a:lnTo>
                        <a:lnTo>
                          <a:pt x="46" y="98"/>
                        </a:lnTo>
                        <a:lnTo>
                          <a:pt x="49" y="98"/>
                        </a:lnTo>
                        <a:lnTo>
                          <a:pt x="54" y="99"/>
                        </a:lnTo>
                        <a:lnTo>
                          <a:pt x="60" y="99"/>
                        </a:lnTo>
                        <a:lnTo>
                          <a:pt x="65" y="99"/>
                        </a:lnTo>
                        <a:lnTo>
                          <a:pt x="71" y="96"/>
                        </a:lnTo>
                        <a:lnTo>
                          <a:pt x="65" y="95"/>
                        </a:lnTo>
                        <a:lnTo>
                          <a:pt x="61" y="89"/>
                        </a:lnTo>
                        <a:lnTo>
                          <a:pt x="58" y="83"/>
                        </a:lnTo>
                        <a:lnTo>
                          <a:pt x="58" y="76"/>
                        </a:lnTo>
                        <a:lnTo>
                          <a:pt x="57" y="71"/>
                        </a:lnTo>
                        <a:lnTo>
                          <a:pt x="54" y="70"/>
                        </a:lnTo>
                        <a:lnTo>
                          <a:pt x="51" y="70"/>
                        </a:lnTo>
                        <a:lnTo>
                          <a:pt x="45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6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22" name="Freeform 50"/>
                  <p:cNvSpPr>
                    <a:spLocks/>
                  </p:cNvSpPr>
                  <p:nvPr/>
                </p:nvSpPr>
                <p:spPr bwMode="auto">
                  <a:xfrm>
                    <a:off x="3323" y="2284"/>
                    <a:ext cx="71" cy="126"/>
                  </a:xfrm>
                  <a:custGeom>
                    <a:avLst/>
                    <a:gdLst>
                      <a:gd name="T0" fmla="*/ 35 w 71"/>
                      <a:gd name="T1" fmla="*/ 58 h 126"/>
                      <a:gd name="T2" fmla="*/ 41 w 71"/>
                      <a:gd name="T3" fmla="*/ 54 h 126"/>
                      <a:gd name="T4" fmla="*/ 49 w 71"/>
                      <a:gd name="T5" fmla="*/ 57 h 126"/>
                      <a:gd name="T6" fmla="*/ 55 w 71"/>
                      <a:gd name="T7" fmla="*/ 54 h 126"/>
                      <a:gd name="T8" fmla="*/ 58 w 71"/>
                      <a:gd name="T9" fmla="*/ 42 h 126"/>
                      <a:gd name="T10" fmla="*/ 64 w 71"/>
                      <a:gd name="T11" fmla="*/ 32 h 126"/>
                      <a:gd name="T12" fmla="*/ 64 w 71"/>
                      <a:gd name="T13" fmla="*/ 28 h 126"/>
                      <a:gd name="T14" fmla="*/ 52 w 71"/>
                      <a:gd name="T15" fmla="*/ 26 h 126"/>
                      <a:gd name="T16" fmla="*/ 45 w 71"/>
                      <a:gd name="T17" fmla="*/ 29 h 126"/>
                      <a:gd name="T18" fmla="*/ 42 w 71"/>
                      <a:gd name="T19" fmla="*/ 25 h 126"/>
                      <a:gd name="T20" fmla="*/ 44 w 71"/>
                      <a:gd name="T21" fmla="*/ 15 h 126"/>
                      <a:gd name="T22" fmla="*/ 38 w 71"/>
                      <a:gd name="T23" fmla="*/ 2 h 126"/>
                      <a:gd name="T24" fmla="*/ 28 w 71"/>
                      <a:gd name="T25" fmla="*/ 2 h 126"/>
                      <a:gd name="T26" fmla="*/ 25 w 71"/>
                      <a:gd name="T27" fmla="*/ 10 h 126"/>
                      <a:gd name="T28" fmla="*/ 25 w 71"/>
                      <a:gd name="T29" fmla="*/ 21 h 126"/>
                      <a:gd name="T30" fmla="*/ 19 w 71"/>
                      <a:gd name="T31" fmla="*/ 29 h 126"/>
                      <a:gd name="T32" fmla="*/ 10 w 71"/>
                      <a:gd name="T33" fmla="*/ 32 h 126"/>
                      <a:gd name="T34" fmla="*/ 6 w 71"/>
                      <a:gd name="T35" fmla="*/ 40 h 126"/>
                      <a:gd name="T36" fmla="*/ 6 w 71"/>
                      <a:gd name="T37" fmla="*/ 53 h 126"/>
                      <a:gd name="T38" fmla="*/ 1 w 71"/>
                      <a:gd name="T39" fmla="*/ 58 h 126"/>
                      <a:gd name="T40" fmla="*/ 1 w 71"/>
                      <a:gd name="T41" fmla="*/ 67 h 126"/>
                      <a:gd name="T42" fmla="*/ 6 w 71"/>
                      <a:gd name="T43" fmla="*/ 73 h 126"/>
                      <a:gd name="T44" fmla="*/ 6 w 71"/>
                      <a:gd name="T45" fmla="*/ 86 h 126"/>
                      <a:gd name="T46" fmla="*/ 10 w 71"/>
                      <a:gd name="T47" fmla="*/ 95 h 126"/>
                      <a:gd name="T48" fmla="*/ 19 w 71"/>
                      <a:gd name="T49" fmla="*/ 98 h 126"/>
                      <a:gd name="T50" fmla="*/ 25 w 71"/>
                      <a:gd name="T51" fmla="*/ 105 h 126"/>
                      <a:gd name="T52" fmla="*/ 25 w 71"/>
                      <a:gd name="T53" fmla="*/ 115 h 126"/>
                      <a:gd name="T54" fmla="*/ 28 w 71"/>
                      <a:gd name="T55" fmla="*/ 124 h 126"/>
                      <a:gd name="T56" fmla="*/ 38 w 71"/>
                      <a:gd name="T57" fmla="*/ 124 h 126"/>
                      <a:gd name="T58" fmla="*/ 44 w 71"/>
                      <a:gd name="T59" fmla="*/ 112 h 126"/>
                      <a:gd name="T60" fmla="*/ 42 w 71"/>
                      <a:gd name="T61" fmla="*/ 101 h 126"/>
                      <a:gd name="T62" fmla="*/ 45 w 71"/>
                      <a:gd name="T63" fmla="*/ 98 h 126"/>
                      <a:gd name="T64" fmla="*/ 52 w 71"/>
                      <a:gd name="T65" fmla="*/ 99 h 126"/>
                      <a:gd name="T66" fmla="*/ 64 w 71"/>
                      <a:gd name="T67" fmla="*/ 99 h 126"/>
                      <a:gd name="T68" fmla="*/ 64 w 71"/>
                      <a:gd name="T69" fmla="*/ 95 h 126"/>
                      <a:gd name="T70" fmla="*/ 58 w 71"/>
                      <a:gd name="T71" fmla="*/ 83 h 126"/>
                      <a:gd name="T72" fmla="*/ 55 w 71"/>
                      <a:gd name="T73" fmla="*/ 71 h 126"/>
                      <a:gd name="T74" fmla="*/ 49 w 71"/>
                      <a:gd name="T75" fmla="*/ 70 h 126"/>
                      <a:gd name="T76" fmla="*/ 41 w 71"/>
                      <a:gd name="T77" fmla="*/ 71 h 126"/>
                      <a:gd name="T78" fmla="*/ 35 w 71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1"/>
                      <a:gd name="T121" fmla="*/ 0 h 126"/>
                      <a:gd name="T122" fmla="*/ 71 w 71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1" h="126">
                        <a:moveTo>
                          <a:pt x="35" y="63"/>
                        </a:moveTo>
                        <a:lnTo>
                          <a:pt x="35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5" y="55"/>
                        </a:lnTo>
                        <a:lnTo>
                          <a:pt x="49" y="57"/>
                        </a:lnTo>
                        <a:lnTo>
                          <a:pt x="54" y="57"/>
                        </a:lnTo>
                        <a:lnTo>
                          <a:pt x="55" y="54"/>
                        </a:lnTo>
                        <a:lnTo>
                          <a:pt x="57" y="50"/>
                        </a:lnTo>
                        <a:lnTo>
                          <a:pt x="58" y="42"/>
                        </a:lnTo>
                        <a:lnTo>
                          <a:pt x="60" y="37"/>
                        </a:lnTo>
                        <a:lnTo>
                          <a:pt x="64" y="32"/>
                        </a:lnTo>
                        <a:lnTo>
                          <a:pt x="70" y="31"/>
                        </a:lnTo>
                        <a:lnTo>
                          <a:pt x="64" y="28"/>
                        </a:lnTo>
                        <a:lnTo>
                          <a:pt x="58" y="28"/>
                        </a:lnTo>
                        <a:lnTo>
                          <a:pt x="52" y="26"/>
                        </a:lnTo>
                        <a:lnTo>
                          <a:pt x="48" y="28"/>
                        </a:lnTo>
                        <a:lnTo>
                          <a:pt x="45" y="29"/>
                        </a:lnTo>
                        <a:lnTo>
                          <a:pt x="44" y="28"/>
                        </a:lnTo>
                        <a:lnTo>
                          <a:pt x="42" y="25"/>
                        </a:lnTo>
                        <a:lnTo>
                          <a:pt x="44" y="21"/>
                        </a:lnTo>
                        <a:lnTo>
                          <a:pt x="44" y="15"/>
                        </a:lnTo>
                        <a:lnTo>
                          <a:pt x="42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5" y="6"/>
                        </a:lnTo>
                        <a:lnTo>
                          <a:pt x="25" y="10"/>
                        </a:lnTo>
                        <a:lnTo>
                          <a:pt x="26" y="16"/>
                        </a:lnTo>
                        <a:lnTo>
                          <a:pt x="25" y="21"/>
                        </a:lnTo>
                        <a:lnTo>
                          <a:pt x="23" y="26"/>
                        </a:lnTo>
                        <a:lnTo>
                          <a:pt x="19" y="29"/>
                        </a:lnTo>
                        <a:lnTo>
                          <a:pt x="14" y="31"/>
                        </a:lnTo>
                        <a:lnTo>
                          <a:pt x="10" y="32"/>
                        </a:lnTo>
                        <a:lnTo>
                          <a:pt x="9" y="35"/>
                        </a:lnTo>
                        <a:lnTo>
                          <a:pt x="6" y="40"/>
                        </a:lnTo>
                        <a:lnTo>
                          <a:pt x="6" y="44"/>
                        </a:lnTo>
                        <a:lnTo>
                          <a:pt x="6" y="53"/>
                        </a:lnTo>
                        <a:lnTo>
                          <a:pt x="3" y="55"/>
                        </a:lnTo>
                        <a:lnTo>
                          <a:pt x="1" y="58"/>
                        </a:lnTo>
                        <a:lnTo>
                          <a:pt x="0" y="63"/>
                        </a:lnTo>
                        <a:lnTo>
                          <a:pt x="1" y="67"/>
                        </a:lnTo>
                        <a:lnTo>
                          <a:pt x="3" y="70"/>
                        </a:lnTo>
                        <a:lnTo>
                          <a:pt x="6" y="73"/>
                        </a:lnTo>
                        <a:lnTo>
                          <a:pt x="6" y="82"/>
                        </a:lnTo>
                        <a:lnTo>
                          <a:pt x="6" y="86"/>
                        </a:lnTo>
                        <a:lnTo>
                          <a:pt x="9" y="92"/>
                        </a:lnTo>
                        <a:lnTo>
                          <a:pt x="10" y="95"/>
                        </a:lnTo>
                        <a:lnTo>
                          <a:pt x="14" y="96"/>
                        </a:lnTo>
                        <a:lnTo>
                          <a:pt x="19" y="98"/>
                        </a:lnTo>
                        <a:lnTo>
                          <a:pt x="23" y="101"/>
                        </a:lnTo>
                        <a:lnTo>
                          <a:pt x="25" y="105"/>
                        </a:lnTo>
                        <a:lnTo>
                          <a:pt x="26" y="109"/>
                        </a:lnTo>
                        <a:lnTo>
                          <a:pt x="25" y="115"/>
                        </a:lnTo>
                        <a:lnTo>
                          <a:pt x="25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2" y="118"/>
                        </a:lnTo>
                        <a:lnTo>
                          <a:pt x="44" y="112"/>
                        </a:lnTo>
                        <a:lnTo>
                          <a:pt x="44" y="106"/>
                        </a:lnTo>
                        <a:lnTo>
                          <a:pt x="42" y="101"/>
                        </a:lnTo>
                        <a:lnTo>
                          <a:pt x="44" y="98"/>
                        </a:lnTo>
                        <a:lnTo>
                          <a:pt x="45" y="98"/>
                        </a:lnTo>
                        <a:lnTo>
                          <a:pt x="48" y="98"/>
                        </a:lnTo>
                        <a:lnTo>
                          <a:pt x="52" y="99"/>
                        </a:lnTo>
                        <a:lnTo>
                          <a:pt x="58" y="99"/>
                        </a:lnTo>
                        <a:lnTo>
                          <a:pt x="64" y="99"/>
                        </a:lnTo>
                        <a:lnTo>
                          <a:pt x="70" y="96"/>
                        </a:lnTo>
                        <a:lnTo>
                          <a:pt x="64" y="95"/>
                        </a:lnTo>
                        <a:lnTo>
                          <a:pt x="60" y="89"/>
                        </a:lnTo>
                        <a:lnTo>
                          <a:pt x="58" y="83"/>
                        </a:lnTo>
                        <a:lnTo>
                          <a:pt x="57" y="76"/>
                        </a:lnTo>
                        <a:lnTo>
                          <a:pt x="55" y="71"/>
                        </a:lnTo>
                        <a:lnTo>
                          <a:pt x="54" y="70"/>
                        </a:lnTo>
                        <a:lnTo>
                          <a:pt x="49" y="70"/>
                        </a:lnTo>
                        <a:lnTo>
                          <a:pt x="45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5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23" name="Freeform 51"/>
                  <p:cNvSpPr>
                    <a:spLocks/>
                  </p:cNvSpPr>
                  <p:nvPr/>
                </p:nvSpPr>
                <p:spPr bwMode="auto">
                  <a:xfrm>
                    <a:off x="3385" y="2284"/>
                    <a:ext cx="73" cy="126"/>
                  </a:xfrm>
                  <a:custGeom>
                    <a:avLst/>
                    <a:gdLst>
                      <a:gd name="T0" fmla="*/ 37 w 73"/>
                      <a:gd name="T1" fmla="*/ 58 h 126"/>
                      <a:gd name="T2" fmla="*/ 41 w 73"/>
                      <a:gd name="T3" fmla="*/ 54 h 126"/>
                      <a:gd name="T4" fmla="*/ 51 w 73"/>
                      <a:gd name="T5" fmla="*/ 57 h 126"/>
                      <a:gd name="T6" fmla="*/ 57 w 73"/>
                      <a:gd name="T7" fmla="*/ 54 h 126"/>
                      <a:gd name="T8" fmla="*/ 59 w 73"/>
                      <a:gd name="T9" fmla="*/ 42 h 126"/>
                      <a:gd name="T10" fmla="*/ 66 w 73"/>
                      <a:gd name="T11" fmla="*/ 32 h 126"/>
                      <a:gd name="T12" fmla="*/ 66 w 73"/>
                      <a:gd name="T13" fmla="*/ 28 h 126"/>
                      <a:gd name="T14" fmla="*/ 54 w 73"/>
                      <a:gd name="T15" fmla="*/ 26 h 126"/>
                      <a:gd name="T16" fmla="*/ 47 w 73"/>
                      <a:gd name="T17" fmla="*/ 29 h 126"/>
                      <a:gd name="T18" fmla="*/ 44 w 73"/>
                      <a:gd name="T19" fmla="*/ 25 h 126"/>
                      <a:gd name="T20" fmla="*/ 46 w 73"/>
                      <a:gd name="T21" fmla="*/ 15 h 126"/>
                      <a:gd name="T22" fmla="*/ 38 w 73"/>
                      <a:gd name="T23" fmla="*/ 2 h 126"/>
                      <a:gd name="T24" fmla="*/ 28 w 73"/>
                      <a:gd name="T25" fmla="*/ 2 h 126"/>
                      <a:gd name="T26" fmla="*/ 27 w 73"/>
                      <a:gd name="T27" fmla="*/ 10 h 126"/>
                      <a:gd name="T28" fmla="*/ 27 w 73"/>
                      <a:gd name="T29" fmla="*/ 21 h 126"/>
                      <a:gd name="T30" fmla="*/ 21 w 73"/>
                      <a:gd name="T31" fmla="*/ 29 h 126"/>
                      <a:gd name="T32" fmla="*/ 12 w 73"/>
                      <a:gd name="T33" fmla="*/ 32 h 126"/>
                      <a:gd name="T34" fmla="*/ 8 w 73"/>
                      <a:gd name="T35" fmla="*/ 40 h 126"/>
                      <a:gd name="T36" fmla="*/ 6 w 73"/>
                      <a:gd name="T37" fmla="*/ 53 h 126"/>
                      <a:gd name="T38" fmla="*/ 2 w 73"/>
                      <a:gd name="T39" fmla="*/ 58 h 126"/>
                      <a:gd name="T40" fmla="*/ 2 w 73"/>
                      <a:gd name="T41" fmla="*/ 67 h 126"/>
                      <a:gd name="T42" fmla="*/ 6 w 73"/>
                      <a:gd name="T43" fmla="*/ 73 h 126"/>
                      <a:gd name="T44" fmla="*/ 8 w 73"/>
                      <a:gd name="T45" fmla="*/ 86 h 126"/>
                      <a:gd name="T46" fmla="*/ 12 w 73"/>
                      <a:gd name="T47" fmla="*/ 95 h 126"/>
                      <a:gd name="T48" fmla="*/ 21 w 73"/>
                      <a:gd name="T49" fmla="*/ 98 h 126"/>
                      <a:gd name="T50" fmla="*/ 27 w 73"/>
                      <a:gd name="T51" fmla="*/ 105 h 126"/>
                      <a:gd name="T52" fmla="*/ 27 w 73"/>
                      <a:gd name="T53" fmla="*/ 115 h 126"/>
                      <a:gd name="T54" fmla="*/ 28 w 73"/>
                      <a:gd name="T55" fmla="*/ 124 h 126"/>
                      <a:gd name="T56" fmla="*/ 38 w 73"/>
                      <a:gd name="T57" fmla="*/ 124 h 126"/>
                      <a:gd name="T58" fmla="*/ 46 w 73"/>
                      <a:gd name="T59" fmla="*/ 112 h 126"/>
                      <a:gd name="T60" fmla="*/ 44 w 73"/>
                      <a:gd name="T61" fmla="*/ 101 h 126"/>
                      <a:gd name="T62" fmla="*/ 47 w 73"/>
                      <a:gd name="T63" fmla="*/ 98 h 126"/>
                      <a:gd name="T64" fmla="*/ 54 w 73"/>
                      <a:gd name="T65" fmla="*/ 99 h 126"/>
                      <a:gd name="T66" fmla="*/ 66 w 73"/>
                      <a:gd name="T67" fmla="*/ 99 h 126"/>
                      <a:gd name="T68" fmla="*/ 66 w 73"/>
                      <a:gd name="T69" fmla="*/ 95 h 126"/>
                      <a:gd name="T70" fmla="*/ 59 w 73"/>
                      <a:gd name="T71" fmla="*/ 83 h 126"/>
                      <a:gd name="T72" fmla="*/ 57 w 73"/>
                      <a:gd name="T73" fmla="*/ 71 h 126"/>
                      <a:gd name="T74" fmla="*/ 51 w 73"/>
                      <a:gd name="T75" fmla="*/ 70 h 126"/>
                      <a:gd name="T76" fmla="*/ 41 w 73"/>
                      <a:gd name="T77" fmla="*/ 71 h 126"/>
                      <a:gd name="T78" fmla="*/ 37 w 73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3"/>
                      <a:gd name="T121" fmla="*/ 0 h 126"/>
                      <a:gd name="T122" fmla="*/ 73 w 73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3" h="126">
                        <a:moveTo>
                          <a:pt x="35" y="63"/>
                        </a:moveTo>
                        <a:lnTo>
                          <a:pt x="37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6" y="55"/>
                        </a:lnTo>
                        <a:lnTo>
                          <a:pt x="51" y="57"/>
                        </a:lnTo>
                        <a:lnTo>
                          <a:pt x="54" y="57"/>
                        </a:lnTo>
                        <a:lnTo>
                          <a:pt x="57" y="54"/>
                        </a:lnTo>
                        <a:lnTo>
                          <a:pt x="59" y="50"/>
                        </a:lnTo>
                        <a:lnTo>
                          <a:pt x="59" y="42"/>
                        </a:lnTo>
                        <a:lnTo>
                          <a:pt x="62" y="37"/>
                        </a:lnTo>
                        <a:lnTo>
                          <a:pt x="66" y="32"/>
                        </a:lnTo>
                        <a:lnTo>
                          <a:pt x="72" y="31"/>
                        </a:lnTo>
                        <a:lnTo>
                          <a:pt x="66" y="28"/>
                        </a:lnTo>
                        <a:lnTo>
                          <a:pt x="60" y="28"/>
                        </a:lnTo>
                        <a:lnTo>
                          <a:pt x="54" y="26"/>
                        </a:lnTo>
                        <a:lnTo>
                          <a:pt x="50" y="28"/>
                        </a:lnTo>
                        <a:lnTo>
                          <a:pt x="47" y="29"/>
                        </a:lnTo>
                        <a:lnTo>
                          <a:pt x="44" y="28"/>
                        </a:lnTo>
                        <a:lnTo>
                          <a:pt x="44" y="25"/>
                        </a:lnTo>
                        <a:lnTo>
                          <a:pt x="46" y="21"/>
                        </a:lnTo>
                        <a:lnTo>
                          <a:pt x="46" y="15"/>
                        </a:lnTo>
                        <a:lnTo>
                          <a:pt x="44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7" y="6"/>
                        </a:lnTo>
                        <a:lnTo>
                          <a:pt x="27" y="10"/>
                        </a:lnTo>
                        <a:lnTo>
                          <a:pt x="27" y="16"/>
                        </a:lnTo>
                        <a:lnTo>
                          <a:pt x="27" y="21"/>
                        </a:lnTo>
                        <a:lnTo>
                          <a:pt x="24" y="26"/>
                        </a:lnTo>
                        <a:lnTo>
                          <a:pt x="21" y="29"/>
                        </a:lnTo>
                        <a:lnTo>
                          <a:pt x="16" y="31"/>
                        </a:lnTo>
                        <a:lnTo>
                          <a:pt x="12" y="32"/>
                        </a:lnTo>
                        <a:lnTo>
                          <a:pt x="9" y="35"/>
                        </a:lnTo>
                        <a:lnTo>
                          <a:pt x="8" y="40"/>
                        </a:lnTo>
                        <a:lnTo>
                          <a:pt x="8" y="44"/>
                        </a:lnTo>
                        <a:lnTo>
                          <a:pt x="6" y="53"/>
                        </a:lnTo>
                        <a:lnTo>
                          <a:pt x="5" y="55"/>
                        </a:lnTo>
                        <a:lnTo>
                          <a:pt x="2" y="58"/>
                        </a:lnTo>
                        <a:lnTo>
                          <a:pt x="0" y="63"/>
                        </a:lnTo>
                        <a:lnTo>
                          <a:pt x="2" y="67"/>
                        </a:lnTo>
                        <a:lnTo>
                          <a:pt x="5" y="70"/>
                        </a:lnTo>
                        <a:lnTo>
                          <a:pt x="6" y="73"/>
                        </a:lnTo>
                        <a:lnTo>
                          <a:pt x="8" y="82"/>
                        </a:lnTo>
                        <a:lnTo>
                          <a:pt x="8" y="86"/>
                        </a:lnTo>
                        <a:lnTo>
                          <a:pt x="9" y="92"/>
                        </a:lnTo>
                        <a:lnTo>
                          <a:pt x="12" y="95"/>
                        </a:lnTo>
                        <a:lnTo>
                          <a:pt x="16" y="96"/>
                        </a:lnTo>
                        <a:lnTo>
                          <a:pt x="21" y="98"/>
                        </a:lnTo>
                        <a:lnTo>
                          <a:pt x="24" y="101"/>
                        </a:lnTo>
                        <a:lnTo>
                          <a:pt x="27" y="105"/>
                        </a:lnTo>
                        <a:lnTo>
                          <a:pt x="27" y="109"/>
                        </a:lnTo>
                        <a:lnTo>
                          <a:pt x="27" y="115"/>
                        </a:lnTo>
                        <a:lnTo>
                          <a:pt x="27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4" y="118"/>
                        </a:lnTo>
                        <a:lnTo>
                          <a:pt x="46" y="112"/>
                        </a:lnTo>
                        <a:lnTo>
                          <a:pt x="46" y="106"/>
                        </a:lnTo>
                        <a:lnTo>
                          <a:pt x="44" y="101"/>
                        </a:lnTo>
                        <a:lnTo>
                          <a:pt x="44" y="98"/>
                        </a:lnTo>
                        <a:lnTo>
                          <a:pt x="47" y="98"/>
                        </a:lnTo>
                        <a:lnTo>
                          <a:pt x="50" y="98"/>
                        </a:lnTo>
                        <a:lnTo>
                          <a:pt x="54" y="99"/>
                        </a:lnTo>
                        <a:lnTo>
                          <a:pt x="60" y="99"/>
                        </a:lnTo>
                        <a:lnTo>
                          <a:pt x="66" y="99"/>
                        </a:lnTo>
                        <a:lnTo>
                          <a:pt x="72" y="96"/>
                        </a:lnTo>
                        <a:lnTo>
                          <a:pt x="66" y="95"/>
                        </a:lnTo>
                        <a:lnTo>
                          <a:pt x="62" y="89"/>
                        </a:lnTo>
                        <a:lnTo>
                          <a:pt x="59" y="83"/>
                        </a:lnTo>
                        <a:lnTo>
                          <a:pt x="59" y="76"/>
                        </a:lnTo>
                        <a:lnTo>
                          <a:pt x="57" y="71"/>
                        </a:lnTo>
                        <a:lnTo>
                          <a:pt x="54" y="70"/>
                        </a:lnTo>
                        <a:lnTo>
                          <a:pt x="51" y="70"/>
                        </a:lnTo>
                        <a:lnTo>
                          <a:pt x="46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7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</p:grpSp>
            <p:grpSp>
              <p:nvGrpSpPr>
                <p:cNvPr id="71" name="Group 52"/>
                <p:cNvGrpSpPr>
                  <a:grpSpLocks/>
                </p:cNvGrpSpPr>
                <p:nvPr/>
              </p:nvGrpSpPr>
              <p:grpSpPr bwMode="auto">
                <a:xfrm>
                  <a:off x="3637" y="2067"/>
                  <a:ext cx="282" cy="97"/>
                  <a:chOff x="3448" y="2284"/>
                  <a:chExt cx="269" cy="126"/>
                </a:xfrm>
              </p:grpSpPr>
              <p:sp>
                <p:nvSpPr>
                  <p:cNvPr id="108" name="Freeform 53"/>
                  <p:cNvSpPr>
                    <a:spLocks/>
                  </p:cNvSpPr>
                  <p:nvPr/>
                </p:nvSpPr>
                <p:spPr bwMode="auto">
                  <a:xfrm>
                    <a:off x="3482" y="2315"/>
                    <a:ext cx="47" cy="66"/>
                  </a:xfrm>
                  <a:custGeom>
                    <a:avLst/>
                    <a:gdLst>
                      <a:gd name="T0" fmla="*/ 35 w 46"/>
                      <a:gd name="T1" fmla="*/ 65 h 66"/>
                      <a:gd name="T2" fmla="*/ 29 w 46"/>
                      <a:gd name="T3" fmla="*/ 64 h 66"/>
                      <a:gd name="T4" fmla="*/ 25 w 46"/>
                      <a:gd name="T5" fmla="*/ 58 h 66"/>
                      <a:gd name="T6" fmla="*/ 24 w 46"/>
                      <a:gd name="T7" fmla="*/ 52 h 66"/>
                      <a:gd name="T8" fmla="*/ 22 w 46"/>
                      <a:gd name="T9" fmla="*/ 45 h 66"/>
                      <a:gd name="T10" fmla="*/ 21 w 46"/>
                      <a:gd name="T11" fmla="*/ 40 h 66"/>
                      <a:gd name="T12" fmla="*/ 19 w 46"/>
                      <a:gd name="T13" fmla="*/ 39 h 66"/>
                      <a:gd name="T14" fmla="*/ 15 w 46"/>
                      <a:gd name="T15" fmla="*/ 39 h 66"/>
                      <a:gd name="T16" fmla="*/ 10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0 w 46"/>
                      <a:gd name="T23" fmla="*/ 36 h 66"/>
                      <a:gd name="T24" fmla="*/ 0 w 46"/>
                      <a:gd name="T25" fmla="*/ 32 h 66"/>
                      <a:gd name="T26" fmla="*/ 0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0 w 46"/>
                      <a:gd name="T33" fmla="*/ 24 h 66"/>
                      <a:gd name="T34" fmla="*/ 15 w 46"/>
                      <a:gd name="T35" fmla="*/ 26 h 66"/>
                      <a:gd name="T36" fmla="*/ 19 w 46"/>
                      <a:gd name="T37" fmla="*/ 26 h 66"/>
                      <a:gd name="T38" fmla="*/ 21 w 46"/>
                      <a:gd name="T39" fmla="*/ 23 h 66"/>
                      <a:gd name="T40" fmla="*/ 22 w 46"/>
                      <a:gd name="T41" fmla="*/ 19 h 66"/>
                      <a:gd name="T42" fmla="*/ 24 w 46"/>
                      <a:gd name="T43" fmla="*/ 11 h 66"/>
                      <a:gd name="T44" fmla="*/ 25 w 46"/>
                      <a:gd name="T45" fmla="*/ 6 h 66"/>
                      <a:gd name="T46" fmla="*/ 29 w 46"/>
                      <a:gd name="T47" fmla="*/ 1 h 66"/>
                      <a:gd name="T48" fmla="*/ 35 w 46"/>
                      <a:gd name="T49" fmla="*/ 0 h 66"/>
                      <a:gd name="T50" fmla="*/ 40 w 46"/>
                      <a:gd name="T51" fmla="*/ 3 h 66"/>
                      <a:gd name="T52" fmla="*/ 42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4 w 46"/>
                      <a:gd name="T59" fmla="*/ 45 h 66"/>
                      <a:gd name="T60" fmla="*/ 42 w 46"/>
                      <a:gd name="T61" fmla="*/ 55 h 66"/>
                      <a:gd name="T62" fmla="*/ 40 w 46"/>
                      <a:gd name="T63" fmla="*/ 62 h 66"/>
                      <a:gd name="T64" fmla="*/ 35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5" y="65"/>
                        </a:moveTo>
                        <a:lnTo>
                          <a:pt x="29" y="64"/>
                        </a:lnTo>
                        <a:lnTo>
                          <a:pt x="25" y="58"/>
                        </a:lnTo>
                        <a:lnTo>
                          <a:pt x="24" y="52"/>
                        </a:lnTo>
                        <a:lnTo>
                          <a:pt x="22" y="45"/>
                        </a:lnTo>
                        <a:lnTo>
                          <a:pt x="21" y="40"/>
                        </a:lnTo>
                        <a:lnTo>
                          <a:pt x="19" y="39"/>
                        </a:lnTo>
                        <a:lnTo>
                          <a:pt x="15" y="39"/>
                        </a:lnTo>
                        <a:lnTo>
                          <a:pt x="10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0" y="36"/>
                        </a:lnTo>
                        <a:lnTo>
                          <a:pt x="0" y="32"/>
                        </a:lnTo>
                        <a:lnTo>
                          <a:pt x="0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0" y="24"/>
                        </a:lnTo>
                        <a:lnTo>
                          <a:pt x="15" y="26"/>
                        </a:lnTo>
                        <a:lnTo>
                          <a:pt x="19" y="26"/>
                        </a:lnTo>
                        <a:lnTo>
                          <a:pt x="21" y="23"/>
                        </a:lnTo>
                        <a:lnTo>
                          <a:pt x="22" y="19"/>
                        </a:lnTo>
                        <a:lnTo>
                          <a:pt x="24" y="11"/>
                        </a:lnTo>
                        <a:lnTo>
                          <a:pt x="25" y="6"/>
                        </a:lnTo>
                        <a:lnTo>
                          <a:pt x="29" y="1"/>
                        </a:lnTo>
                        <a:lnTo>
                          <a:pt x="35" y="0"/>
                        </a:lnTo>
                        <a:lnTo>
                          <a:pt x="40" y="3"/>
                        </a:lnTo>
                        <a:lnTo>
                          <a:pt x="42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4" y="45"/>
                        </a:lnTo>
                        <a:lnTo>
                          <a:pt x="42" y="55"/>
                        </a:lnTo>
                        <a:lnTo>
                          <a:pt x="40" y="62"/>
                        </a:lnTo>
                        <a:lnTo>
                          <a:pt x="35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09" name="Freeform 54"/>
                  <p:cNvSpPr>
                    <a:spLocks/>
                  </p:cNvSpPr>
                  <p:nvPr/>
                </p:nvSpPr>
                <p:spPr bwMode="auto">
                  <a:xfrm>
                    <a:off x="3545" y="2315"/>
                    <a:ext cx="46" cy="66"/>
                  </a:xfrm>
                  <a:custGeom>
                    <a:avLst/>
                    <a:gdLst>
                      <a:gd name="T0" fmla="*/ 36 w 46"/>
                      <a:gd name="T1" fmla="*/ 65 h 66"/>
                      <a:gd name="T2" fmla="*/ 30 w 46"/>
                      <a:gd name="T3" fmla="*/ 64 h 66"/>
                      <a:gd name="T4" fmla="*/ 26 w 46"/>
                      <a:gd name="T5" fmla="*/ 58 h 66"/>
                      <a:gd name="T6" fmla="*/ 23 w 46"/>
                      <a:gd name="T7" fmla="*/ 52 h 66"/>
                      <a:gd name="T8" fmla="*/ 23 w 46"/>
                      <a:gd name="T9" fmla="*/ 45 h 66"/>
                      <a:gd name="T10" fmla="*/ 22 w 46"/>
                      <a:gd name="T11" fmla="*/ 40 h 66"/>
                      <a:gd name="T12" fmla="*/ 19 w 46"/>
                      <a:gd name="T13" fmla="*/ 39 h 66"/>
                      <a:gd name="T14" fmla="*/ 16 w 46"/>
                      <a:gd name="T15" fmla="*/ 39 h 66"/>
                      <a:gd name="T16" fmla="*/ 10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1 w 46"/>
                      <a:gd name="T23" fmla="*/ 36 h 66"/>
                      <a:gd name="T24" fmla="*/ 0 w 46"/>
                      <a:gd name="T25" fmla="*/ 32 h 66"/>
                      <a:gd name="T26" fmla="*/ 1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0 w 46"/>
                      <a:gd name="T33" fmla="*/ 24 h 66"/>
                      <a:gd name="T34" fmla="*/ 16 w 46"/>
                      <a:gd name="T35" fmla="*/ 26 h 66"/>
                      <a:gd name="T36" fmla="*/ 19 w 46"/>
                      <a:gd name="T37" fmla="*/ 26 h 66"/>
                      <a:gd name="T38" fmla="*/ 22 w 46"/>
                      <a:gd name="T39" fmla="*/ 23 h 66"/>
                      <a:gd name="T40" fmla="*/ 23 w 46"/>
                      <a:gd name="T41" fmla="*/ 19 h 66"/>
                      <a:gd name="T42" fmla="*/ 23 w 46"/>
                      <a:gd name="T43" fmla="*/ 11 h 66"/>
                      <a:gd name="T44" fmla="*/ 26 w 46"/>
                      <a:gd name="T45" fmla="*/ 6 h 66"/>
                      <a:gd name="T46" fmla="*/ 30 w 46"/>
                      <a:gd name="T47" fmla="*/ 1 h 66"/>
                      <a:gd name="T48" fmla="*/ 36 w 46"/>
                      <a:gd name="T49" fmla="*/ 0 h 66"/>
                      <a:gd name="T50" fmla="*/ 41 w 46"/>
                      <a:gd name="T51" fmla="*/ 3 h 66"/>
                      <a:gd name="T52" fmla="*/ 43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5 w 46"/>
                      <a:gd name="T59" fmla="*/ 45 h 66"/>
                      <a:gd name="T60" fmla="*/ 43 w 46"/>
                      <a:gd name="T61" fmla="*/ 55 h 66"/>
                      <a:gd name="T62" fmla="*/ 41 w 46"/>
                      <a:gd name="T63" fmla="*/ 62 h 66"/>
                      <a:gd name="T64" fmla="*/ 36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6" y="65"/>
                        </a:moveTo>
                        <a:lnTo>
                          <a:pt x="30" y="64"/>
                        </a:lnTo>
                        <a:lnTo>
                          <a:pt x="26" y="58"/>
                        </a:lnTo>
                        <a:lnTo>
                          <a:pt x="23" y="52"/>
                        </a:lnTo>
                        <a:lnTo>
                          <a:pt x="23" y="45"/>
                        </a:lnTo>
                        <a:lnTo>
                          <a:pt x="22" y="40"/>
                        </a:lnTo>
                        <a:lnTo>
                          <a:pt x="19" y="39"/>
                        </a:lnTo>
                        <a:lnTo>
                          <a:pt x="16" y="39"/>
                        </a:lnTo>
                        <a:lnTo>
                          <a:pt x="10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1" y="36"/>
                        </a:lnTo>
                        <a:lnTo>
                          <a:pt x="0" y="32"/>
                        </a:lnTo>
                        <a:lnTo>
                          <a:pt x="1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0" y="24"/>
                        </a:lnTo>
                        <a:lnTo>
                          <a:pt x="16" y="26"/>
                        </a:lnTo>
                        <a:lnTo>
                          <a:pt x="19" y="26"/>
                        </a:lnTo>
                        <a:lnTo>
                          <a:pt x="22" y="23"/>
                        </a:lnTo>
                        <a:lnTo>
                          <a:pt x="23" y="19"/>
                        </a:lnTo>
                        <a:lnTo>
                          <a:pt x="23" y="11"/>
                        </a:lnTo>
                        <a:lnTo>
                          <a:pt x="26" y="6"/>
                        </a:lnTo>
                        <a:lnTo>
                          <a:pt x="30" y="1"/>
                        </a:lnTo>
                        <a:lnTo>
                          <a:pt x="36" y="0"/>
                        </a:lnTo>
                        <a:lnTo>
                          <a:pt x="41" y="3"/>
                        </a:lnTo>
                        <a:lnTo>
                          <a:pt x="43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5" y="45"/>
                        </a:lnTo>
                        <a:lnTo>
                          <a:pt x="43" y="55"/>
                        </a:lnTo>
                        <a:lnTo>
                          <a:pt x="41" y="62"/>
                        </a:lnTo>
                        <a:lnTo>
                          <a:pt x="36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10" name="Freeform 55"/>
                  <p:cNvSpPr>
                    <a:spLocks/>
                  </p:cNvSpPr>
                  <p:nvPr/>
                </p:nvSpPr>
                <p:spPr bwMode="auto">
                  <a:xfrm>
                    <a:off x="3609" y="2315"/>
                    <a:ext cx="46" cy="66"/>
                  </a:xfrm>
                  <a:custGeom>
                    <a:avLst/>
                    <a:gdLst>
                      <a:gd name="T0" fmla="*/ 35 w 46"/>
                      <a:gd name="T1" fmla="*/ 65 h 66"/>
                      <a:gd name="T2" fmla="*/ 29 w 46"/>
                      <a:gd name="T3" fmla="*/ 64 h 66"/>
                      <a:gd name="T4" fmla="*/ 25 w 46"/>
                      <a:gd name="T5" fmla="*/ 58 h 66"/>
                      <a:gd name="T6" fmla="*/ 23 w 46"/>
                      <a:gd name="T7" fmla="*/ 52 h 66"/>
                      <a:gd name="T8" fmla="*/ 22 w 46"/>
                      <a:gd name="T9" fmla="*/ 45 h 66"/>
                      <a:gd name="T10" fmla="*/ 20 w 46"/>
                      <a:gd name="T11" fmla="*/ 40 h 66"/>
                      <a:gd name="T12" fmla="*/ 19 w 46"/>
                      <a:gd name="T13" fmla="*/ 39 h 66"/>
                      <a:gd name="T14" fmla="*/ 14 w 46"/>
                      <a:gd name="T15" fmla="*/ 39 h 66"/>
                      <a:gd name="T16" fmla="*/ 10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0 w 46"/>
                      <a:gd name="T23" fmla="*/ 36 h 66"/>
                      <a:gd name="T24" fmla="*/ 0 w 46"/>
                      <a:gd name="T25" fmla="*/ 32 h 66"/>
                      <a:gd name="T26" fmla="*/ 0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0 w 46"/>
                      <a:gd name="T33" fmla="*/ 24 h 66"/>
                      <a:gd name="T34" fmla="*/ 14 w 46"/>
                      <a:gd name="T35" fmla="*/ 26 h 66"/>
                      <a:gd name="T36" fmla="*/ 19 w 46"/>
                      <a:gd name="T37" fmla="*/ 26 h 66"/>
                      <a:gd name="T38" fmla="*/ 20 w 46"/>
                      <a:gd name="T39" fmla="*/ 23 h 66"/>
                      <a:gd name="T40" fmla="*/ 22 w 46"/>
                      <a:gd name="T41" fmla="*/ 19 h 66"/>
                      <a:gd name="T42" fmla="*/ 23 w 46"/>
                      <a:gd name="T43" fmla="*/ 11 h 66"/>
                      <a:gd name="T44" fmla="*/ 25 w 46"/>
                      <a:gd name="T45" fmla="*/ 6 h 66"/>
                      <a:gd name="T46" fmla="*/ 29 w 46"/>
                      <a:gd name="T47" fmla="*/ 1 h 66"/>
                      <a:gd name="T48" fmla="*/ 35 w 46"/>
                      <a:gd name="T49" fmla="*/ 0 h 66"/>
                      <a:gd name="T50" fmla="*/ 39 w 46"/>
                      <a:gd name="T51" fmla="*/ 3 h 66"/>
                      <a:gd name="T52" fmla="*/ 42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3 w 46"/>
                      <a:gd name="T59" fmla="*/ 45 h 66"/>
                      <a:gd name="T60" fmla="*/ 42 w 46"/>
                      <a:gd name="T61" fmla="*/ 55 h 66"/>
                      <a:gd name="T62" fmla="*/ 39 w 46"/>
                      <a:gd name="T63" fmla="*/ 62 h 66"/>
                      <a:gd name="T64" fmla="*/ 35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5" y="65"/>
                        </a:moveTo>
                        <a:lnTo>
                          <a:pt x="29" y="64"/>
                        </a:lnTo>
                        <a:lnTo>
                          <a:pt x="25" y="58"/>
                        </a:lnTo>
                        <a:lnTo>
                          <a:pt x="23" y="52"/>
                        </a:lnTo>
                        <a:lnTo>
                          <a:pt x="22" y="45"/>
                        </a:lnTo>
                        <a:lnTo>
                          <a:pt x="20" y="40"/>
                        </a:lnTo>
                        <a:lnTo>
                          <a:pt x="19" y="39"/>
                        </a:lnTo>
                        <a:lnTo>
                          <a:pt x="14" y="39"/>
                        </a:lnTo>
                        <a:lnTo>
                          <a:pt x="10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0" y="36"/>
                        </a:lnTo>
                        <a:lnTo>
                          <a:pt x="0" y="32"/>
                        </a:lnTo>
                        <a:lnTo>
                          <a:pt x="0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0" y="24"/>
                        </a:lnTo>
                        <a:lnTo>
                          <a:pt x="14" y="26"/>
                        </a:lnTo>
                        <a:lnTo>
                          <a:pt x="19" y="26"/>
                        </a:lnTo>
                        <a:lnTo>
                          <a:pt x="20" y="23"/>
                        </a:lnTo>
                        <a:lnTo>
                          <a:pt x="22" y="19"/>
                        </a:lnTo>
                        <a:lnTo>
                          <a:pt x="23" y="11"/>
                        </a:lnTo>
                        <a:lnTo>
                          <a:pt x="25" y="6"/>
                        </a:lnTo>
                        <a:lnTo>
                          <a:pt x="29" y="1"/>
                        </a:lnTo>
                        <a:lnTo>
                          <a:pt x="35" y="0"/>
                        </a:lnTo>
                        <a:lnTo>
                          <a:pt x="39" y="3"/>
                        </a:lnTo>
                        <a:lnTo>
                          <a:pt x="42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3" y="45"/>
                        </a:lnTo>
                        <a:lnTo>
                          <a:pt x="42" y="55"/>
                        </a:lnTo>
                        <a:lnTo>
                          <a:pt x="39" y="62"/>
                        </a:lnTo>
                        <a:lnTo>
                          <a:pt x="35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11" name="Freeform 56"/>
                  <p:cNvSpPr>
                    <a:spLocks/>
                  </p:cNvSpPr>
                  <p:nvPr/>
                </p:nvSpPr>
                <p:spPr bwMode="auto">
                  <a:xfrm>
                    <a:off x="3671" y="2315"/>
                    <a:ext cx="46" cy="66"/>
                  </a:xfrm>
                  <a:custGeom>
                    <a:avLst/>
                    <a:gdLst>
                      <a:gd name="T0" fmla="*/ 37 w 46"/>
                      <a:gd name="T1" fmla="*/ 65 h 66"/>
                      <a:gd name="T2" fmla="*/ 31 w 46"/>
                      <a:gd name="T3" fmla="*/ 64 h 66"/>
                      <a:gd name="T4" fmla="*/ 27 w 46"/>
                      <a:gd name="T5" fmla="*/ 58 h 66"/>
                      <a:gd name="T6" fmla="*/ 24 w 46"/>
                      <a:gd name="T7" fmla="*/ 52 h 66"/>
                      <a:gd name="T8" fmla="*/ 24 w 46"/>
                      <a:gd name="T9" fmla="*/ 45 h 66"/>
                      <a:gd name="T10" fmla="*/ 22 w 46"/>
                      <a:gd name="T11" fmla="*/ 40 h 66"/>
                      <a:gd name="T12" fmla="*/ 19 w 46"/>
                      <a:gd name="T13" fmla="*/ 39 h 66"/>
                      <a:gd name="T14" fmla="*/ 16 w 46"/>
                      <a:gd name="T15" fmla="*/ 39 h 66"/>
                      <a:gd name="T16" fmla="*/ 11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2 w 46"/>
                      <a:gd name="T23" fmla="*/ 36 h 66"/>
                      <a:gd name="T24" fmla="*/ 0 w 46"/>
                      <a:gd name="T25" fmla="*/ 32 h 66"/>
                      <a:gd name="T26" fmla="*/ 2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1 w 46"/>
                      <a:gd name="T33" fmla="*/ 24 h 66"/>
                      <a:gd name="T34" fmla="*/ 16 w 46"/>
                      <a:gd name="T35" fmla="*/ 26 h 66"/>
                      <a:gd name="T36" fmla="*/ 19 w 46"/>
                      <a:gd name="T37" fmla="*/ 26 h 66"/>
                      <a:gd name="T38" fmla="*/ 22 w 46"/>
                      <a:gd name="T39" fmla="*/ 23 h 66"/>
                      <a:gd name="T40" fmla="*/ 24 w 46"/>
                      <a:gd name="T41" fmla="*/ 19 h 66"/>
                      <a:gd name="T42" fmla="*/ 24 w 46"/>
                      <a:gd name="T43" fmla="*/ 11 h 66"/>
                      <a:gd name="T44" fmla="*/ 27 w 46"/>
                      <a:gd name="T45" fmla="*/ 6 h 66"/>
                      <a:gd name="T46" fmla="*/ 31 w 46"/>
                      <a:gd name="T47" fmla="*/ 1 h 66"/>
                      <a:gd name="T48" fmla="*/ 37 w 46"/>
                      <a:gd name="T49" fmla="*/ 0 h 66"/>
                      <a:gd name="T50" fmla="*/ 41 w 46"/>
                      <a:gd name="T51" fmla="*/ 3 h 66"/>
                      <a:gd name="T52" fmla="*/ 44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5 w 46"/>
                      <a:gd name="T59" fmla="*/ 45 h 66"/>
                      <a:gd name="T60" fmla="*/ 44 w 46"/>
                      <a:gd name="T61" fmla="*/ 55 h 66"/>
                      <a:gd name="T62" fmla="*/ 41 w 46"/>
                      <a:gd name="T63" fmla="*/ 62 h 66"/>
                      <a:gd name="T64" fmla="*/ 37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7" y="65"/>
                        </a:moveTo>
                        <a:lnTo>
                          <a:pt x="31" y="64"/>
                        </a:lnTo>
                        <a:lnTo>
                          <a:pt x="27" y="58"/>
                        </a:lnTo>
                        <a:lnTo>
                          <a:pt x="24" y="52"/>
                        </a:lnTo>
                        <a:lnTo>
                          <a:pt x="24" y="45"/>
                        </a:lnTo>
                        <a:lnTo>
                          <a:pt x="22" y="40"/>
                        </a:lnTo>
                        <a:lnTo>
                          <a:pt x="19" y="39"/>
                        </a:lnTo>
                        <a:lnTo>
                          <a:pt x="16" y="39"/>
                        </a:lnTo>
                        <a:lnTo>
                          <a:pt x="11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2" y="36"/>
                        </a:lnTo>
                        <a:lnTo>
                          <a:pt x="0" y="32"/>
                        </a:lnTo>
                        <a:lnTo>
                          <a:pt x="2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1" y="24"/>
                        </a:lnTo>
                        <a:lnTo>
                          <a:pt x="16" y="26"/>
                        </a:lnTo>
                        <a:lnTo>
                          <a:pt x="19" y="26"/>
                        </a:lnTo>
                        <a:lnTo>
                          <a:pt x="22" y="23"/>
                        </a:lnTo>
                        <a:lnTo>
                          <a:pt x="24" y="19"/>
                        </a:lnTo>
                        <a:lnTo>
                          <a:pt x="24" y="11"/>
                        </a:lnTo>
                        <a:lnTo>
                          <a:pt x="27" y="6"/>
                        </a:lnTo>
                        <a:lnTo>
                          <a:pt x="31" y="1"/>
                        </a:lnTo>
                        <a:lnTo>
                          <a:pt x="37" y="0"/>
                        </a:lnTo>
                        <a:lnTo>
                          <a:pt x="41" y="3"/>
                        </a:lnTo>
                        <a:lnTo>
                          <a:pt x="44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5" y="45"/>
                        </a:lnTo>
                        <a:lnTo>
                          <a:pt x="44" y="55"/>
                        </a:lnTo>
                        <a:lnTo>
                          <a:pt x="41" y="62"/>
                        </a:lnTo>
                        <a:lnTo>
                          <a:pt x="37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12" name="Freeform 57"/>
                  <p:cNvSpPr>
                    <a:spLocks/>
                  </p:cNvSpPr>
                  <p:nvPr/>
                </p:nvSpPr>
                <p:spPr bwMode="auto">
                  <a:xfrm>
                    <a:off x="3448" y="2284"/>
                    <a:ext cx="71" cy="126"/>
                  </a:xfrm>
                  <a:custGeom>
                    <a:avLst/>
                    <a:gdLst>
                      <a:gd name="T0" fmla="*/ 35 w 71"/>
                      <a:gd name="T1" fmla="*/ 58 h 126"/>
                      <a:gd name="T2" fmla="*/ 41 w 71"/>
                      <a:gd name="T3" fmla="*/ 54 h 126"/>
                      <a:gd name="T4" fmla="*/ 50 w 71"/>
                      <a:gd name="T5" fmla="*/ 57 h 126"/>
                      <a:gd name="T6" fmla="*/ 56 w 71"/>
                      <a:gd name="T7" fmla="*/ 54 h 126"/>
                      <a:gd name="T8" fmla="*/ 59 w 71"/>
                      <a:gd name="T9" fmla="*/ 42 h 126"/>
                      <a:gd name="T10" fmla="*/ 64 w 71"/>
                      <a:gd name="T11" fmla="*/ 32 h 126"/>
                      <a:gd name="T12" fmla="*/ 64 w 71"/>
                      <a:gd name="T13" fmla="*/ 28 h 126"/>
                      <a:gd name="T14" fmla="*/ 53 w 71"/>
                      <a:gd name="T15" fmla="*/ 26 h 126"/>
                      <a:gd name="T16" fmla="*/ 45 w 71"/>
                      <a:gd name="T17" fmla="*/ 29 h 126"/>
                      <a:gd name="T18" fmla="*/ 43 w 71"/>
                      <a:gd name="T19" fmla="*/ 25 h 126"/>
                      <a:gd name="T20" fmla="*/ 44 w 71"/>
                      <a:gd name="T21" fmla="*/ 15 h 126"/>
                      <a:gd name="T22" fmla="*/ 38 w 71"/>
                      <a:gd name="T23" fmla="*/ 2 h 126"/>
                      <a:gd name="T24" fmla="*/ 28 w 71"/>
                      <a:gd name="T25" fmla="*/ 2 h 126"/>
                      <a:gd name="T26" fmla="*/ 25 w 71"/>
                      <a:gd name="T27" fmla="*/ 10 h 126"/>
                      <a:gd name="T28" fmla="*/ 25 w 71"/>
                      <a:gd name="T29" fmla="*/ 21 h 126"/>
                      <a:gd name="T30" fmla="*/ 19 w 71"/>
                      <a:gd name="T31" fmla="*/ 29 h 126"/>
                      <a:gd name="T32" fmla="*/ 11 w 71"/>
                      <a:gd name="T33" fmla="*/ 32 h 126"/>
                      <a:gd name="T34" fmla="*/ 6 w 71"/>
                      <a:gd name="T35" fmla="*/ 40 h 126"/>
                      <a:gd name="T36" fmla="*/ 6 w 71"/>
                      <a:gd name="T37" fmla="*/ 53 h 126"/>
                      <a:gd name="T38" fmla="*/ 2 w 71"/>
                      <a:gd name="T39" fmla="*/ 58 h 126"/>
                      <a:gd name="T40" fmla="*/ 2 w 71"/>
                      <a:gd name="T41" fmla="*/ 67 h 126"/>
                      <a:gd name="T42" fmla="*/ 6 w 71"/>
                      <a:gd name="T43" fmla="*/ 73 h 126"/>
                      <a:gd name="T44" fmla="*/ 6 w 71"/>
                      <a:gd name="T45" fmla="*/ 86 h 126"/>
                      <a:gd name="T46" fmla="*/ 11 w 71"/>
                      <a:gd name="T47" fmla="*/ 95 h 126"/>
                      <a:gd name="T48" fmla="*/ 19 w 71"/>
                      <a:gd name="T49" fmla="*/ 98 h 126"/>
                      <a:gd name="T50" fmla="*/ 25 w 71"/>
                      <a:gd name="T51" fmla="*/ 105 h 126"/>
                      <a:gd name="T52" fmla="*/ 25 w 71"/>
                      <a:gd name="T53" fmla="*/ 115 h 126"/>
                      <a:gd name="T54" fmla="*/ 28 w 71"/>
                      <a:gd name="T55" fmla="*/ 124 h 126"/>
                      <a:gd name="T56" fmla="*/ 38 w 71"/>
                      <a:gd name="T57" fmla="*/ 124 h 126"/>
                      <a:gd name="T58" fmla="*/ 44 w 71"/>
                      <a:gd name="T59" fmla="*/ 112 h 126"/>
                      <a:gd name="T60" fmla="*/ 43 w 71"/>
                      <a:gd name="T61" fmla="*/ 101 h 126"/>
                      <a:gd name="T62" fmla="*/ 45 w 71"/>
                      <a:gd name="T63" fmla="*/ 98 h 126"/>
                      <a:gd name="T64" fmla="*/ 53 w 71"/>
                      <a:gd name="T65" fmla="*/ 99 h 126"/>
                      <a:gd name="T66" fmla="*/ 64 w 71"/>
                      <a:gd name="T67" fmla="*/ 99 h 126"/>
                      <a:gd name="T68" fmla="*/ 64 w 71"/>
                      <a:gd name="T69" fmla="*/ 95 h 126"/>
                      <a:gd name="T70" fmla="*/ 59 w 71"/>
                      <a:gd name="T71" fmla="*/ 83 h 126"/>
                      <a:gd name="T72" fmla="*/ 56 w 71"/>
                      <a:gd name="T73" fmla="*/ 71 h 126"/>
                      <a:gd name="T74" fmla="*/ 50 w 71"/>
                      <a:gd name="T75" fmla="*/ 70 h 126"/>
                      <a:gd name="T76" fmla="*/ 41 w 71"/>
                      <a:gd name="T77" fmla="*/ 71 h 126"/>
                      <a:gd name="T78" fmla="*/ 35 w 71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1"/>
                      <a:gd name="T121" fmla="*/ 0 h 126"/>
                      <a:gd name="T122" fmla="*/ 71 w 71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1" h="126">
                        <a:moveTo>
                          <a:pt x="35" y="63"/>
                        </a:moveTo>
                        <a:lnTo>
                          <a:pt x="35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5" y="55"/>
                        </a:lnTo>
                        <a:lnTo>
                          <a:pt x="50" y="57"/>
                        </a:lnTo>
                        <a:lnTo>
                          <a:pt x="54" y="57"/>
                        </a:lnTo>
                        <a:lnTo>
                          <a:pt x="56" y="54"/>
                        </a:lnTo>
                        <a:lnTo>
                          <a:pt x="57" y="50"/>
                        </a:lnTo>
                        <a:lnTo>
                          <a:pt x="59" y="42"/>
                        </a:lnTo>
                        <a:lnTo>
                          <a:pt x="60" y="37"/>
                        </a:lnTo>
                        <a:lnTo>
                          <a:pt x="64" y="32"/>
                        </a:lnTo>
                        <a:lnTo>
                          <a:pt x="70" y="31"/>
                        </a:lnTo>
                        <a:lnTo>
                          <a:pt x="64" y="28"/>
                        </a:lnTo>
                        <a:lnTo>
                          <a:pt x="59" y="28"/>
                        </a:lnTo>
                        <a:lnTo>
                          <a:pt x="53" y="26"/>
                        </a:lnTo>
                        <a:lnTo>
                          <a:pt x="48" y="28"/>
                        </a:lnTo>
                        <a:lnTo>
                          <a:pt x="45" y="29"/>
                        </a:lnTo>
                        <a:lnTo>
                          <a:pt x="44" y="28"/>
                        </a:lnTo>
                        <a:lnTo>
                          <a:pt x="43" y="25"/>
                        </a:lnTo>
                        <a:lnTo>
                          <a:pt x="44" y="21"/>
                        </a:lnTo>
                        <a:lnTo>
                          <a:pt x="44" y="15"/>
                        </a:lnTo>
                        <a:lnTo>
                          <a:pt x="43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5" y="6"/>
                        </a:lnTo>
                        <a:lnTo>
                          <a:pt x="25" y="10"/>
                        </a:lnTo>
                        <a:lnTo>
                          <a:pt x="27" y="16"/>
                        </a:lnTo>
                        <a:lnTo>
                          <a:pt x="25" y="21"/>
                        </a:lnTo>
                        <a:lnTo>
                          <a:pt x="24" y="26"/>
                        </a:lnTo>
                        <a:lnTo>
                          <a:pt x="19" y="29"/>
                        </a:lnTo>
                        <a:lnTo>
                          <a:pt x="15" y="31"/>
                        </a:lnTo>
                        <a:lnTo>
                          <a:pt x="11" y="32"/>
                        </a:lnTo>
                        <a:lnTo>
                          <a:pt x="9" y="35"/>
                        </a:lnTo>
                        <a:lnTo>
                          <a:pt x="6" y="40"/>
                        </a:lnTo>
                        <a:lnTo>
                          <a:pt x="6" y="44"/>
                        </a:lnTo>
                        <a:lnTo>
                          <a:pt x="6" y="53"/>
                        </a:lnTo>
                        <a:lnTo>
                          <a:pt x="3" y="55"/>
                        </a:lnTo>
                        <a:lnTo>
                          <a:pt x="2" y="58"/>
                        </a:lnTo>
                        <a:lnTo>
                          <a:pt x="0" y="63"/>
                        </a:lnTo>
                        <a:lnTo>
                          <a:pt x="2" y="67"/>
                        </a:lnTo>
                        <a:lnTo>
                          <a:pt x="3" y="70"/>
                        </a:lnTo>
                        <a:lnTo>
                          <a:pt x="6" y="73"/>
                        </a:lnTo>
                        <a:lnTo>
                          <a:pt x="6" y="82"/>
                        </a:lnTo>
                        <a:lnTo>
                          <a:pt x="6" y="86"/>
                        </a:lnTo>
                        <a:lnTo>
                          <a:pt x="9" y="92"/>
                        </a:lnTo>
                        <a:lnTo>
                          <a:pt x="11" y="95"/>
                        </a:lnTo>
                        <a:lnTo>
                          <a:pt x="15" y="96"/>
                        </a:lnTo>
                        <a:lnTo>
                          <a:pt x="19" y="98"/>
                        </a:lnTo>
                        <a:lnTo>
                          <a:pt x="24" y="101"/>
                        </a:lnTo>
                        <a:lnTo>
                          <a:pt x="25" y="105"/>
                        </a:lnTo>
                        <a:lnTo>
                          <a:pt x="27" y="109"/>
                        </a:lnTo>
                        <a:lnTo>
                          <a:pt x="25" y="115"/>
                        </a:lnTo>
                        <a:lnTo>
                          <a:pt x="25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3" y="118"/>
                        </a:lnTo>
                        <a:lnTo>
                          <a:pt x="44" y="112"/>
                        </a:lnTo>
                        <a:lnTo>
                          <a:pt x="44" y="106"/>
                        </a:lnTo>
                        <a:lnTo>
                          <a:pt x="43" y="101"/>
                        </a:lnTo>
                        <a:lnTo>
                          <a:pt x="44" y="98"/>
                        </a:lnTo>
                        <a:lnTo>
                          <a:pt x="45" y="98"/>
                        </a:lnTo>
                        <a:lnTo>
                          <a:pt x="48" y="98"/>
                        </a:lnTo>
                        <a:lnTo>
                          <a:pt x="53" y="99"/>
                        </a:lnTo>
                        <a:lnTo>
                          <a:pt x="59" y="99"/>
                        </a:lnTo>
                        <a:lnTo>
                          <a:pt x="64" y="99"/>
                        </a:lnTo>
                        <a:lnTo>
                          <a:pt x="70" y="96"/>
                        </a:lnTo>
                        <a:lnTo>
                          <a:pt x="64" y="95"/>
                        </a:lnTo>
                        <a:lnTo>
                          <a:pt x="60" y="89"/>
                        </a:lnTo>
                        <a:lnTo>
                          <a:pt x="59" y="83"/>
                        </a:lnTo>
                        <a:lnTo>
                          <a:pt x="57" y="76"/>
                        </a:lnTo>
                        <a:lnTo>
                          <a:pt x="56" y="71"/>
                        </a:lnTo>
                        <a:lnTo>
                          <a:pt x="54" y="70"/>
                        </a:lnTo>
                        <a:lnTo>
                          <a:pt x="50" y="70"/>
                        </a:lnTo>
                        <a:lnTo>
                          <a:pt x="45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5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13" name="Freeform 58"/>
                  <p:cNvSpPr>
                    <a:spLocks/>
                  </p:cNvSpPr>
                  <p:nvPr/>
                </p:nvSpPr>
                <p:spPr bwMode="auto">
                  <a:xfrm>
                    <a:off x="3510" y="2284"/>
                    <a:ext cx="72" cy="126"/>
                  </a:xfrm>
                  <a:custGeom>
                    <a:avLst/>
                    <a:gdLst>
                      <a:gd name="T0" fmla="*/ 36 w 72"/>
                      <a:gd name="T1" fmla="*/ 58 h 126"/>
                      <a:gd name="T2" fmla="*/ 41 w 72"/>
                      <a:gd name="T3" fmla="*/ 54 h 126"/>
                      <a:gd name="T4" fmla="*/ 51 w 72"/>
                      <a:gd name="T5" fmla="*/ 57 h 126"/>
                      <a:gd name="T6" fmla="*/ 57 w 72"/>
                      <a:gd name="T7" fmla="*/ 54 h 126"/>
                      <a:gd name="T8" fmla="*/ 58 w 72"/>
                      <a:gd name="T9" fmla="*/ 42 h 126"/>
                      <a:gd name="T10" fmla="*/ 65 w 72"/>
                      <a:gd name="T11" fmla="*/ 32 h 126"/>
                      <a:gd name="T12" fmla="*/ 65 w 72"/>
                      <a:gd name="T13" fmla="*/ 28 h 126"/>
                      <a:gd name="T14" fmla="*/ 54 w 72"/>
                      <a:gd name="T15" fmla="*/ 26 h 126"/>
                      <a:gd name="T16" fmla="*/ 46 w 72"/>
                      <a:gd name="T17" fmla="*/ 29 h 126"/>
                      <a:gd name="T18" fmla="*/ 44 w 72"/>
                      <a:gd name="T19" fmla="*/ 25 h 126"/>
                      <a:gd name="T20" fmla="*/ 45 w 72"/>
                      <a:gd name="T21" fmla="*/ 15 h 126"/>
                      <a:gd name="T22" fmla="*/ 38 w 72"/>
                      <a:gd name="T23" fmla="*/ 2 h 126"/>
                      <a:gd name="T24" fmla="*/ 28 w 72"/>
                      <a:gd name="T25" fmla="*/ 2 h 126"/>
                      <a:gd name="T26" fmla="*/ 26 w 72"/>
                      <a:gd name="T27" fmla="*/ 10 h 126"/>
                      <a:gd name="T28" fmla="*/ 26 w 72"/>
                      <a:gd name="T29" fmla="*/ 21 h 126"/>
                      <a:gd name="T30" fmla="*/ 20 w 72"/>
                      <a:gd name="T31" fmla="*/ 29 h 126"/>
                      <a:gd name="T32" fmla="*/ 12 w 72"/>
                      <a:gd name="T33" fmla="*/ 32 h 126"/>
                      <a:gd name="T34" fmla="*/ 7 w 72"/>
                      <a:gd name="T35" fmla="*/ 40 h 126"/>
                      <a:gd name="T36" fmla="*/ 6 w 72"/>
                      <a:gd name="T37" fmla="*/ 53 h 126"/>
                      <a:gd name="T38" fmla="*/ 1 w 72"/>
                      <a:gd name="T39" fmla="*/ 58 h 126"/>
                      <a:gd name="T40" fmla="*/ 1 w 72"/>
                      <a:gd name="T41" fmla="*/ 67 h 126"/>
                      <a:gd name="T42" fmla="*/ 6 w 72"/>
                      <a:gd name="T43" fmla="*/ 73 h 126"/>
                      <a:gd name="T44" fmla="*/ 7 w 72"/>
                      <a:gd name="T45" fmla="*/ 86 h 126"/>
                      <a:gd name="T46" fmla="*/ 12 w 72"/>
                      <a:gd name="T47" fmla="*/ 95 h 126"/>
                      <a:gd name="T48" fmla="*/ 20 w 72"/>
                      <a:gd name="T49" fmla="*/ 98 h 126"/>
                      <a:gd name="T50" fmla="*/ 26 w 72"/>
                      <a:gd name="T51" fmla="*/ 105 h 126"/>
                      <a:gd name="T52" fmla="*/ 26 w 72"/>
                      <a:gd name="T53" fmla="*/ 115 h 126"/>
                      <a:gd name="T54" fmla="*/ 28 w 72"/>
                      <a:gd name="T55" fmla="*/ 124 h 126"/>
                      <a:gd name="T56" fmla="*/ 38 w 72"/>
                      <a:gd name="T57" fmla="*/ 124 h 126"/>
                      <a:gd name="T58" fmla="*/ 45 w 72"/>
                      <a:gd name="T59" fmla="*/ 112 h 126"/>
                      <a:gd name="T60" fmla="*/ 44 w 72"/>
                      <a:gd name="T61" fmla="*/ 101 h 126"/>
                      <a:gd name="T62" fmla="*/ 46 w 72"/>
                      <a:gd name="T63" fmla="*/ 98 h 126"/>
                      <a:gd name="T64" fmla="*/ 54 w 72"/>
                      <a:gd name="T65" fmla="*/ 99 h 126"/>
                      <a:gd name="T66" fmla="*/ 65 w 72"/>
                      <a:gd name="T67" fmla="*/ 99 h 126"/>
                      <a:gd name="T68" fmla="*/ 65 w 72"/>
                      <a:gd name="T69" fmla="*/ 95 h 126"/>
                      <a:gd name="T70" fmla="*/ 58 w 72"/>
                      <a:gd name="T71" fmla="*/ 83 h 126"/>
                      <a:gd name="T72" fmla="*/ 57 w 72"/>
                      <a:gd name="T73" fmla="*/ 71 h 126"/>
                      <a:gd name="T74" fmla="*/ 51 w 72"/>
                      <a:gd name="T75" fmla="*/ 70 h 126"/>
                      <a:gd name="T76" fmla="*/ 41 w 72"/>
                      <a:gd name="T77" fmla="*/ 71 h 126"/>
                      <a:gd name="T78" fmla="*/ 36 w 72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2"/>
                      <a:gd name="T121" fmla="*/ 0 h 126"/>
                      <a:gd name="T122" fmla="*/ 72 w 72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2" h="126">
                        <a:moveTo>
                          <a:pt x="35" y="63"/>
                        </a:moveTo>
                        <a:lnTo>
                          <a:pt x="36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5" y="55"/>
                        </a:lnTo>
                        <a:lnTo>
                          <a:pt x="51" y="57"/>
                        </a:lnTo>
                        <a:lnTo>
                          <a:pt x="54" y="57"/>
                        </a:lnTo>
                        <a:lnTo>
                          <a:pt x="57" y="54"/>
                        </a:lnTo>
                        <a:lnTo>
                          <a:pt x="58" y="50"/>
                        </a:lnTo>
                        <a:lnTo>
                          <a:pt x="58" y="42"/>
                        </a:lnTo>
                        <a:lnTo>
                          <a:pt x="61" y="37"/>
                        </a:lnTo>
                        <a:lnTo>
                          <a:pt x="65" y="32"/>
                        </a:lnTo>
                        <a:lnTo>
                          <a:pt x="71" y="31"/>
                        </a:lnTo>
                        <a:lnTo>
                          <a:pt x="65" y="28"/>
                        </a:lnTo>
                        <a:lnTo>
                          <a:pt x="60" y="28"/>
                        </a:lnTo>
                        <a:lnTo>
                          <a:pt x="54" y="26"/>
                        </a:lnTo>
                        <a:lnTo>
                          <a:pt x="49" y="28"/>
                        </a:lnTo>
                        <a:lnTo>
                          <a:pt x="46" y="29"/>
                        </a:lnTo>
                        <a:lnTo>
                          <a:pt x="44" y="28"/>
                        </a:lnTo>
                        <a:lnTo>
                          <a:pt x="44" y="25"/>
                        </a:lnTo>
                        <a:lnTo>
                          <a:pt x="45" y="21"/>
                        </a:lnTo>
                        <a:lnTo>
                          <a:pt x="45" y="15"/>
                        </a:lnTo>
                        <a:lnTo>
                          <a:pt x="44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6" y="6"/>
                        </a:lnTo>
                        <a:lnTo>
                          <a:pt x="26" y="10"/>
                        </a:lnTo>
                        <a:lnTo>
                          <a:pt x="26" y="16"/>
                        </a:lnTo>
                        <a:lnTo>
                          <a:pt x="26" y="21"/>
                        </a:lnTo>
                        <a:lnTo>
                          <a:pt x="23" y="26"/>
                        </a:lnTo>
                        <a:lnTo>
                          <a:pt x="20" y="29"/>
                        </a:lnTo>
                        <a:lnTo>
                          <a:pt x="16" y="31"/>
                        </a:lnTo>
                        <a:lnTo>
                          <a:pt x="12" y="32"/>
                        </a:lnTo>
                        <a:lnTo>
                          <a:pt x="9" y="35"/>
                        </a:lnTo>
                        <a:lnTo>
                          <a:pt x="7" y="40"/>
                        </a:lnTo>
                        <a:lnTo>
                          <a:pt x="7" y="44"/>
                        </a:lnTo>
                        <a:lnTo>
                          <a:pt x="6" y="53"/>
                        </a:lnTo>
                        <a:lnTo>
                          <a:pt x="4" y="55"/>
                        </a:lnTo>
                        <a:lnTo>
                          <a:pt x="1" y="58"/>
                        </a:lnTo>
                        <a:lnTo>
                          <a:pt x="0" y="63"/>
                        </a:lnTo>
                        <a:lnTo>
                          <a:pt x="1" y="67"/>
                        </a:lnTo>
                        <a:lnTo>
                          <a:pt x="4" y="70"/>
                        </a:lnTo>
                        <a:lnTo>
                          <a:pt x="6" y="73"/>
                        </a:lnTo>
                        <a:lnTo>
                          <a:pt x="7" y="82"/>
                        </a:lnTo>
                        <a:lnTo>
                          <a:pt x="7" y="86"/>
                        </a:lnTo>
                        <a:lnTo>
                          <a:pt x="9" y="92"/>
                        </a:lnTo>
                        <a:lnTo>
                          <a:pt x="12" y="95"/>
                        </a:lnTo>
                        <a:lnTo>
                          <a:pt x="16" y="96"/>
                        </a:lnTo>
                        <a:lnTo>
                          <a:pt x="20" y="98"/>
                        </a:lnTo>
                        <a:lnTo>
                          <a:pt x="23" y="101"/>
                        </a:lnTo>
                        <a:lnTo>
                          <a:pt x="26" y="105"/>
                        </a:lnTo>
                        <a:lnTo>
                          <a:pt x="26" y="109"/>
                        </a:lnTo>
                        <a:lnTo>
                          <a:pt x="26" y="115"/>
                        </a:lnTo>
                        <a:lnTo>
                          <a:pt x="26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4" y="118"/>
                        </a:lnTo>
                        <a:lnTo>
                          <a:pt x="45" y="112"/>
                        </a:lnTo>
                        <a:lnTo>
                          <a:pt x="45" y="106"/>
                        </a:lnTo>
                        <a:lnTo>
                          <a:pt x="44" y="101"/>
                        </a:lnTo>
                        <a:lnTo>
                          <a:pt x="44" y="98"/>
                        </a:lnTo>
                        <a:lnTo>
                          <a:pt x="46" y="98"/>
                        </a:lnTo>
                        <a:lnTo>
                          <a:pt x="49" y="98"/>
                        </a:lnTo>
                        <a:lnTo>
                          <a:pt x="54" y="99"/>
                        </a:lnTo>
                        <a:lnTo>
                          <a:pt x="60" y="99"/>
                        </a:lnTo>
                        <a:lnTo>
                          <a:pt x="65" y="99"/>
                        </a:lnTo>
                        <a:lnTo>
                          <a:pt x="71" y="96"/>
                        </a:lnTo>
                        <a:lnTo>
                          <a:pt x="65" y="95"/>
                        </a:lnTo>
                        <a:lnTo>
                          <a:pt x="61" y="89"/>
                        </a:lnTo>
                        <a:lnTo>
                          <a:pt x="58" y="83"/>
                        </a:lnTo>
                        <a:lnTo>
                          <a:pt x="58" y="76"/>
                        </a:lnTo>
                        <a:lnTo>
                          <a:pt x="57" y="71"/>
                        </a:lnTo>
                        <a:lnTo>
                          <a:pt x="54" y="70"/>
                        </a:lnTo>
                        <a:lnTo>
                          <a:pt x="51" y="70"/>
                        </a:lnTo>
                        <a:lnTo>
                          <a:pt x="45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6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14" name="Freeform 59"/>
                  <p:cNvSpPr>
                    <a:spLocks/>
                  </p:cNvSpPr>
                  <p:nvPr/>
                </p:nvSpPr>
                <p:spPr bwMode="auto">
                  <a:xfrm>
                    <a:off x="3575" y="2284"/>
                    <a:ext cx="71" cy="126"/>
                  </a:xfrm>
                  <a:custGeom>
                    <a:avLst/>
                    <a:gdLst>
                      <a:gd name="T0" fmla="*/ 35 w 71"/>
                      <a:gd name="T1" fmla="*/ 58 h 126"/>
                      <a:gd name="T2" fmla="*/ 41 w 71"/>
                      <a:gd name="T3" fmla="*/ 54 h 126"/>
                      <a:gd name="T4" fmla="*/ 49 w 71"/>
                      <a:gd name="T5" fmla="*/ 57 h 126"/>
                      <a:gd name="T6" fmla="*/ 55 w 71"/>
                      <a:gd name="T7" fmla="*/ 54 h 126"/>
                      <a:gd name="T8" fmla="*/ 58 w 71"/>
                      <a:gd name="T9" fmla="*/ 42 h 126"/>
                      <a:gd name="T10" fmla="*/ 64 w 71"/>
                      <a:gd name="T11" fmla="*/ 32 h 126"/>
                      <a:gd name="T12" fmla="*/ 64 w 71"/>
                      <a:gd name="T13" fmla="*/ 28 h 126"/>
                      <a:gd name="T14" fmla="*/ 52 w 71"/>
                      <a:gd name="T15" fmla="*/ 26 h 126"/>
                      <a:gd name="T16" fmla="*/ 45 w 71"/>
                      <a:gd name="T17" fmla="*/ 29 h 126"/>
                      <a:gd name="T18" fmla="*/ 42 w 71"/>
                      <a:gd name="T19" fmla="*/ 25 h 126"/>
                      <a:gd name="T20" fmla="*/ 44 w 71"/>
                      <a:gd name="T21" fmla="*/ 15 h 126"/>
                      <a:gd name="T22" fmla="*/ 38 w 71"/>
                      <a:gd name="T23" fmla="*/ 2 h 126"/>
                      <a:gd name="T24" fmla="*/ 28 w 71"/>
                      <a:gd name="T25" fmla="*/ 2 h 126"/>
                      <a:gd name="T26" fmla="*/ 25 w 71"/>
                      <a:gd name="T27" fmla="*/ 10 h 126"/>
                      <a:gd name="T28" fmla="*/ 25 w 71"/>
                      <a:gd name="T29" fmla="*/ 21 h 126"/>
                      <a:gd name="T30" fmla="*/ 19 w 71"/>
                      <a:gd name="T31" fmla="*/ 29 h 126"/>
                      <a:gd name="T32" fmla="*/ 10 w 71"/>
                      <a:gd name="T33" fmla="*/ 32 h 126"/>
                      <a:gd name="T34" fmla="*/ 6 w 71"/>
                      <a:gd name="T35" fmla="*/ 40 h 126"/>
                      <a:gd name="T36" fmla="*/ 6 w 71"/>
                      <a:gd name="T37" fmla="*/ 53 h 126"/>
                      <a:gd name="T38" fmla="*/ 1 w 71"/>
                      <a:gd name="T39" fmla="*/ 58 h 126"/>
                      <a:gd name="T40" fmla="*/ 1 w 71"/>
                      <a:gd name="T41" fmla="*/ 67 h 126"/>
                      <a:gd name="T42" fmla="*/ 6 w 71"/>
                      <a:gd name="T43" fmla="*/ 73 h 126"/>
                      <a:gd name="T44" fmla="*/ 6 w 71"/>
                      <a:gd name="T45" fmla="*/ 86 h 126"/>
                      <a:gd name="T46" fmla="*/ 10 w 71"/>
                      <a:gd name="T47" fmla="*/ 95 h 126"/>
                      <a:gd name="T48" fmla="*/ 19 w 71"/>
                      <a:gd name="T49" fmla="*/ 98 h 126"/>
                      <a:gd name="T50" fmla="*/ 25 w 71"/>
                      <a:gd name="T51" fmla="*/ 105 h 126"/>
                      <a:gd name="T52" fmla="*/ 25 w 71"/>
                      <a:gd name="T53" fmla="*/ 115 h 126"/>
                      <a:gd name="T54" fmla="*/ 28 w 71"/>
                      <a:gd name="T55" fmla="*/ 124 h 126"/>
                      <a:gd name="T56" fmla="*/ 38 w 71"/>
                      <a:gd name="T57" fmla="*/ 124 h 126"/>
                      <a:gd name="T58" fmla="*/ 44 w 71"/>
                      <a:gd name="T59" fmla="*/ 112 h 126"/>
                      <a:gd name="T60" fmla="*/ 42 w 71"/>
                      <a:gd name="T61" fmla="*/ 101 h 126"/>
                      <a:gd name="T62" fmla="*/ 45 w 71"/>
                      <a:gd name="T63" fmla="*/ 98 h 126"/>
                      <a:gd name="T64" fmla="*/ 52 w 71"/>
                      <a:gd name="T65" fmla="*/ 99 h 126"/>
                      <a:gd name="T66" fmla="*/ 64 w 71"/>
                      <a:gd name="T67" fmla="*/ 99 h 126"/>
                      <a:gd name="T68" fmla="*/ 64 w 71"/>
                      <a:gd name="T69" fmla="*/ 95 h 126"/>
                      <a:gd name="T70" fmla="*/ 58 w 71"/>
                      <a:gd name="T71" fmla="*/ 83 h 126"/>
                      <a:gd name="T72" fmla="*/ 55 w 71"/>
                      <a:gd name="T73" fmla="*/ 71 h 126"/>
                      <a:gd name="T74" fmla="*/ 49 w 71"/>
                      <a:gd name="T75" fmla="*/ 70 h 126"/>
                      <a:gd name="T76" fmla="*/ 41 w 71"/>
                      <a:gd name="T77" fmla="*/ 71 h 126"/>
                      <a:gd name="T78" fmla="*/ 35 w 71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1"/>
                      <a:gd name="T121" fmla="*/ 0 h 126"/>
                      <a:gd name="T122" fmla="*/ 71 w 71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1" h="126">
                        <a:moveTo>
                          <a:pt x="35" y="63"/>
                        </a:moveTo>
                        <a:lnTo>
                          <a:pt x="35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5" y="55"/>
                        </a:lnTo>
                        <a:lnTo>
                          <a:pt x="49" y="57"/>
                        </a:lnTo>
                        <a:lnTo>
                          <a:pt x="54" y="57"/>
                        </a:lnTo>
                        <a:lnTo>
                          <a:pt x="55" y="54"/>
                        </a:lnTo>
                        <a:lnTo>
                          <a:pt x="57" y="50"/>
                        </a:lnTo>
                        <a:lnTo>
                          <a:pt x="58" y="42"/>
                        </a:lnTo>
                        <a:lnTo>
                          <a:pt x="60" y="37"/>
                        </a:lnTo>
                        <a:lnTo>
                          <a:pt x="64" y="32"/>
                        </a:lnTo>
                        <a:lnTo>
                          <a:pt x="70" y="31"/>
                        </a:lnTo>
                        <a:lnTo>
                          <a:pt x="64" y="28"/>
                        </a:lnTo>
                        <a:lnTo>
                          <a:pt x="58" y="28"/>
                        </a:lnTo>
                        <a:lnTo>
                          <a:pt x="52" y="26"/>
                        </a:lnTo>
                        <a:lnTo>
                          <a:pt x="48" y="28"/>
                        </a:lnTo>
                        <a:lnTo>
                          <a:pt x="45" y="29"/>
                        </a:lnTo>
                        <a:lnTo>
                          <a:pt x="44" y="28"/>
                        </a:lnTo>
                        <a:lnTo>
                          <a:pt x="42" y="25"/>
                        </a:lnTo>
                        <a:lnTo>
                          <a:pt x="44" y="21"/>
                        </a:lnTo>
                        <a:lnTo>
                          <a:pt x="44" y="15"/>
                        </a:lnTo>
                        <a:lnTo>
                          <a:pt x="42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5" y="6"/>
                        </a:lnTo>
                        <a:lnTo>
                          <a:pt x="25" y="10"/>
                        </a:lnTo>
                        <a:lnTo>
                          <a:pt x="26" y="16"/>
                        </a:lnTo>
                        <a:lnTo>
                          <a:pt x="25" y="21"/>
                        </a:lnTo>
                        <a:lnTo>
                          <a:pt x="23" y="26"/>
                        </a:lnTo>
                        <a:lnTo>
                          <a:pt x="19" y="29"/>
                        </a:lnTo>
                        <a:lnTo>
                          <a:pt x="14" y="31"/>
                        </a:lnTo>
                        <a:lnTo>
                          <a:pt x="10" y="32"/>
                        </a:lnTo>
                        <a:lnTo>
                          <a:pt x="9" y="35"/>
                        </a:lnTo>
                        <a:lnTo>
                          <a:pt x="6" y="40"/>
                        </a:lnTo>
                        <a:lnTo>
                          <a:pt x="6" y="44"/>
                        </a:lnTo>
                        <a:lnTo>
                          <a:pt x="6" y="53"/>
                        </a:lnTo>
                        <a:lnTo>
                          <a:pt x="3" y="55"/>
                        </a:lnTo>
                        <a:lnTo>
                          <a:pt x="1" y="58"/>
                        </a:lnTo>
                        <a:lnTo>
                          <a:pt x="0" y="63"/>
                        </a:lnTo>
                        <a:lnTo>
                          <a:pt x="1" y="67"/>
                        </a:lnTo>
                        <a:lnTo>
                          <a:pt x="3" y="70"/>
                        </a:lnTo>
                        <a:lnTo>
                          <a:pt x="6" y="73"/>
                        </a:lnTo>
                        <a:lnTo>
                          <a:pt x="6" y="82"/>
                        </a:lnTo>
                        <a:lnTo>
                          <a:pt x="6" y="86"/>
                        </a:lnTo>
                        <a:lnTo>
                          <a:pt x="9" y="92"/>
                        </a:lnTo>
                        <a:lnTo>
                          <a:pt x="10" y="95"/>
                        </a:lnTo>
                        <a:lnTo>
                          <a:pt x="14" y="96"/>
                        </a:lnTo>
                        <a:lnTo>
                          <a:pt x="19" y="98"/>
                        </a:lnTo>
                        <a:lnTo>
                          <a:pt x="23" y="101"/>
                        </a:lnTo>
                        <a:lnTo>
                          <a:pt x="25" y="105"/>
                        </a:lnTo>
                        <a:lnTo>
                          <a:pt x="26" y="109"/>
                        </a:lnTo>
                        <a:lnTo>
                          <a:pt x="25" y="115"/>
                        </a:lnTo>
                        <a:lnTo>
                          <a:pt x="25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2" y="118"/>
                        </a:lnTo>
                        <a:lnTo>
                          <a:pt x="44" y="112"/>
                        </a:lnTo>
                        <a:lnTo>
                          <a:pt x="44" y="106"/>
                        </a:lnTo>
                        <a:lnTo>
                          <a:pt x="42" y="101"/>
                        </a:lnTo>
                        <a:lnTo>
                          <a:pt x="44" y="98"/>
                        </a:lnTo>
                        <a:lnTo>
                          <a:pt x="45" y="98"/>
                        </a:lnTo>
                        <a:lnTo>
                          <a:pt x="48" y="98"/>
                        </a:lnTo>
                        <a:lnTo>
                          <a:pt x="52" y="99"/>
                        </a:lnTo>
                        <a:lnTo>
                          <a:pt x="58" y="99"/>
                        </a:lnTo>
                        <a:lnTo>
                          <a:pt x="64" y="99"/>
                        </a:lnTo>
                        <a:lnTo>
                          <a:pt x="70" y="96"/>
                        </a:lnTo>
                        <a:lnTo>
                          <a:pt x="64" y="95"/>
                        </a:lnTo>
                        <a:lnTo>
                          <a:pt x="60" y="89"/>
                        </a:lnTo>
                        <a:lnTo>
                          <a:pt x="58" y="83"/>
                        </a:lnTo>
                        <a:lnTo>
                          <a:pt x="57" y="76"/>
                        </a:lnTo>
                        <a:lnTo>
                          <a:pt x="55" y="71"/>
                        </a:lnTo>
                        <a:lnTo>
                          <a:pt x="54" y="70"/>
                        </a:lnTo>
                        <a:lnTo>
                          <a:pt x="49" y="70"/>
                        </a:lnTo>
                        <a:lnTo>
                          <a:pt x="45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5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15" name="Freeform 60"/>
                  <p:cNvSpPr>
                    <a:spLocks/>
                  </p:cNvSpPr>
                  <p:nvPr/>
                </p:nvSpPr>
                <p:spPr bwMode="auto">
                  <a:xfrm>
                    <a:off x="3637" y="2284"/>
                    <a:ext cx="74" cy="126"/>
                  </a:xfrm>
                  <a:custGeom>
                    <a:avLst/>
                    <a:gdLst>
                      <a:gd name="T0" fmla="*/ 37 w 73"/>
                      <a:gd name="T1" fmla="*/ 58 h 126"/>
                      <a:gd name="T2" fmla="*/ 41 w 73"/>
                      <a:gd name="T3" fmla="*/ 54 h 126"/>
                      <a:gd name="T4" fmla="*/ 51 w 73"/>
                      <a:gd name="T5" fmla="*/ 57 h 126"/>
                      <a:gd name="T6" fmla="*/ 57 w 73"/>
                      <a:gd name="T7" fmla="*/ 54 h 126"/>
                      <a:gd name="T8" fmla="*/ 59 w 73"/>
                      <a:gd name="T9" fmla="*/ 42 h 126"/>
                      <a:gd name="T10" fmla="*/ 66 w 73"/>
                      <a:gd name="T11" fmla="*/ 32 h 126"/>
                      <a:gd name="T12" fmla="*/ 66 w 73"/>
                      <a:gd name="T13" fmla="*/ 28 h 126"/>
                      <a:gd name="T14" fmla="*/ 54 w 73"/>
                      <a:gd name="T15" fmla="*/ 26 h 126"/>
                      <a:gd name="T16" fmla="*/ 47 w 73"/>
                      <a:gd name="T17" fmla="*/ 29 h 126"/>
                      <a:gd name="T18" fmla="*/ 44 w 73"/>
                      <a:gd name="T19" fmla="*/ 25 h 126"/>
                      <a:gd name="T20" fmla="*/ 46 w 73"/>
                      <a:gd name="T21" fmla="*/ 15 h 126"/>
                      <a:gd name="T22" fmla="*/ 38 w 73"/>
                      <a:gd name="T23" fmla="*/ 2 h 126"/>
                      <a:gd name="T24" fmla="*/ 28 w 73"/>
                      <a:gd name="T25" fmla="*/ 2 h 126"/>
                      <a:gd name="T26" fmla="*/ 27 w 73"/>
                      <a:gd name="T27" fmla="*/ 10 h 126"/>
                      <a:gd name="T28" fmla="*/ 27 w 73"/>
                      <a:gd name="T29" fmla="*/ 21 h 126"/>
                      <a:gd name="T30" fmla="*/ 21 w 73"/>
                      <a:gd name="T31" fmla="*/ 29 h 126"/>
                      <a:gd name="T32" fmla="*/ 12 w 73"/>
                      <a:gd name="T33" fmla="*/ 32 h 126"/>
                      <a:gd name="T34" fmla="*/ 8 w 73"/>
                      <a:gd name="T35" fmla="*/ 40 h 126"/>
                      <a:gd name="T36" fmla="*/ 6 w 73"/>
                      <a:gd name="T37" fmla="*/ 53 h 126"/>
                      <a:gd name="T38" fmla="*/ 2 w 73"/>
                      <a:gd name="T39" fmla="*/ 58 h 126"/>
                      <a:gd name="T40" fmla="*/ 2 w 73"/>
                      <a:gd name="T41" fmla="*/ 67 h 126"/>
                      <a:gd name="T42" fmla="*/ 6 w 73"/>
                      <a:gd name="T43" fmla="*/ 73 h 126"/>
                      <a:gd name="T44" fmla="*/ 8 w 73"/>
                      <a:gd name="T45" fmla="*/ 86 h 126"/>
                      <a:gd name="T46" fmla="*/ 12 w 73"/>
                      <a:gd name="T47" fmla="*/ 95 h 126"/>
                      <a:gd name="T48" fmla="*/ 21 w 73"/>
                      <a:gd name="T49" fmla="*/ 98 h 126"/>
                      <a:gd name="T50" fmla="*/ 27 w 73"/>
                      <a:gd name="T51" fmla="*/ 105 h 126"/>
                      <a:gd name="T52" fmla="*/ 27 w 73"/>
                      <a:gd name="T53" fmla="*/ 115 h 126"/>
                      <a:gd name="T54" fmla="*/ 28 w 73"/>
                      <a:gd name="T55" fmla="*/ 124 h 126"/>
                      <a:gd name="T56" fmla="*/ 38 w 73"/>
                      <a:gd name="T57" fmla="*/ 124 h 126"/>
                      <a:gd name="T58" fmla="*/ 46 w 73"/>
                      <a:gd name="T59" fmla="*/ 112 h 126"/>
                      <a:gd name="T60" fmla="*/ 44 w 73"/>
                      <a:gd name="T61" fmla="*/ 101 h 126"/>
                      <a:gd name="T62" fmla="*/ 47 w 73"/>
                      <a:gd name="T63" fmla="*/ 98 h 126"/>
                      <a:gd name="T64" fmla="*/ 54 w 73"/>
                      <a:gd name="T65" fmla="*/ 99 h 126"/>
                      <a:gd name="T66" fmla="*/ 66 w 73"/>
                      <a:gd name="T67" fmla="*/ 99 h 126"/>
                      <a:gd name="T68" fmla="*/ 66 w 73"/>
                      <a:gd name="T69" fmla="*/ 95 h 126"/>
                      <a:gd name="T70" fmla="*/ 59 w 73"/>
                      <a:gd name="T71" fmla="*/ 83 h 126"/>
                      <a:gd name="T72" fmla="*/ 57 w 73"/>
                      <a:gd name="T73" fmla="*/ 71 h 126"/>
                      <a:gd name="T74" fmla="*/ 51 w 73"/>
                      <a:gd name="T75" fmla="*/ 70 h 126"/>
                      <a:gd name="T76" fmla="*/ 41 w 73"/>
                      <a:gd name="T77" fmla="*/ 71 h 126"/>
                      <a:gd name="T78" fmla="*/ 37 w 73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3"/>
                      <a:gd name="T121" fmla="*/ 0 h 126"/>
                      <a:gd name="T122" fmla="*/ 73 w 73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3" h="126">
                        <a:moveTo>
                          <a:pt x="35" y="63"/>
                        </a:moveTo>
                        <a:lnTo>
                          <a:pt x="37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6" y="55"/>
                        </a:lnTo>
                        <a:lnTo>
                          <a:pt x="51" y="57"/>
                        </a:lnTo>
                        <a:lnTo>
                          <a:pt x="54" y="57"/>
                        </a:lnTo>
                        <a:lnTo>
                          <a:pt x="57" y="54"/>
                        </a:lnTo>
                        <a:lnTo>
                          <a:pt x="59" y="50"/>
                        </a:lnTo>
                        <a:lnTo>
                          <a:pt x="59" y="42"/>
                        </a:lnTo>
                        <a:lnTo>
                          <a:pt x="62" y="37"/>
                        </a:lnTo>
                        <a:lnTo>
                          <a:pt x="66" y="32"/>
                        </a:lnTo>
                        <a:lnTo>
                          <a:pt x="72" y="31"/>
                        </a:lnTo>
                        <a:lnTo>
                          <a:pt x="66" y="28"/>
                        </a:lnTo>
                        <a:lnTo>
                          <a:pt x="60" y="28"/>
                        </a:lnTo>
                        <a:lnTo>
                          <a:pt x="54" y="26"/>
                        </a:lnTo>
                        <a:lnTo>
                          <a:pt x="50" y="28"/>
                        </a:lnTo>
                        <a:lnTo>
                          <a:pt x="47" y="29"/>
                        </a:lnTo>
                        <a:lnTo>
                          <a:pt x="44" y="28"/>
                        </a:lnTo>
                        <a:lnTo>
                          <a:pt x="44" y="25"/>
                        </a:lnTo>
                        <a:lnTo>
                          <a:pt x="46" y="21"/>
                        </a:lnTo>
                        <a:lnTo>
                          <a:pt x="46" y="15"/>
                        </a:lnTo>
                        <a:lnTo>
                          <a:pt x="44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7" y="6"/>
                        </a:lnTo>
                        <a:lnTo>
                          <a:pt x="27" y="10"/>
                        </a:lnTo>
                        <a:lnTo>
                          <a:pt x="27" y="16"/>
                        </a:lnTo>
                        <a:lnTo>
                          <a:pt x="27" y="21"/>
                        </a:lnTo>
                        <a:lnTo>
                          <a:pt x="24" y="26"/>
                        </a:lnTo>
                        <a:lnTo>
                          <a:pt x="21" y="29"/>
                        </a:lnTo>
                        <a:lnTo>
                          <a:pt x="16" y="31"/>
                        </a:lnTo>
                        <a:lnTo>
                          <a:pt x="12" y="32"/>
                        </a:lnTo>
                        <a:lnTo>
                          <a:pt x="9" y="35"/>
                        </a:lnTo>
                        <a:lnTo>
                          <a:pt x="8" y="40"/>
                        </a:lnTo>
                        <a:lnTo>
                          <a:pt x="8" y="44"/>
                        </a:lnTo>
                        <a:lnTo>
                          <a:pt x="6" y="53"/>
                        </a:lnTo>
                        <a:lnTo>
                          <a:pt x="5" y="55"/>
                        </a:lnTo>
                        <a:lnTo>
                          <a:pt x="2" y="58"/>
                        </a:lnTo>
                        <a:lnTo>
                          <a:pt x="0" y="63"/>
                        </a:lnTo>
                        <a:lnTo>
                          <a:pt x="2" y="67"/>
                        </a:lnTo>
                        <a:lnTo>
                          <a:pt x="5" y="70"/>
                        </a:lnTo>
                        <a:lnTo>
                          <a:pt x="6" y="73"/>
                        </a:lnTo>
                        <a:lnTo>
                          <a:pt x="8" y="82"/>
                        </a:lnTo>
                        <a:lnTo>
                          <a:pt x="8" y="86"/>
                        </a:lnTo>
                        <a:lnTo>
                          <a:pt x="9" y="92"/>
                        </a:lnTo>
                        <a:lnTo>
                          <a:pt x="12" y="95"/>
                        </a:lnTo>
                        <a:lnTo>
                          <a:pt x="16" y="96"/>
                        </a:lnTo>
                        <a:lnTo>
                          <a:pt x="21" y="98"/>
                        </a:lnTo>
                        <a:lnTo>
                          <a:pt x="24" y="101"/>
                        </a:lnTo>
                        <a:lnTo>
                          <a:pt x="27" y="105"/>
                        </a:lnTo>
                        <a:lnTo>
                          <a:pt x="27" y="109"/>
                        </a:lnTo>
                        <a:lnTo>
                          <a:pt x="27" y="115"/>
                        </a:lnTo>
                        <a:lnTo>
                          <a:pt x="27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4" y="118"/>
                        </a:lnTo>
                        <a:lnTo>
                          <a:pt x="46" y="112"/>
                        </a:lnTo>
                        <a:lnTo>
                          <a:pt x="46" y="106"/>
                        </a:lnTo>
                        <a:lnTo>
                          <a:pt x="44" y="101"/>
                        </a:lnTo>
                        <a:lnTo>
                          <a:pt x="44" y="98"/>
                        </a:lnTo>
                        <a:lnTo>
                          <a:pt x="47" y="98"/>
                        </a:lnTo>
                        <a:lnTo>
                          <a:pt x="50" y="98"/>
                        </a:lnTo>
                        <a:lnTo>
                          <a:pt x="54" y="99"/>
                        </a:lnTo>
                        <a:lnTo>
                          <a:pt x="60" y="99"/>
                        </a:lnTo>
                        <a:lnTo>
                          <a:pt x="66" y="99"/>
                        </a:lnTo>
                        <a:lnTo>
                          <a:pt x="72" y="96"/>
                        </a:lnTo>
                        <a:lnTo>
                          <a:pt x="66" y="95"/>
                        </a:lnTo>
                        <a:lnTo>
                          <a:pt x="62" y="89"/>
                        </a:lnTo>
                        <a:lnTo>
                          <a:pt x="59" y="83"/>
                        </a:lnTo>
                        <a:lnTo>
                          <a:pt x="59" y="76"/>
                        </a:lnTo>
                        <a:lnTo>
                          <a:pt x="57" y="71"/>
                        </a:lnTo>
                        <a:lnTo>
                          <a:pt x="54" y="70"/>
                        </a:lnTo>
                        <a:lnTo>
                          <a:pt x="51" y="70"/>
                        </a:lnTo>
                        <a:lnTo>
                          <a:pt x="46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7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</p:grpSp>
            <p:grpSp>
              <p:nvGrpSpPr>
                <p:cNvPr id="72" name="Group 61"/>
                <p:cNvGrpSpPr>
                  <a:grpSpLocks/>
                </p:cNvGrpSpPr>
                <p:nvPr/>
              </p:nvGrpSpPr>
              <p:grpSpPr bwMode="auto">
                <a:xfrm>
                  <a:off x="3898" y="2067"/>
                  <a:ext cx="282" cy="97"/>
                  <a:chOff x="3696" y="2284"/>
                  <a:chExt cx="269" cy="126"/>
                </a:xfrm>
              </p:grpSpPr>
              <p:sp>
                <p:nvSpPr>
                  <p:cNvPr id="100" name="Freeform 62"/>
                  <p:cNvSpPr>
                    <a:spLocks/>
                  </p:cNvSpPr>
                  <p:nvPr/>
                </p:nvSpPr>
                <p:spPr bwMode="auto">
                  <a:xfrm>
                    <a:off x="3730" y="2315"/>
                    <a:ext cx="47" cy="66"/>
                  </a:xfrm>
                  <a:custGeom>
                    <a:avLst/>
                    <a:gdLst>
                      <a:gd name="T0" fmla="*/ 35 w 46"/>
                      <a:gd name="T1" fmla="*/ 65 h 66"/>
                      <a:gd name="T2" fmla="*/ 29 w 46"/>
                      <a:gd name="T3" fmla="*/ 64 h 66"/>
                      <a:gd name="T4" fmla="*/ 25 w 46"/>
                      <a:gd name="T5" fmla="*/ 58 h 66"/>
                      <a:gd name="T6" fmla="*/ 24 w 46"/>
                      <a:gd name="T7" fmla="*/ 52 h 66"/>
                      <a:gd name="T8" fmla="*/ 22 w 46"/>
                      <a:gd name="T9" fmla="*/ 45 h 66"/>
                      <a:gd name="T10" fmla="*/ 21 w 46"/>
                      <a:gd name="T11" fmla="*/ 40 h 66"/>
                      <a:gd name="T12" fmla="*/ 19 w 46"/>
                      <a:gd name="T13" fmla="*/ 39 h 66"/>
                      <a:gd name="T14" fmla="*/ 15 w 46"/>
                      <a:gd name="T15" fmla="*/ 39 h 66"/>
                      <a:gd name="T16" fmla="*/ 10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0 w 46"/>
                      <a:gd name="T23" fmla="*/ 36 h 66"/>
                      <a:gd name="T24" fmla="*/ 0 w 46"/>
                      <a:gd name="T25" fmla="*/ 32 h 66"/>
                      <a:gd name="T26" fmla="*/ 0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0 w 46"/>
                      <a:gd name="T33" fmla="*/ 24 h 66"/>
                      <a:gd name="T34" fmla="*/ 15 w 46"/>
                      <a:gd name="T35" fmla="*/ 26 h 66"/>
                      <a:gd name="T36" fmla="*/ 19 w 46"/>
                      <a:gd name="T37" fmla="*/ 26 h 66"/>
                      <a:gd name="T38" fmla="*/ 21 w 46"/>
                      <a:gd name="T39" fmla="*/ 23 h 66"/>
                      <a:gd name="T40" fmla="*/ 22 w 46"/>
                      <a:gd name="T41" fmla="*/ 19 h 66"/>
                      <a:gd name="T42" fmla="*/ 24 w 46"/>
                      <a:gd name="T43" fmla="*/ 11 h 66"/>
                      <a:gd name="T44" fmla="*/ 25 w 46"/>
                      <a:gd name="T45" fmla="*/ 6 h 66"/>
                      <a:gd name="T46" fmla="*/ 29 w 46"/>
                      <a:gd name="T47" fmla="*/ 1 h 66"/>
                      <a:gd name="T48" fmla="*/ 35 w 46"/>
                      <a:gd name="T49" fmla="*/ 0 h 66"/>
                      <a:gd name="T50" fmla="*/ 40 w 46"/>
                      <a:gd name="T51" fmla="*/ 3 h 66"/>
                      <a:gd name="T52" fmla="*/ 42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4 w 46"/>
                      <a:gd name="T59" fmla="*/ 45 h 66"/>
                      <a:gd name="T60" fmla="*/ 42 w 46"/>
                      <a:gd name="T61" fmla="*/ 55 h 66"/>
                      <a:gd name="T62" fmla="*/ 40 w 46"/>
                      <a:gd name="T63" fmla="*/ 62 h 66"/>
                      <a:gd name="T64" fmla="*/ 35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5" y="65"/>
                        </a:moveTo>
                        <a:lnTo>
                          <a:pt x="29" y="64"/>
                        </a:lnTo>
                        <a:lnTo>
                          <a:pt x="25" y="58"/>
                        </a:lnTo>
                        <a:lnTo>
                          <a:pt x="24" y="52"/>
                        </a:lnTo>
                        <a:lnTo>
                          <a:pt x="22" y="45"/>
                        </a:lnTo>
                        <a:lnTo>
                          <a:pt x="21" y="40"/>
                        </a:lnTo>
                        <a:lnTo>
                          <a:pt x="19" y="39"/>
                        </a:lnTo>
                        <a:lnTo>
                          <a:pt x="15" y="39"/>
                        </a:lnTo>
                        <a:lnTo>
                          <a:pt x="10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0" y="36"/>
                        </a:lnTo>
                        <a:lnTo>
                          <a:pt x="0" y="32"/>
                        </a:lnTo>
                        <a:lnTo>
                          <a:pt x="0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0" y="24"/>
                        </a:lnTo>
                        <a:lnTo>
                          <a:pt x="15" y="26"/>
                        </a:lnTo>
                        <a:lnTo>
                          <a:pt x="19" y="26"/>
                        </a:lnTo>
                        <a:lnTo>
                          <a:pt x="21" y="23"/>
                        </a:lnTo>
                        <a:lnTo>
                          <a:pt x="22" y="19"/>
                        </a:lnTo>
                        <a:lnTo>
                          <a:pt x="24" y="11"/>
                        </a:lnTo>
                        <a:lnTo>
                          <a:pt x="25" y="6"/>
                        </a:lnTo>
                        <a:lnTo>
                          <a:pt x="29" y="1"/>
                        </a:lnTo>
                        <a:lnTo>
                          <a:pt x="35" y="0"/>
                        </a:lnTo>
                        <a:lnTo>
                          <a:pt x="40" y="3"/>
                        </a:lnTo>
                        <a:lnTo>
                          <a:pt x="42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4" y="45"/>
                        </a:lnTo>
                        <a:lnTo>
                          <a:pt x="42" y="55"/>
                        </a:lnTo>
                        <a:lnTo>
                          <a:pt x="40" y="62"/>
                        </a:lnTo>
                        <a:lnTo>
                          <a:pt x="35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01" name="Freeform 63"/>
                  <p:cNvSpPr>
                    <a:spLocks/>
                  </p:cNvSpPr>
                  <p:nvPr/>
                </p:nvSpPr>
                <p:spPr bwMode="auto">
                  <a:xfrm>
                    <a:off x="3793" y="2315"/>
                    <a:ext cx="46" cy="66"/>
                  </a:xfrm>
                  <a:custGeom>
                    <a:avLst/>
                    <a:gdLst>
                      <a:gd name="T0" fmla="*/ 36 w 46"/>
                      <a:gd name="T1" fmla="*/ 65 h 66"/>
                      <a:gd name="T2" fmla="*/ 30 w 46"/>
                      <a:gd name="T3" fmla="*/ 64 h 66"/>
                      <a:gd name="T4" fmla="*/ 26 w 46"/>
                      <a:gd name="T5" fmla="*/ 58 h 66"/>
                      <a:gd name="T6" fmla="*/ 23 w 46"/>
                      <a:gd name="T7" fmla="*/ 52 h 66"/>
                      <a:gd name="T8" fmla="*/ 23 w 46"/>
                      <a:gd name="T9" fmla="*/ 45 h 66"/>
                      <a:gd name="T10" fmla="*/ 22 w 46"/>
                      <a:gd name="T11" fmla="*/ 40 h 66"/>
                      <a:gd name="T12" fmla="*/ 19 w 46"/>
                      <a:gd name="T13" fmla="*/ 39 h 66"/>
                      <a:gd name="T14" fmla="*/ 16 w 46"/>
                      <a:gd name="T15" fmla="*/ 39 h 66"/>
                      <a:gd name="T16" fmla="*/ 10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1 w 46"/>
                      <a:gd name="T23" fmla="*/ 36 h 66"/>
                      <a:gd name="T24" fmla="*/ 0 w 46"/>
                      <a:gd name="T25" fmla="*/ 32 h 66"/>
                      <a:gd name="T26" fmla="*/ 1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0 w 46"/>
                      <a:gd name="T33" fmla="*/ 24 h 66"/>
                      <a:gd name="T34" fmla="*/ 16 w 46"/>
                      <a:gd name="T35" fmla="*/ 26 h 66"/>
                      <a:gd name="T36" fmla="*/ 19 w 46"/>
                      <a:gd name="T37" fmla="*/ 26 h 66"/>
                      <a:gd name="T38" fmla="*/ 22 w 46"/>
                      <a:gd name="T39" fmla="*/ 23 h 66"/>
                      <a:gd name="T40" fmla="*/ 23 w 46"/>
                      <a:gd name="T41" fmla="*/ 19 h 66"/>
                      <a:gd name="T42" fmla="*/ 23 w 46"/>
                      <a:gd name="T43" fmla="*/ 11 h 66"/>
                      <a:gd name="T44" fmla="*/ 26 w 46"/>
                      <a:gd name="T45" fmla="*/ 6 h 66"/>
                      <a:gd name="T46" fmla="*/ 30 w 46"/>
                      <a:gd name="T47" fmla="*/ 1 h 66"/>
                      <a:gd name="T48" fmla="*/ 36 w 46"/>
                      <a:gd name="T49" fmla="*/ 0 h 66"/>
                      <a:gd name="T50" fmla="*/ 41 w 46"/>
                      <a:gd name="T51" fmla="*/ 3 h 66"/>
                      <a:gd name="T52" fmla="*/ 43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5 w 46"/>
                      <a:gd name="T59" fmla="*/ 45 h 66"/>
                      <a:gd name="T60" fmla="*/ 43 w 46"/>
                      <a:gd name="T61" fmla="*/ 55 h 66"/>
                      <a:gd name="T62" fmla="*/ 41 w 46"/>
                      <a:gd name="T63" fmla="*/ 62 h 66"/>
                      <a:gd name="T64" fmla="*/ 36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6" y="65"/>
                        </a:moveTo>
                        <a:lnTo>
                          <a:pt x="30" y="64"/>
                        </a:lnTo>
                        <a:lnTo>
                          <a:pt x="26" y="58"/>
                        </a:lnTo>
                        <a:lnTo>
                          <a:pt x="23" y="52"/>
                        </a:lnTo>
                        <a:lnTo>
                          <a:pt x="23" y="45"/>
                        </a:lnTo>
                        <a:lnTo>
                          <a:pt x="22" y="40"/>
                        </a:lnTo>
                        <a:lnTo>
                          <a:pt x="19" y="39"/>
                        </a:lnTo>
                        <a:lnTo>
                          <a:pt x="16" y="39"/>
                        </a:lnTo>
                        <a:lnTo>
                          <a:pt x="10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1" y="36"/>
                        </a:lnTo>
                        <a:lnTo>
                          <a:pt x="0" y="32"/>
                        </a:lnTo>
                        <a:lnTo>
                          <a:pt x="1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0" y="24"/>
                        </a:lnTo>
                        <a:lnTo>
                          <a:pt x="16" y="26"/>
                        </a:lnTo>
                        <a:lnTo>
                          <a:pt x="19" y="26"/>
                        </a:lnTo>
                        <a:lnTo>
                          <a:pt x="22" y="23"/>
                        </a:lnTo>
                        <a:lnTo>
                          <a:pt x="23" y="19"/>
                        </a:lnTo>
                        <a:lnTo>
                          <a:pt x="23" y="11"/>
                        </a:lnTo>
                        <a:lnTo>
                          <a:pt x="26" y="6"/>
                        </a:lnTo>
                        <a:lnTo>
                          <a:pt x="30" y="1"/>
                        </a:lnTo>
                        <a:lnTo>
                          <a:pt x="36" y="0"/>
                        </a:lnTo>
                        <a:lnTo>
                          <a:pt x="41" y="3"/>
                        </a:lnTo>
                        <a:lnTo>
                          <a:pt x="43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5" y="45"/>
                        </a:lnTo>
                        <a:lnTo>
                          <a:pt x="43" y="55"/>
                        </a:lnTo>
                        <a:lnTo>
                          <a:pt x="41" y="62"/>
                        </a:lnTo>
                        <a:lnTo>
                          <a:pt x="36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02" name="Freeform 64"/>
                  <p:cNvSpPr>
                    <a:spLocks/>
                  </p:cNvSpPr>
                  <p:nvPr/>
                </p:nvSpPr>
                <p:spPr bwMode="auto">
                  <a:xfrm>
                    <a:off x="3857" y="2315"/>
                    <a:ext cx="46" cy="66"/>
                  </a:xfrm>
                  <a:custGeom>
                    <a:avLst/>
                    <a:gdLst>
                      <a:gd name="T0" fmla="*/ 35 w 46"/>
                      <a:gd name="T1" fmla="*/ 65 h 66"/>
                      <a:gd name="T2" fmla="*/ 29 w 46"/>
                      <a:gd name="T3" fmla="*/ 64 h 66"/>
                      <a:gd name="T4" fmla="*/ 25 w 46"/>
                      <a:gd name="T5" fmla="*/ 58 h 66"/>
                      <a:gd name="T6" fmla="*/ 23 w 46"/>
                      <a:gd name="T7" fmla="*/ 52 h 66"/>
                      <a:gd name="T8" fmla="*/ 22 w 46"/>
                      <a:gd name="T9" fmla="*/ 45 h 66"/>
                      <a:gd name="T10" fmla="*/ 20 w 46"/>
                      <a:gd name="T11" fmla="*/ 40 h 66"/>
                      <a:gd name="T12" fmla="*/ 19 w 46"/>
                      <a:gd name="T13" fmla="*/ 39 h 66"/>
                      <a:gd name="T14" fmla="*/ 14 w 46"/>
                      <a:gd name="T15" fmla="*/ 39 h 66"/>
                      <a:gd name="T16" fmla="*/ 10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0 w 46"/>
                      <a:gd name="T23" fmla="*/ 36 h 66"/>
                      <a:gd name="T24" fmla="*/ 0 w 46"/>
                      <a:gd name="T25" fmla="*/ 32 h 66"/>
                      <a:gd name="T26" fmla="*/ 0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0 w 46"/>
                      <a:gd name="T33" fmla="*/ 24 h 66"/>
                      <a:gd name="T34" fmla="*/ 14 w 46"/>
                      <a:gd name="T35" fmla="*/ 26 h 66"/>
                      <a:gd name="T36" fmla="*/ 19 w 46"/>
                      <a:gd name="T37" fmla="*/ 26 h 66"/>
                      <a:gd name="T38" fmla="*/ 20 w 46"/>
                      <a:gd name="T39" fmla="*/ 23 h 66"/>
                      <a:gd name="T40" fmla="*/ 22 w 46"/>
                      <a:gd name="T41" fmla="*/ 19 h 66"/>
                      <a:gd name="T42" fmla="*/ 23 w 46"/>
                      <a:gd name="T43" fmla="*/ 11 h 66"/>
                      <a:gd name="T44" fmla="*/ 25 w 46"/>
                      <a:gd name="T45" fmla="*/ 6 h 66"/>
                      <a:gd name="T46" fmla="*/ 29 w 46"/>
                      <a:gd name="T47" fmla="*/ 1 h 66"/>
                      <a:gd name="T48" fmla="*/ 35 w 46"/>
                      <a:gd name="T49" fmla="*/ 0 h 66"/>
                      <a:gd name="T50" fmla="*/ 39 w 46"/>
                      <a:gd name="T51" fmla="*/ 3 h 66"/>
                      <a:gd name="T52" fmla="*/ 42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3 w 46"/>
                      <a:gd name="T59" fmla="*/ 45 h 66"/>
                      <a:gd name="T60" fmla="*/ 42 w 46"/>
                      <a:gd name="T61" fmla="*/ 55 h 66"/>
                      <a:gd name="T62" fmla="*/ 39 w 46"/>
                      <a:gd name="T63" fmla="*/ 62 h 66"/>
                      <a:gd name="T64" fmla="*/ 35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5" y="65"/>
                        </a:moveTo>
                        <a:lnTo>
                          <a:pt x="29" y="64"/>
                        </a:lnTo>
                        <a:lnTo>
                          <a:pt x="25" y="58"/>
                        </a:lnTo>
                        <a:lnTo>
                          <a:pt x="23" y="52"/>
                        </a:lnTo>
                        <a:lnTo>
                          <a:pt x="22" y="45"/>
                        </a:lnTo>
                        <a:lnTo>
                          <a:pt x="20" y="40"/>
                        </a:lnTo>
                        <a:lnTo>
                          <a:pt x="19" y="39"/>
                        </a:lnTo>
                        <a:lnTo>
                          <a:pt x="14" y="39"/>
                        </a:lnTo>
                        <a:lnTo>
                          <a:pt x="10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0" y="36"/>
                        </a:lnTo>
                        <a:lnTo>
                          <a:pt x="0" y="32"/>
                        </a:lnTo>
                        <a:lnTo>
                          <a:pt x="0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0" y="24"/>
                        </a:lnTo>
                        <a:lnTo>
                          <a:pt x="14" y="26"/>
                        </a:lnTo>
                        <a:lnTo>
                          <a:pt x="19" y="26"/>
                        </a:lnTo>
                        <a:lnTo>
                          <a:pt x="20" y="23"/>
                        </a:lnTo>
                        <a:lnTo>
                          <a:pt x="22" y="19"/>
                        </a:lnTo>
                        <a:lnTo>
                          <a:pt x="23" y="11"/>
                        </a:lnTo>
                        <a:lnTo>
                          <a:pt x="25" y="6"/>
                        </a:lnTo>
                        <a:lnTo>
                          <a:pt x="29" y="1"/>
                        </a:lnTo>
                        <a:lnTo>
                          <a:pt x="35" y="0"/>
                        </a:lnTo>
                        <a:lnTo>
                          <a:pt x="39" y="3"/>
                        </a:lnTo>
                        <a:lnTo>
                          <a:pt x="42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3" y="45"/>
                        </a:lnTo>
                        <a:lnTo>
                          <a:pt x="42" y="55"/>
                        </a:lnTo>
                        <a:lnTo>
                          <a:pt x="39" y="62"/>
                        </a:lnTo>
                        <a:lnTo>
                          <a:pt x="35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03" name="Freeform 65"/>
                  <p:cNvSpPr>
                    <a:spLocks/>
                  </p:cNvSpPr>
                  <p:nvPr/>
                </p:nvSpPr>
                <p:spPr bwMode="auto">
                  <a:xfrm>
                    <a:off x="3919" y="2315"/>
                    <a:ext cx="46" cy="66"/>
                  </a:xfrm>
                  <a:custGeom>
                    <a:avLst/>
                    <a:gdLst>
                      <a:gd name="T0" fmla="*/ 37 w 46"/>
                      <a:gd name="T1" fmla="*/ 65 h 66"/>
                      <a:gd name="T2" fmla="*/ 31 w 46"/>
                      <a:gd name="T3" fmla="*/ 64 h 66"/>
                      <a:gd name="T4" fmla="*/ 27 w 46"/>
                      <a:gd name="T5" fmla="*/ 58 h 66"/>
                      <a:gd name="T6" fmla="*/ 24 w 46"/>
                      <a:gd name="T7" fmla="*/ 52 h 66"/>
                      <a:gd name="T8" fmla="*/ 24 w 46"/>
                      <a:gd name="T9" fmla="*/ 45 h 66"/>
                      <a:gd name="T10" fmla="*/ 22 w 46"/>
                      <a:gd name="T11" fmla="*/ 40 h 66"/>
                      <a:gd name="T12" fmla="*/ 19 w 46"/>
                      <a:gd name="T13" fmla="*/ 39 h 66"/>
                      <a:gd name="T14" fmla="*/ 16 w 46"/>
                      <a:gd name="T15" fmla="*/ 39 h 66"/>
                      <a:gd name="T16" fmla="*/ 11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2 w 46"/>
                      <a:gd name="T23" fmla="*/ 36 h 66"/>
                      <a:gd name="T24" fmla="*/ 0 w 46"/>
                      <a:gd name="T25" fmla="*/ 32 h 66"/>
                      <a:gd name="T26" fmla="*/ 2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1 w 46"/>
                      <a:gd name="T33" fmla="*/ 24 h 66"/>
                      <a:gd name="T34" fmla="*/ 16 w 46"/>
                      <a:gd name="T35" fmla="*/ 26 h 66"/>
                      <a:gd name="T36" fmla="*/ 19 w 46"/>
                      <a:gd name="T37" fmla="*/ 26 h 66"/>
                      <a:gd name="T38" fmla="*/ 22 w 46"/>
                      <a:gd name="T39" fmla="*/ 23 h 66"/>
                      <a:gd name="T40" fmla="*/ 24 w 46"/>
                      <a:gd name="T41" fmla="*/ 19 h 66"/>
                      <a:gd name="T42" fmla="*/ 24 w 46"/>
                      <a:gd name="T43" fmla="*/ 11 h 66"/>
                      <a:gd name="T44" fmla="*/ 27 w 46"/>
                      <a:gd name="T45" fmla="*/ 6 h 66"/>
                      <a:gd name="T46" fmla="*/ 31 w 46"/>
                      <a:gd name="T47" fmla="*/ 1 h 66"/>
                      <a:gd name="T48" fmla="*/ 37 w 46"/>
                      <a:gd name="T49" fmla="*/ 0 h 66"/>
                      <a:gd name="T50" fmla="*/ 41 w 46"/>
                      <a:gd name="T51" fmla="*/ 3 h 66"/>
                      <a:gd name="T52" fmla="*/ 44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5 w 46"/>
                      <a:gd name="T59" fmla="*/ 45 h 66"/>
                      <a:gd name="T60" fmla="*/ 44 w 46"/>
                      <a:gd name="T61" fmla="*/ 55 h 66"/>
                      <a:gd name="T62" fmla="*/ 41 w 46"/>
                      <a:gd name="T63" fmla="*/ 62 h 66"/>
                      <a:gd name="T64" fmla="*/ 37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7" y="65"/>
                        </a:moveTo>
                        <a:lnTo>
                          <a:pt x="31" y="64"/>
                        </a:lnTo>
                        <a:lnTo>
                          <a:pt x="27" y="58"/>
                        </a:lnTo>
                        <a:lnTo>
                          <a:pt x="24" y="52"/>
                        </a:lnTo>
                        <a:lnTo>
                          <a:pt x="24" y="45"/>
                        </a:lnTo>
                        <a:lnTo>
                          <a:pt x="22" y="40"/>
                        </a:lnTo>
                        <a:lnTo>
                          <a:pt x="19" y="39"/>
                        </a:lnTo>
                        <a:lnTo>
                          <a:pt x="16" y="39"/>
                        </a:lnTo>
                        <a:lnTo>
                          <a:pt x="11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2" y="36"/>
                        </a:lnTo>
                        <a:lnTo>
                          <a:pt x="0" y="32"/>
                        </a:lnTo>
                        <a:lnTo>
                          <a:pt x="2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1" y="24"/>
                        </a:lnTo>
                        <a:lnTo>
                          <a:pt x="16" y="26"/>
                        </a:lnTo>
                        <a:lnTo>
                          <a:pt x="19" y="26"/>
                        </a:lnTo>
                        <a:lnTo>
                          <a:pt x="22" y="23"/>
                        </a:lnTo>
                        <a:lnTo>
                          <a:pt x="24" y="19"/>
                        </a:lnTo>
                        <a:lnTo>
                          <a:pt x="24" y="11"/>
                        </a:lnTo>
                        <a:lnTo>
                          <a:pt x="27" y="6"/>
                        </a:lnTo>
                        <a:lnTo>
                          <a:pt x="31" y="1"/>
                        </a:lnTo>
                        <a:lnTo>
                          <a:pt x="37" y="0"/>
                        </a:lnTo>
                        <a:lnTo>
                          <a:pt x="41" y="3"/>
                        </a:lnTo>
                        <a:lnTo>
                          <a:pt x="44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5" y="45"/>
                        </a:lnTo>
                        <a:lnTo>
                          <a:pt x="44" y="55"/>
                        </a:lnTo>
                        <a:lnTo>
                          <a:pt x="41" y="62"/>
                        </a:lnTo>
                        <a:lnTo>
                          <a:pt x="37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04" name="Freeform 66"/>
                  <p:cNvSpPr>
                    <a:spLocks/>
                  </p:cNvSpPr>
                  <p:nvPr/>
                </p:nvSpPr>
                <p:spPr bwMode="auto">
                  <a:xfrm>
                    <a:off x="3696" y="2284"/>
                    <a:ext cx="71" cy="126"/>
                  </a:xfrm>
                  <a:custGeom>
                    <a:avLst/>
                    <a:gdLst>
                      <a:gd name="T0" fmla="*/ 35 w 71"/>
                      <a:gd name="T1" fmla="*/ 58 h 126"/>
                      <a:gd name="T2" fmla="*/ 41 w 71"/>
                      <a:gd name="T3" fmla="*/ 54 h 126"/>
                      <a:gd name="T4" fmla="*/ 50 w 71"/>
                      <a:gd name="T5" fmla="*/ 57 h 126"/>
                      <a:gd name="T6" fmla="*/ 56 w 71"/>
                      <a:gd name="T7" fmla="*/ 54 h 126"/>
                      <a:gd name="T8" fmla="*/ 59 w 71"/>
                      <a:gd name="T9" fmla="*/ 42 h 126"/>
                      <a:gd name="T10" fmla="*/ 64 w 71"/>
                      <a:gd name="T11" fmla="*/ 32 h 126"/>
                      <a:gd name="T12" fmla="*/ 64 w 71"/>
                      <a:gd name="T13" fmla="*/ 28 h 126"/>
                      <a:gd name="T14" fmla="*/ 53 w 71"/>
                      <a:gd name="T15" fmla="*/ 26 h 126"/>
                      <a:gd name="T16" fmla="*/ 45 w 71"/>
                      <a:gd name="T17" fmla="*/ 29 h 126"/>
                      <a:gd name="T18" fmla="*/ 43 w 71"/>
                      <a:gd name="T19" fmla="*/ 25 h 126"/>
                      <a:gd name="T20" fmla="*/ 44 w 71"/>
                      <a:gd name="T21" fmla="*/ 15 h 126"/>
                      <a:gd name="T22" fmla="*/ 38 w 71"/>
                      <a:gd name="T23" fmla="*/ 2 h 126"/>
                      <a:gd name="T24" fmla="*/ 28 w 71"/>
                      <a:gd name="T25" fmla="*/ 2 h 126"/>
                      <a:gd name="T26" fmla="*/ 25 w 71"/>
                      <a:gd name="T27" fmla="*/ 10 h 126"/>
                      <a:gd name="T28" fmla="*/ 25 w 71"/>
                      <a:gd name="T29" fmla="*/ 21 h 126"/>
                      <a:gd name="T30" fmla="*/ 19 w 71"/>
                      <a:gd name="T31" fmla="*/ 29 h 126"/>
                      <a:gd name="T32" fmla="*/ 11 w 71"/>
                      <a:gd name="T33" fmla="*/ 32 h 126"/>
                      <a:gd name="T34" fmla="*/ 6 w 71"/>
                      <a:gd name="T35" fmla="*/ 40 h 126"/>
                      <a:gd name="T36" fmla="*/ 6 w 71"/>
                      <a:gd name="T37" fmla="*/ 53 h 126"/>
                      <a:gd name="T38" fmla="*/ 2 w 71"/>
                      <a:gd name="T39" fmla="*/ 58 h 126"/>
                      <a:gd name="T40" fmla="*/ 2 w 71"/>
                      <a:gd name="T41" fmla="*/ 67 h 126"/>
                      <a:gd name="T42" fmla="*/ 6 w 71"/>
                      <a:gd name="T43" fmla="*/ 73 h 126"/>
                      <a:gd name="T44" fmla="*/ 6 w 71"/>
                      <a:gd name="T45" fmla="*/ 86 h 126"/>
                      <a:gd name="T46" fmla="*/ 11 w 71"/>
                      <a:gd name="T47" fmla="*/ 95 h 126"/>
                      <a:gd name="T48" fmla="*/ 19 w 71"/>
                      <a:gd name="T49" fmla="*/ 98 h 126"/>
                      <a:gd name="T50" fmla="*/ 25 w 71"/>
                      <a:gd name="T51" fmla="*/ 105 h 126"/>
                      <a:gd name="T52" fmla="*/ 25 w 71"/>
                      <a:gd name="T53" fmla="*/ 115 h 126"/>
                      <a:gd name="T54" fmla="*/ 28 w 71"/>
                      <a:gd name="T55" fmla="*/ 124 h 126"/>
                      <a:gd name="T56" fmla="*/ 38 w 71"/>
                      <a:gd name="T57" fmla="*/ 124 h 126"/>
                      <a:gd name="T58" fmla="*/ 44 w 71"/>
                      <a:gd name="T59" fmla="*/ 112 h 126"/>
                      <a:gd name="T60" fmla="*/ 43 w 71"/>
                      <a:gd name="T61" fmla="*/ 101 h 126"/>
                      <a:gd name="T62" fmla="*/ 45 w 71"/>
                      <a:gd name="T63" fmla="*/ 98 h 126"/>
                      <a:gd name="T64" fmla="*/ 53 w 71"/>
                      <a:gd name="T65" fmla="*/ 99 h 126"/>
                      <a:gd name="T66" fmla="*/ 64 w 71"/>
                      <a:gd name="T67" fmla="*/ 99 h 126"/>
                      <a:gd name="T68" fmla="*/ 64 w 71"/>
                      <a:gd name="T69" fmla="*/ 95 h 126"/>
                      <a:gd name="T70" fmla="*/ 59 w 71"/>
                      <a:gd name="T71" fmla="*/ 83 h 126"/>
                      <a:gd name="T72" fmla="*/ 56 w 71"/>
                      <a:gd name="T73" fmla="*/ 71 h 126"/>
                      <a:gd name="T74" fmla="*/ 50 w 71"/>
                      <a:gd name="T75" fmla="*/ 70 h 126"/>
                      <a:gd name="T76" fmla="*/ 41 w 71"/>
                      <a:gd name="T77" fmla="*/ 71 h 126"/>
                      <a:gd name="T78" fmla="*/ 35 w 71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1"/>
                      <a:gd name="T121" fmla="*/ 0 h 126"/>
                      <a:gd name="T122" fmla="*/ 71 w 71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1" h="126">
                        <a:moveTo>
                          <a:pt x="35" y="63"/>
                        </a:moveTo>
                        <a:lnTo>
                          <a:pt x="35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5" y="55"/>
                        </a:lnTo>
                        <a:lnTo>
                          <a:pt x="50" y="57"/>
                        </a:lnTo>
                        <a:lnTo>
                          <a:pt x="54" y="57"/>
                        </a:lnTo>
                        <a:lnTo>
                          <a:pt x="56" y="54"/>
                        </a:lnTo>
                        <a:lnTo>
                          <a:pt x="57" y="50"/>
                        </a:lnTo>
                        <a:lnTo>
                          <a:pt x="59" y="42"/>
                        </a:lnTo>
                        <a:lnTo>
                          <a:pt x="60" y="37"/>
                        </a:lnTo>
                        <a:lnTo>
                          <a:pt x="64" y="32"/>
                        </a:lnTo>
                        <a:lnTo>
                          <a:pt x="70" y="31"/>
                        </a:lnTo>
                        <a:lnTo>
                          <a:pt x="64" y="28"/>
                        </a:lnTo>
                        <a:lnTo>
                          <a:pt x="59" y="28"/>
                        </a:lnTo>
                        <a:lnTo>
                          <a:pt x="53" y="26"/>
                        </a:lnTo>
                        <a:lnTo>
                          <a:pt x="48" y="28"/>
                        </a:lnTo>
                        <a:lnTo>
                          <a:pt x="45" y="29"/>
                        </a:lnTo>
                        <a:lnTo>
                          <a:pt x="44" y="28"/>
                        </a:lnTo>
                        <a:lnTo>
                          <a:pt x="43" y="25"/>
                        </a:lnTo>
                        <a:lnTo>
                          <a:pt x="44" y="21"/>
                        </a:lnTo>
                        <a:lnTo>
                          <a:pt x="44" y="15"/>
                        </a:lnTo>
                        <a:lnTo>
                          <a:pt x="43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5" y="6"/>
                        </a:lnTo>
                        <a:lnTo>
                          <a:pt x="25" y="10"/>
                        </a:lnTo>
                        <a:lnTo>
                          <a:pt x="27" y="16"/>
                        </a:lnTo>
                        <a:lnTo>
                          <a:pt x="25" y="21"/>
                        </a:lnTo>
                        <a:lnTo>
                          <a:pt x="24" y="26"/>
                        </a:lnTo>
                        <a:lnTo>
                          <a:pt x="19" y="29"/>
                        </a:lnTo>
                        <a:lnTo>
                          <a:pt x="15" y="31"/>
                        </a:lnTo>
                        <a:lnTo>
                          <a:pt x="11" y="32"/>
                        </a:lnTo>
                        <a:lnTo>
                          <a:pt x="9" y="35"/>
                        </a:lnTo>
                        <a:lnTo>
                          <a:pt x="6" y="40"/>
                        </a:lnTo>
                        <a:lnTo>
                          <a:pt x="6" y="44"/>
                        </a:lnTo>
                        <a:lnTo>
                          <a:pt x="6" y="53"/>
                        </a:lnTo>
                        <a:lnTo>
                          <a:pt x="3" y="55"/>
                        </a:lnTo>
                        <a:lnTo>
                          <a:pt x="2" y="58"/>
                        </a:lnTo>
                        <a:lnTo>
                          <a:pt x="0" y="63"/>
                        </a:lnTo>
                        <a:lnTo>
                          <a:pt x="2" y="67"/>
                        </a:lnTo>
                        <a:lnTo>
                          <a:pt x="3" y="70"/>
                        </a:lnTo>
                        <a:lnTo>
                          <a:pt x="6" y="73"/>
                        </a:lnTo>
                        <a:lnTo>
                          <a:pt x="6" y="82"/>
                        </a:lnTo>
                        <a:lnTo>
                          <a:pt x="6" y="86"/>
                        </a:lnTo>
                        <a:lnTo>
                          <a:pt x="9" y="92"/>
                        </a:lnTo>
                        <a:lnTo>
                          <a:pt x="11" y="95"/>
                        </a:lnTo>
                        <a:lnTo>
                          <a:pt x="15" y="96"/>
                        </a:lnTo>
                        <a:lnTo>
                          <a:pt x="19" y="98"/>
                        </a:lnTo>
                        <a:lnTo>
                          <a:pt x="24" y="101"/>
                        </a:lnTo>
                        <a:lnTo>
                          <a:pt x="25" y="105"/>
                        </a:lnTo>
                        <a:lnTo>
                          <a:pt x="27" y="109"/>
                        </a:lnTo>
                        <a:lnTo>
                          <a:pt x="25" y="115"/>
                        </a:lnTo>
                        <a:lnTo>
                          <a:pt x="25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3" y="118"/>
                        </a:lnTo>
                        <a:lnTo>
                          <a:pt x="44" y="112"/>
                        </a:lnTo>
                        <a:lnTo>
                          <a:pt x="44" y="106"/>
                        </a:lnTo>
                        <a:lnTo>
                          <a:pt x="43" y="101"/>
                        </a:lnTo>
                        <a:lnTo>
                          <a:pt x="44" y="98"/>
                        </a:lnTo>
                        <a:lnTo>
                          <a:pt x="45" y="98"/>
                        </a:lnTo>
                        <a:lnTo>
                          <a:pt x="48" y="98"/>
                        </a:lnTo>
                        <a:lnTo>
                          <a:pt x="53" y="99"/>
                        </a:lnTo>
                        <a:lnTo>
                          <a:pt x="59" y="99"/>
                        </a:lnTo>
                        <a:lnTo>
                          <a:pt x="64" y="99"/>
                        </a:lnTo>
                        <a:lnTo>
                          <a:pt x="70" y="96"/>
                        </a:lnTo>
                        <a:lnTo>
                          <a:pt x="64" y="95"/>
                        </a:lnTo>
                        <a:lnTo>
                          <a:pt x="60" y="89"/>
                        </a:lnTo>
                        <a:lnTo>
                          <a:pt x="59" y="83"/>
                        </a:lnTo>
                        <a:lnTo>
                          <a:pt x="57" y="76"/>
                        </a:lnTo>
                        <a:lnTo>
                          <a:pt x="56" y="71"/>
                        </a:lnTo>
                        <a:lnTo>
                          <a:pt x="54" y="70"/>
                        </a:lnTo>
                        <a:lnTo>
                          <a:pt x="50" y="70"/>
                        </a:lnTo>
                        <a:lnTo>
                          <a:pt x="45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5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05" name="Freeform 67"/>
                  <p:cNvSpPr>
                    <a:spLocks/>
                  </p:cNvSpPr>
                  <p:nvPr/>
                </p:nvSpPr>
                <p:spPr bwMode="auto">
                  <a:xfrm>
                    <a:off x="3758" y="2284"/>
                    <a:ext cx="72" cy="126"/>
                  </a:xfrm>
                  <a:custGeom>
                    <a:avLst/>
                    <a:gdLst>
                      <a:gd name="T0" fmla="*/ 36 w 72"/>
                      <a:gd name="T1" fmla="*/ 58 h 126"/>
                      <a:gd name="T2" fmla="*/ 41 w 72"/>
                      <a:gd name="T3" fmla="*/ 54 h 126"/>
                      <a:gd name="T4" fmla="*/ 51 w 72"/>
                      <a:gd name="T5" fmla="*/ 57 h 126"/>
                      <a:gd name="T6" fmla="*/ 57 w 72"/>
                      <a:gd name="T7" fmla="*/ 54 h 126"/>
                      <a:gd name="T8" fmla="*/ 58 w 72"/>
                      <a:gd name="T9" fmla="*/ 42 h 126"/>
                      <a:gd name="T10" fmla="*/ 65 w 72"/>
                      <a:gd name="T11" fmla="*/ 32 h 126"/>
                      <a:gd name="T12" fmla="*/ 65 w 72"/>
                      <a:gd name="T13" fmla="*/ 28 h 126"/>
                      <a:gd name="T14" fmla="*/ 54 w 72"/>
                      <a:gd name="T15" fmla="*/ 26 h 126"/>
                      <a:gd name="T16" fmla="*/ 46 w 72"/>
                      <a:gd name="T17" fmla="*/ 29 h 126"/>
                      <a:gd name="T18" fmla="*/ 44 w 72"/>
                      <a:gd name="T19" fmla="*/ 25 h 126"/>
                      <a:gd name="T20" fmla="*/ 45 w 72"/>
                      <a:gd name="T21" fmla="*/ 15 h 126"/>
                      <a:gd name="T22" fmla="*/ 38 w 72"/>
                      <a:gd name="T23" fmla="*/ 2 h 126"/>
                      <a:gd name="T24" fmla="*/ 28 w 72"/>
                      <a:gd name="T25" fmla="*/ 2 h 126"/>
                      <a:gd name="T26" fmla="*/ 26 w 72"/>
                      <a:gd name="T27" fmla="*/ 10 h 126"/>
                      <a:gd name="T28" fmla="*/ 26 w 72"/>
                      <a:gd name="T29" fmla="*/ 21 h 126"/>
                      <a:gd name="T30" fmla="*/ 20 w 72"/>
                      <a:gd name="T31" fmla="*/ 29 h 126"/>
                      <a:gd name="T32" fmla="*/ 12 w 72"/>
                      <a:gd name="T33" fmla="*/ 32 h 126"/>
                      <a:gd name="T34" fmla="*/ 7 w 72"/>
                      <a:gd name="T35" fmla="*/ 40 h 126"/>
                      <a:gd name="T36" fmla="*/ 6 w 72"/>
                      <a:gd name="T37" fmla="*/ 53 h 126"/>
                      <a:gd name="T38" fmla="*/ 1 w 72"/>
                      <a:gd name="T39" fmla="*/ 58 h 126"/>
                      <a:gd name="T40" fmla="*/ 1 w 72"/>
                      <a:gd name="T41" fmla="*/ 67 h 126"/>
                      <a:gd name="T42" fmla="*/ 6 w 72"/>
                      <a:gd name="T43" fmla="*/ 73 h 126"/>
                      <a:gd name="T44" fmla="*/ 7 w 72"/>
                      <a:gd name="T45" fmla="*/ 86 h 126"/>
                      <a:gd name="T46" fmla="*/ 12 w 72"/>
                      <a:gd name="T47" fmla="*/ 95 h 126"/>
                      <a:gd name="T48" fmla="*/ 20 w 72"/>
                      <a:gd name="T49" fmla="*/ 98 h 126"/>
                      <a:gd name="T50" fmla="*/ 26 w 72"/>
                      <a:gd name="T51" fmla="*/ 105 h 126"/>
                      <a:gd name="T52" fmla="*/ 26 w 72"/>
                      <a:gd name="T53" fmla="*/ 115 h 126"/>
                      <a:gd name="T54" fmla="*/ 28 w 72"/>
                      <a:gd name="T55" fmla="*/ 124 h 126"/>
                      <a:gd name="T56" fmla="*/ 38 w 72"/>
                      <a:gd name="T57" fmla="*/ 124 h 126"/>
                      <a:gd name="T58" fmla="*/ 45 w 72"/>
                      <a:gd name="T59" fmla="*/ 112 h 126"/>
                      <a:gd name="T60" fmla="*/ 44 w 72"/>
                      <a:gd name="T61" fmla="*/ 101 h 126"/>
                      <a:gd name="T62" fmla="*/ 46 w 72"/>
                      <a:gd name="T63" fmla="*/ 98 h 126"/>
                      <a:gd name="T64" fmla="*/ 54 w 72"/>
                      <a:gd name="T65" fmla="*/ 99 h 126"/>
                      <a:gd name="T66" fmla="*/ 65 w 72"/>
                      <a:gd name="T67" fmla="*/ 99 h 126"/>
                      <a:gd name="T68" fmla="*/ 65 w 72"/>
                      <a:gd name="T69" fmla="*/ 95 h 126"/>
                      <a:gd name="T70" fmla="*/ 58 w 72"/>
                      <a:gd name="T71" fmla="*/ 83 h 126"/>
                      <a:gd name="T72" fmla="*/ 57 w 72"/>
                      <a:gd name="T73" fmla="*/ 71 h 126"/>
                      <a:gd name="T74" fmla="*/ 51 w 72"/>
                      <a:gd name="T75" fmla="*/ 70 h 126"/>
                      <a:gd name="T76" fmla="*/ 41 w 72"/>
                      <a:gd name="T77" fmla="*/ 71 h 126"/>
                      <a:gd name="T78" fmla="*/ 36 w 72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2"/>
                      <a:gd name="T121" fmla="*/ 0 h 126"/>
                      <a:gd name="T122" fmla="*/ 72 w 72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2" h="126">
                        <a:moveTo>
                          <a:pt x="35" y="63"/>
                        </a:moveTo>
                        <a:lnTo>
                          <a:pt x="36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5" y="55"/>
                        </a:lnTo>
                        <a:lnTo>
                          <a:pt x="51" y="57"/>
                        </a:lnTo>
                        <a:lnTo>
                          <a:pt x="54" y="57"/>
                        </a:lnTo>
                        <a:lnTo>
                          <a:pt x="57" y="54"/>
                        </a:lnTo>
                        <a:lnTo>
                          <a:pt x="58" y="50"/>
                        </a:lnTo>
                        <a:lnTo>
                          <a:pt x="58" y="42"/>
                        </a:lnTo>
                        <a:lnTo>
                          <a:pt x="61" y="37"/>
                        </a:lnTo>
                        <a:lnTo>
                          <a:pt x="65" y="32"/>
                        </a:lnTo>
                        <a:lnTo>
                          <a:pt x="71" y="31"/>
                        </a:lnTo>
                        <a:lnTo>
                          <a:pt x="65" y="28"/>
                        </a:lnTo>
                        <a:lnTo>
                          <a:pt x="60" y="28"/>
                        </a:lnTo>
                        <a:lnTo>
                          <a:pt x="54" y="26"/>
                        </a:lnTo>
                        <a:lnTo>
                          <a:pt x="49" y="28"/>
                        </a:lnTo>
                        <a:lnTo>
                          <a:pt x="46" y="29"/>
                        </a:lnTo>
                        <a:lnTo>
                          <a:pt x="44" y="28"/>
                        </a:lnTo>
                        <a:lnTo>
                          <a:pt x="44" y="25"/>
                        </a:lnTo>
                        <a:lnTo>
                          <a:pt x="45" y="21"/>
                        </a:lnTo>
                        <a:lnTo>
                          <a:pt x="45" y="15"/>
                        </a:lnTo>
                        <a:lnTo>
                          <a:pt x="44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6" y="6"/>
                        </a:lnTo>
                        <a:lnTo>
                          <a:pt x="26" y="10"/>
                        </a:lnTo>
                        <a:lnTo>
                          <a:pt x="26" y="16"/>
                        </a:lnTo>
                        <a:lnTo>
                          <a:pt x="26" y="21"/>
                        </a:lnTo>
                        <a:lnTo>
                          <a:pt x="23" y="26"/>
                        </a:lnTo>
                        <a:lnTo>
                          <a:pt x="20" y="29"/>
                        </a:lnTo>
                        <a:lnTo>
                          <a:pt x="16" y="31"/>
                        </a:lnTo>
                        <a:lnTo>
                          <a:pt x="12" y="32"/>
                        </a:lnTo>
                        <a:lnTo>
                          <a:pt x="9" y="35"/>
                        </a:lnTo>
                        <a:lnTo>
                          <a:pt x="7" y="40"/>
                        </a:lnTo>
                        <a:lnTo>
                          <a:pt x="7" y="44"/>
                        </a:lnTo>
                        <a:lnTo>
                          <a:pt x="6" y="53"/>
                        </a:lnTo>
                        <a:lnTo>
                          <a:pt x="4" y="55"/>
                        </a:lnTo>
                        <a:lnTo>
                          <a:pt x="1" y="58"/>
                        </a:lnTo>
                        <a:lnTo>
                          <a:pt x="0" y="63"/>
                        </a:lnTo>
                        <a:lnTo>
                          <a:pt x="1" y="67"/>
                        </a:lnTo>
                        <a:lnTo>
                          <a:pt x="4" y="70"/>
                        </a:lnTo>
                        <a:lnTo>
                          <a:pt x="6" y="73"/>
                        </a:lnTo>
                        <a:lnTo>
                          <a:pt x="7" y="82"/>
                        </a:lnTo>
                        <a:lnTo>
                          <a:pt x="7" y="86"/>
                        </a:lnTo>
                        <a:lnTo>
                          <a:pt x="9" y="92"/>
                        </a:lnTo>
                        <a:lnTo>
                          <a:pt x="12" y="95"/>
                        </a:lnTo>
                        <a:lnTo>
                          <a:pt x="16" y="96"/>
                        </a:lnTo>
                        <a:lnTo>
                          <a:pt x="20" y="98"/>
                        </a:lnTo>
                        <a:lnTo>
                          <a:pt x="23" y="101"/>
                        </a:lnTo>
                        <a:lnTo>
                          <a:pt x="26" y="105"/>
                        </a:lnTo>
                        <a:lnTo>
                          <a:pt x="26" y="109"/>
                        </a:lnTo>
                        <a:lnTo>
                          <a:pt x="26" y="115"/>
                        </a:lnTo>
                        <a:lnTo>
                          <a:pt x="26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4" y="118"/>
                        </a:lnTo>
                        <a:lnTo>
                          <a:pt x="45" y="112"/>
                        </a:lnTo>
                        <a:lnTo>
                          <a:pt x="45" y="106"/>
                        </a:lnTo>
                        <a:lnTo>
                          <a:pt x="44" y="101"/>
                        </a:lnTo>
                        <a:lnTo>
                          <a:pt x="44" y="98"/>
                        </a:lnTo>
                        <a:lnTo>
                          <a:pt x="46" y="98"/>
                        </a:lnTo>
                        <a:lnTo>
                          <a:pt x="49" y="98"/>
                        </a:lnTo>
                        <a:lnTo>
                          <a:pt x="54" y="99"/>
                        </a:lnTo>
                        <a:lnTo>
                          <a:pt x="60" y="99"/>
                        </a:lnTo>
                        <a:lnTo>
                          <a:pt x="65" y="99"/>
                        </a:lnTo>
                        <a:lnTo>
                          <a:pt x="71" y="96"/>
                        </a:lnTo>
                        <a:lnTo>
                          <a:pt x="65" y="95"/>
                        </a:lnTo>
                        <a:lnTo>
                          <a:pt x="61" y="89"/>
                        </a:lnTo>
                        <a:lnTo>
                          <a:pt x="58" y="83"/>
                        </a:lnTo>
                        <a:lnTo>
                          <a:pt x="58" y="76"/>
                        </a:lnTo>
                        <a:lnTo>
                          <a:pt x="57" y="71"/>
                        </a:lnTo>
                        <a:lnTo>
                          <a:pt x="54" y="70"/>
                        </a:lnTo>
                        <a:lnTo>
                          <a:pt x="51" y="70"/>
                        </a:lnTo>
                        <a:lnTo>
                          <a:pt x="45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6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06" name="Freeform 68"/>
                  <p:cNvSpPr>
                    <a:spLocks/>
                  </p:cNvSpPr>
                  <p:nvPr/>
                </p:nvSpPr>
                <p:spPr bwMode="auto">
                  <a:xfrm>
                    <a:off x="3823" y="2284"/>
                    <a:ext cx="71" cy="126"/>
                  </a:xfrm>
                  <a:custGeom>
                    <a:avLst/>
                    <a:gdLst>
                      <a:gd name="T0" fmla="*/ 35 w 71"/>
                      <a:gd name="T1" fmla="*/ 58 h 126"/>
                      <a:gd name="T2" fmla="*/ 41 w 71"/>
                      <a:gd name="T3" fmla="*/ 54 h 126"/>
                      <a:gd name="T4" fmla="*/ 49 w 71"/>
                      <a:gd name="T5" fmla="*/ 57 h 126"/>
                      <a:gd name="T6" fmla="*/ 55 w 71"/>
                      <a:gd name="T7" fmla="*/ 54 h 126"/>
                      <a:gd name="T8" fmla="*/ 58 w 71"/>
                      <a:gd name="T9" fmla="*/ 42 h 126"/>
                      <a:gd name="T10" fmla="*/ 64 w 71"/>
                      <a:gd name="T11" fmla="*/ 32 h 126"/>
                      <a:gd name="T12" fmla="*/ 64 w 71"/>
                      <a:gd name="T13" fmla="*/ 28 h 126"/>
                      <a:gd name="T14" fmla="*/ 52 w 71"/>
                      <a:gd name="T15" fmla="*/ 26 h 126"/>
                      <a:gd name="T16" fmla="*/ 45 w 71"/>
                      <a:gd name="T17" fmla="*/ 29 h 126"/>
                      <a:gd name="T18" fmla="*/ 42 w 71"/>
                      <a:gd name="T19" fmla="*/ 25 h 126"/>
                      <a:gd name="T20" fmla="*/ 44 w 71"/>
                      <a:gd name="T21" fmla="*/ 15 h 126"/>
                      <a:gd name="T22" fmla="*/ 38 w 71"/>
                      <a:gd name="T23" fmla="*/ 2 h 126"/>
                      <a:gd name="T24" fmla="*/ 28 w 71"/>
                      <a:gd name="T25" fmla="*/ 2 h 126"/>
                      <a:gd name="T26" fmla="*/ 25 w 71"/>
                      <a:gd name="T27" fmla="*/ 10 h 126"/>
                      <a:gd name="T28" fmla="*/ 25 w 71"/>
                      <a:gd name="T29" fmla="*/ 21 h 126"/>
                      <a:gd name="T30" fmla="*/ 19 w 71"/>
                      <a:gd name="T31" fmla="*/ 29 h 126"/>
                      <a:gd name="T32" fmla="*/ 10 w 71"/>
                      <a:gd name="T33" fmla="*/ 32 h 126"/>
                      <a:gd name="T34" fmla="*/ 6 w 71"/>
                      <a:gd name="T35" fmla="*/ 40 h 126"/>
                      <a:gd name="T36" fmla="*/ 6 w 71"/>
                      <a:gd name="T37" fmla="*/ 53 h 126"/>
                      <a:gd name="T38" fmla="*/ 1 w 71"/>
                      <a:gd name="T39" fmla="*/ 58 h 126"/>
                      <a:gd name="T40" fmla="*/ 1 w 71"/>
                      <a:gd name="T41" fmla="*/ 67 h 126"/>
                      <a:gd name="T42" fmla="*/ 6 w 71"/>
                      <a:gd name="T43" fmla="*/ 73 h 126"/>
                      <a:gd name="T44" fmla="*/ 6 w 71"/>
                      <a:gd name="T45" fmla="*/ 86 h 126"/>
                      <a:gd name="T46" fmla="*/ 10 w 71"/>
                      <a:gd name="T47" fmla="*/ 95 h 126"/>
                      <a:gd name="T48" fmla="*/ 19 w 71"/>
                      <a:gd name="T49" fmla="*/ 98 h 126"/>
                      <a:gd name="T50" fmla="*/ 25 w 71"/>
                      <a:gd name="T51" fmla="*/ 105 h 126"/>
                      <a:gd name="T52" fmla="*/ 25 w 71"/>
                      <a:gd name="T53" fmla="*/ 115 h 126"/>
                      <a:gd name="T54" fmla="*/ 28 w 71"/>
                      <a:gd name="T55" fmla="*/ 124 h 126"/>
                      <a:gd name="T56" fmla="*/ 38 w 71"/>
                      <a:gd name="T57" fmla="*/ 124 h 126"/>
                      <a:gd name="T58" fmla="*/ 44 w 71"/>
                      <a:gd name="T59" fmla="*/ 112 h 126"/>
                      <a:gd name="T60" fmla="*/ 42 w 71"/>
                      <a:gd name="T61" fmla="*/ 101 h 126"/>
                      <a:gd name="T62" fmla="*/ 45 w 71"/>
                      <a:gd name="T63" fmla="*/ 98 h 126"/>
                      <a:gd name="T64" fmla="*/ 52 w 71"/>
                      <a:gd name="T65" fmla="*/ 99 h 126"/>
                      <a:gd name="T66" fmla="*/ 64 w 71"/>
                      <a:gd name="T67" fmla="*/ 99 h 126"/>
                      <a:gd name="T68" fmla="*/ 64 w 71"/>
                      <a:gd name="T69" fmla="*/ 95 h 126"/>
                      <a:gd name="T70" fmla="*/ 58 w 71"/>
                      <a:gd name="T71" fmla="*/ 83 h 126"/>
                      <a:gd name="T72" fmla="*/ 55 w 71"/>
                      <a:gd name="T73" fmla="*/ 71 h 126"/>
                      <a:gd name="T74" fmla="*/ 49 w 71"/>
                      <a:gd name="T75" fmla="*/ 70 h 126"/>
                      <a:gd name="T76" fmla="*/ 41 w 71"/>
                      <a:gd name="T77" fmla="*/ 71 h 126"/>
                      <a:gd name="T78" fmla="*/ 35 w 71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1"/>
                      <a:gd name="T121" fmla="*/ 0 h 126"/>
                      <a:gd name="T122" fmla="*/ 71 w 71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1" h="126">
                        <a:moveTo>
                          <a:pt x="35" y="63"/>
                        </a:moveTo>
                        <a:lnTo>
                          <a:pt x="35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5" y="55"/>
                        </a:lnTo>
                        <a:lnTo>
                          <a:pt x="49" y="57"/>
                        </a:lnTo>
                        <a:lnTo>
                          <a:pt x="54" y="57"/>
                        </a:lnTo>
                        <a:lnTo>
                          <a:pt x="55" y="54"/>
                        </a:lnTo>
                        <a:lnTo>
                          <a:pt x="57" y="50"/>
                        </a:lnTo>
                        <a:lnTo>
                          <a:pt x="58" y="42"/>
                        </a:lnTo>
                        <a:lnTo>
                          <a:pt x="60" y="37"/>
                        </a:lnTo>
                        <a:lnTo>
                          <a:pt x="64" y="32"/>
                        </a:lnTo>
                        <a:lnTo>
                          <a:pt x="70" y="31"/>
                        </a:lnTo>
                        <a:lnTo>
                          <a:pt x="64" y="28"/>
                        </a:lnTo>
                        <a:lnTo>
                          <a:pt x="58" y="28"/>
                        </a:lnTo>
                        <a:lnTo>
                          <a:pt x="52" y="26"/>
                        </a:lnTo>
                        <a:lnTo>
                          <a:pt x="48" y="28"/>
                        </a:lnTo>
                        <a:lnTo>
                          <a:pt x="45" y="29"/>
                        </a:lnTo>
                        <a:lnTo>
                          <a:pt x="44" y="28"/>
                        </a:lnTo>
                        <a:lnTo>
                          <a:pt x="42" y="25"/>
                        </a:lnTo>
                        <a:lnTo>
                          <a:pt x="44" y="21"/>
                        </a:lnTo>
                        <a:lnTo>
                          <a:pt x="44" y="15"/>
                        </a:lnTo>
                        <a:lnTo>
                          <a:pt x="42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5" y="6"/>
                        </a:lnTo>
                        <a:lnTo>
                          <a:pt x="25" y="10"/>
                        </a:lnTo>
                        <a:lnTo>
                          <a:pt x="26" y="16"/>
                        </a:lnTo>
                        <a:lnTo>
                          <a:pt x="25" y="21"/>
                        </a:lnTo>
                        <a:lnTo>
                          <a:pt x="23" y="26"/>
                        </a:lnTo>
                        <a:lnTo>
                          <a:pt x="19" y="29"/>
                        </a:lnTo>
                        <a:lnTo>
                          <a:pt x="14" y="31"/>
                        </a:lnTo>
                        <a:lnTo>
                          <a:pt x="10" y="32"/>
                        </a:lnTo>
                        <a:lnTo>
                          <a:pt x="9" y="35"/>
                        </a:lnTo>
                        <a:lnTo>
                          <a:pt x="6" y="40"/>
                        </a:lnTo>
                        <a:lnTo>
                          <a:pt x="6" y="44"/>
                        </a:lnTo>
                        <a:lnTo>
                          <a:pt x="6" y="53"/>
                        </a:lnTo>
                        <a:lnTo>
                          <a:pt x="3" y="55"/>
                        </a:lnTo>
                        <a:lnTo>
                          <a:pt x="1" y="58"/>
                        </a:lnTo>
                        <a:lnTo>
                          <a:pt x="0" y="63"/>
                        </a:lnTo>
                        <a:lnTo>
                          <a:pt x="1" y="67"/>
                        </a:lnTo>
                        <a:lnTo>
                          <a:pt x="3" y="70"/>
                        </a:lnTo>
                        <a:lnTo>
                          <a:pt x="6" y="73"/>
                        </a:lnTo>
                        <a:lnTo>
                          <a:pt x="6" y="82"/>
                        </a:lnTo>
                        <a:lnTo>
                          <a:pt x="6" y="86"/>
                        </a:lnTo>
                        <a:lnTo>
                          <a:pt x="9" y="92"/>
                        </a:lnTo>
                        <a:lnTo>
                          <a:pt x="10" y="95"/>
                        </a:lnTo>
                        <a:lnTo>
                          <a:pt x="14" y="96"/>
                        </a:lnTo>
                        <a:lnTo>
                          <a:pt x="19" y="98"/>
                        </a:lnTo>
                        <a:lnTo>
                          <a:pt x="23" y="101"/>
                        </a:lnTo>
                        <a:lnTo>
                          <a:pt x="25" y="105"/>
                        </a:lnTo>
                        <a:lnTo>
                          <a:pt x="26" y="109"/>
                        </a:lnTo>
                        <a:lnTo>
                          <a:pt x="25" y="115"/>
                        </a:lnTo>
                        <a:lnTo>
                          <a:pt x="25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2" y="118"/>
                        </a:lnTo>
                        <a:lnTo>
                          <a:pt x="44" y="112"/>
                        </a:lnTo>
                        <a:lnTo>
                          <a:pt x="44" y="106"/>
                        </a:lnTo>
                        <a:lnTo>
                          <a:pt x="42" y="101"/>
                        </a:lnTo>
                        <a:lnTo>
                          <a:pt x="44" y="98"/>
                        </a:lnTo>
                        <a:lnTo>
                          <a:pt x="45" y="98"/>
                        </a:lnTo>
                        <a:lnTo>
                          <a:pt x="48" y="98"/>
                        </a:lnTo>
                        <a:lnTo>
                          <a:pt x="52" y="99"/>
                        </a:lnTo>
                        <a:lnTo>
                          <a:pt x="58" y="99"/>
                        </a:lnTo>
                        <a:lnTo>
                          <a:pt x="64" y="99"/>
                        </a:lnTo>
                        <a:lnTo>
                          <a:pt x="70" y="96"/>
                        </a:lnTo>
                        <a:lnTo>
                          <a:pt x="64" y="95"/>
                        </a:lnTo>
                        <a:lnTo>
                          <a:pt x="60" y="89"/>
                        </a:lnTo>
                        <a:lnTo>
                          <a:pt x="58" y="83"/>
                        </a:lnTo>
                        <a:lnTo>
                          <a:pt x="57" y="76"/>
                        </a:lnTo>
                        <a:lnTo>
                          <a:pt x="55" y="71"/>
                        </a:lnTo>
                        <a:lnTo>
                          <a:pt x="54" y="70"/>
                        </a:lnTo>
                        <a:lnTo>
                          <a:pt x="49" y="70"/>
                        </a:lnTo>
                        <a:lnTo>
                          <a:pt x="45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5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07" name="Freeform 69"/>
                  <p:cNvSpPr>
                    <a:spLocks/>
                  </p:cNvSpPr>
                  <p:nvPr/>
                </p:nvSpPr>
                <p:spPr bwMode="auto">
                  <a:xfrm>
                    <a:off x="3885" y="2284"/>
                    <a:ext cx="74" cy="126"/>
                  </a:xfrm>
                  <a:custGeom>
                    <a:avLst/>
                    <a:gdLst>
                      <a:gd name="T0" fmla="*/ 37 w 73"/>
                      <a:gd name="T1" fmla="*/ 58 h 126"/>
                      <a:gd name="T2" fmla="*/ 41 w 73"/>
                      <a:gd name="T3" fmla="*/ 54 h 126"/>
                      <a:gd name="T4" fmla="*/ 51 w 73"/>
                      <a:gd name="T5" fmla="*/ 57 h 126"/>
                      <a:gd name="T6" fmla="*/ 57 w 73"/>
                      <a:gd name="T7" fmla="*/ 54 h 126"/>
                      <a:gd name="T8" fmla="*/ 59 w 73"/>
                      <a:gd name="T9" fmla="*/ 42 h 126"/>
                      <a:gd name="T10" fmla="*/ 66 w 73"/>
                      <a:gd name="T11" fmla="*/ 32 h 126"/>
                      <a:gd name="T12" fmla="*/ 66 w 73"/>
                      <a:gd name="T13" fmla="*/ 28 h 126"/>
                      <a:gd name="T14" fmla="*/ 54 w 73"/>
                      <a:gd name="T15" fmla="*/ 26 h 126"/>
                      <a:gd name="T16" fmla="*/ 47 w 73"/>
                      <a:gd name="T17" fmla="*/ 29 h 126"/>
                      <a:gd name="T18" fmla="*/ 44 w 73"/>
                      <a:gd name="T19" fmla="*/ 25 h 126"/>
                      <a:gd name="T20" fmla="*/ 46 w 73"/>
                      <a:gd name="T21" fmla="*/ 15 h 126"/>
                      <a:gd name="T22" fmla="*/ 38 w 73"/>
                      <a:gd name="T23" fmla="*/ 2 h 126"/>
                      <a:gd name="T24" fmla="*/ 28 w 73"/>
                      <a:gd name="T25" fmla="*/ 2 h 126"/>
                      <a:gd name="T26" fmla="*/ 27 w 73"/>
                      <a:gd name="T27" fmla="*/ 10 h 126"/>
                      <a:gd name="T28" fmla="*/ 27 w 73"/>
                      <a:gd name="T29" fmla="*/ 21 h 126"/>
                      <a:gd name="T30" fmla="*/ 21 w 73"/>
                      <a:gd name="T31" fmla="*/ 29 h 126"/>
                      <a:gd name="T32" fmla="*/ 12 w 73"/>
                      <a:gd name="T33" fmla="*/ 32 h 126"/>
                      <a:gd name="T34" fmla="*/ 8 w 73"/>
                      <a:gd name="T35" fmla="*/ 40 h 126"/>
                      <a:gd name="T36" fmla="*/ 6 w 73"/>
                      <a:gd name="T37" fmla="*/ 53 h 126"/>
                      <a:gd name="T38" fmla="*/ 2 w 73"/>
                      <a:gd name="T39" fmla="*/ 58 h 126"/>
                      <a:gd name="T40" fmla="*/ 2 w 73"/>
                      <a:gd name="T41" fmla="*/ 67 h 126"/>
                      <a:gd name="T42" fmla="*/ 6 w 73"/>
                      <a:gd name="T43" fmla="*/ 73 h 126"/>
                      <a:gd name="T44" fmla="*/ 8 w 73"/>
                      <a:gd name="T45" fmla="*/ 86 h 126"/>
                      <a:gd name="T46" fmla="*/ 12 w 73"/>
                      <a:gd name="T47" fmla="*/ 95 h 126"/>
                      <a:gd name="T48" fmla="*/ 21 w 73"/>
                      <a:gd name="T49" fmla="*/ 98 h 126"/>
                      <a:gd name="T50" fmla="*/ 27 w 73"/>
                      <a:gd name="T51" fmla="*/ 105 h 126"/>
                      <a:gd name="T52" fmla="*/ 27 w 73"/>
                      <a:gd name="T53" fmla="*/ 115 h 126"/>
                      <a:gd name="T54" fmla="*/ 28 w 73"/>
                      <a:gd name="T55" fmla="*/ 124 h 126"/>
                      <a:gd name="T56" fmla="*/ 38 w 73"/>
                      <a:gd name="T57" fmla="*/ 124 h 126"/>
                      <a:gd name="T58" fmla="*/ 46 w 73"/>
                      <a:gd name="T59" fmla="*/ 112 h 126"/>
                      <a:gd name="T60" fmla="*/ 44 w 73"/>
                      <a:gd name="T61" fmla="*/ 101 h 126"/>
                      <a:gd name="T62" fmla="*/ 47 w 73"/>
                      <a:gd name="T63" fmla="*/ 98 h 126"/>
                      <a:gd name="T64" fmla="*/ 54 w 73"/>
                      <a:gd name="T65" fmla="*/ 99 h 126"/>
                      <a:gd name="T66" fmla="*/ 66 w 73"/>
                      <a:gd name="T67" fmla="*/ 99 h 126"/>
                      <a:gd name="T68" fmla="*/ 66 w 73"/>
                      <a:gd name="T69" fmla="*/ 95 h 126"/>
                      <a:gd name="T70" fmla="*/ 59 w 73"/>
                      <a:gd name="T71" fmla="*/ 83 h 126"/>
                      <a:gd name="T72" fmla="*/ 57 w 73"/>
                      <a:gd name="T73" fmla="*/ 71 h 126"/>
                      <a:gd name="T74" fmla="*/ 51 w 73"/>
                      <a:gd name="T75" fmla="*/ 70 h 126"/>
                      <a:gd name="T76" fmla="*/ 41 w 73"/>
                      <a:gd name="T77" fmla="*/ 71 h 126"/>
                      <a:gd name="T78" fmla="*/ 37 w 73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3"/>
                      <a:gd name="T121" fmla="*/ 0 h 126"/>
                      <a:gd name="T122" fmla="*/ 73 w 73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3" h="126">
                        <a:moveTo>
                          <a:pt x="35" y="63"/>
                        </a:moveTo>
                        <a:lnTo>
                          <a:pt x="37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6" y="55"/>
                        </a:lnTo>
                        <a:lnTo>
                          <a:pt x="51" y="57"/>
                        </a:lnTo>
                        <a:lnTo>
                          <a:pt x="54" y="57"/>
                        </a:lnTo>
                        <a:lnTo>
                          <a:pt x="57" y="54"/>
                        </a:lnTo>
                        <a:lnTo>
                          <a:pt x="59" y="50"/>
                        </a:lnTo>
                        <a:lnTo>
                          <a:pt x="59" y="42"/>
                        </a:lnTo>
                        <a:lnTo>
                          <a:pt x="62" y="37"/>
                        </a:lnTo>
                        <a:lnTo>
                          <a:pt x="66" y="32"/>
                        </a:lnTo>
                        <a:lnTo>
                          <a:pt x="72" y="31"/>
                        </a:lnTo>
                        <a:lnTo>
                          <a:pt x="66" y="28"/>
                        </a:lnTo>
                        <a:lnTo>
                          <a:pt x="60" y="28"/>
                        </a:lnTo>
                        <a:lnTo>
                          <a:pt x="54" y="26"/>
                        </a:lnTo>
                        <a:lnTo>
                          <a:pt x="50" y="28"/>
                        </a:lnTo>
                        <a:lnTo>
                          <a:pt x="47" y="29"/>
                        </a:lnTo>
                        <a:lnTo>
                          <a:pt x="44" y="28"/>
                        </a:lnTo>
                        <a:lnTo>
                          <a:pt x="44" y="25"/>
                        </a:lnTo>
                        <a:lnTo>
                          <a:pt x="46" y="21"/>
                        </a:lnTo>
                        <a:lnTo>
                          <a:pt x="46" y="15"/>
                        </a:lnTo>
                        <a:lnTo>
                          <a:pt x="44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7" y="6"/>
                        </a:lnTo>
                        <a:lnTo>
                          <a:pt x="27" y="10"/>
                        </a:lnTo>
                        <a:lnTo>
                          <a:pt x="27" y="16"/>
                        </a:lnTo>
                        <a:lnTo>
                          <a:pt x="27" y="21"/>
                        </a:lnTo>
                        <a:lnTo>
                          <a:pt x="24" y="26"/>
                        </a:lnTo>
                        <a:lnTo>
                          <a:pt x="21" y="29"/>
                        </a:lnTo>
                        <a:lnTo>
                          <a:pt x="16" y="31"/>
                        </a:lnTo>
                        <a:lnTo>
                          <a:pt x="12" y="32"/>
                        </a:lnTo>
                        <a:lnTo>
                          <a:pt x="9" y="35"/>
                        </a:lnTo>
                        <a:lnTo>
                          <a:pt x="8" y="40"/>
                        </a:lnTo>
                        <a:lnTo>
                          <a:pt x="8" y="44"/>
                        </a:lnTo>
                        <a:lnTo>
                          <a:pt x="6" y="53"/>
                        </a:lnTo>
                        <a:lnTo>
                          <a:pt x="5" y="55"/>
                        </a:lnTo>
                        <a:lnTo>
                          <a:pt x="2" y="58"/>
                        </a:lnTo>
                        <a:lnTo>
                          <a:pt x="0" y="63"/>
                        </a:lnTo>
                        <a:lnTo>
                          <a:pt x="2" y="67"/>
                        </a:lnTo>
                        <a:lnTo>
                          <a:pt x="5" y="70"/>
                        </a:lnTo>
                        <a:lnTo>
                          <a:pt x="6" y="73"/>
                        </a:lnTo>
                        <a:lnTo>
                          <a:pt x="8" y="82"/>
                        </a:lnTo>
                        <a:lnTo>
                          <a:pt x="8" y="86"/>
                        </a:lnTo>
                        <a:lnTo>
                          <a:pt x="9" y="92"/>
                        </a:lnTo>
                        <a:lnTo>
                          <a:pt x="12" y="95"/>
                        </a:lnTo>
                        <a:lnTo>
                          <a:pt x="16" y="96"/>
                        </a:lnTo>
                        <a:lnTo>
                          <a:pt x="21" y="98"/>
                        </a:lnTo>
                        <a:lnTo>
                          <a:pt x="24" y="101"/>
                        </a:lnTo>
                        <a:lnTo>
                          <a:pt x="27" y="105"/>
                        </a:lnTo>
                        <a:lnTo>
                          <a:pt x="27" y="109"/>
                        </a:lnTo>
                        <a:lnTo>
                          <a:pt x="27" y="115"/>
                        </a:lnTo>
                        <a:lnTo>
                          <a:pt x="27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4" y="118"/>
                        </a:lnTo>
                        <a:lnTo>
                          <a:pt x="46" y="112"/>
                        </a:lnTo>
                        <a:lnTo>
                          <a:pt x="46" y="106"/>
                        </a:lnTo>
                        <a:lnTo>
                          <a:pt x="44" y="101"/>
                        </a:lnTo>
                        <a:lnTo>
                          <a:pt x="44" y="98"/>
                        </a:lnTo>
                        <a:lnTo>
                          <a:pt x="47" y="98"/>
                        </a:lnTo>
                        <a:lnTo>
                          <a:pt x="50" y="98"/>
                        </a:lnTo>
                        <a:lnTo>
                          <a:pt x="54" y="99"/>
                        </a:lnTo>
                        <a:lnTo>
                          <a:pt x="60" y="99"/>
                        </a:lnTo>
                        <a:lnTo>
                          <a:pt x="66" y="99"/>
                        </a:lnTo>
                        <a:lnTo>
                          <a:pt x="72" y="96"/>
                        </a:lnTo>
                        <a:lnTo>
                          <a:pt x="66" y="95"/>
                        </a:lnTo>
                        <a:lnTo>
                          <a:pt x="62" y="89"/>
                        </a:lnTo>
                        <a:lnTo>
                          <a:pt x="59" y="83"/>
                        </a:lnTo>
                        <a:lnTo>
                          <a:pt x="59" y="76"/>
                        </a:lnTo>
                        <a:lnTo>
                          <a:pt x="57" y="71"/>
                        </a:lnTo>
                        <a:lnTo>
                          <a:pt x="54" y="70"/>
                        </a:lnTo>
                        <a:lnTo>
                          <a:pt x="51" y="70"/>
                        </a:lnTo>
                        <a:lnTo>
                          <a:pt x="46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7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</p:grpSp>
            <p:grpSp>
              <p:nvGrpSpPr>
                <p:cNvPr id="73" name="Group 126"/>
                <p:cNvGrpSpPr>
                  <a:grpSpLocks/>
                </p:cNvGrpSpPr>
                <p:nvPr/>
              </p:nvGrpSpPr>
              <p:grpSpPr bwMode="auto">
                <a:xfrm>
                  <a:off x="4163" y="2066"/>
                  <a:ext cx="282" cy="97"/>
                  <a:chOff x="3950" y="2283"/>
                  <a:chExt cx="269" cy="126"/>
                </a:xfrm>
              </p:grpSpPr>
              <p:sp>
                <p:nvSpPr>
                  <p:cNvPr id="92" name="Freeform 127"/>
                  <p:cNvSpPr>
                    <a:spLocks/>
                  </p:cNvSpPr>
                  <p:nvPr/>
                </p:nvSpPr>
                <p:spPr bwMode="auto">
                  <a:xfrm>
                    <a:off x="3984" y="2314"/>
                    <a:ext cx="47" cy="66"/>
                  </a:xfrm>
                  <a:custGeom>
                    <a:avLst/>
                    <a:gdLst>
                      <a:gd name="T0" fmla="*/ 35 w 46"/>
                      <a:gd name="T1" fmla="*/ 65 h 66"/>
                      <a:gd name="T2" fmla="*/ 29 w 46"/>
                      <a:gd name="T3" fmla="*/ 64 h 66"/>
                      <a:gd name="T4" fmla="*/ 25 w 46"/>
                      <a:gd name="T5" fmla="*/ 58 h 66"/>
                      <a:gd name="T6" fmla="*/ 24 w 46"/>
                      <a:gd name="T7" fmla="*/ 52 h 66"/>
                      <a:gd name="T8" fmla="*/ 22 w 46"/>
                      <a:gd name="T9" fmla="*/ 45 h 66"/>
                      <a:gd name="T10" fmla="*/ 21 w 46"/>
                      <a:gd name="T11" fmla="*/ 40 h 66"/>
                      <a:gd name="T12" fmla="*/ 19 w 46"/>
                      <a:gd name="T13" fmla="*/ 39 h 66"/>
                      <a:gd name="T14" fmla="*/ 15 w 46"/>
                      <a:gd name="T15" fmla="*/ 39 h 66"/>
                      <a:gd name="T16" fmla="*/ 10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0 w 46"/>
                      <a:gd name="T23" fmla="*/ 36 h 66"/>
                      <a:gd name="T24" fmla="*/ 0 w 46"/>
                      <a:gd name="T25" fmla="*/ 32 h 66"/>
                      <a:gd name="T26" fmla="*/ 0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0 w 46"/>
                      <a:gd name="T33" fmla="*/ 24 h 66"/>
                      <a:gd name="T34" fmla="*/ 15 w 46"/>
                      <a:gd name="T35" fmla="*/ 26 h 66"/>
                      <a:gd name="T36" fmla="*/ 19 w 46"/>
                      <a:gd name="T37" fmla="*/ 26 h 66"/>
                      <a:gd name="T38" fmla="*/ 21 w 46"/>
                      <a:gd name="T39" fmla="*/ 23 h 66"/>
                      <a:gd name="T40" fmla="*/ 22 w 46"/>
                      <a:gd name="T41" fmla="*/ 19 h 66"/>
                      <a:gd name="T42" fmla="*/ 24 w 46"/>
                      <a:gd name="T43" fmla="*/ 11 h 66"/>
                      <a:gd name="T44" fmla="*/ 25 w 46"/>
                      <a:gd name="T45" fmla="*/ 6 h 66"/>
                      <a:gd name="T46" fmla="*/ 29 w 46"/>
                      <a:gd name="T47" fmla="*/ 1 h 66"/>
                      <a:gd name="T48" fmla="*/ 35 w 46"/>
                      <a:gd name="T49" fmla="*/ 0 h 66"/>
                      <a:gd name="T50" fmla="*/ 40 w 46"/>
                      <a:gd name="T51" fmla="*/ 3 h 66"/>
                      <a:gd name="T52" fmla="*/ 42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4 w 46"/>
                      <a:gd name="T59" fmla="*/ 45 h 66"/>
                      <a:gd name="T60" fmla="*/ 42 w 46"/>
                      <a:gd name="T61" fmla="*/ 55 h 66"/>
                      <a:gd name="T62" fmla="*/ 40 w 46"/>
                      <a:gd name="T63" fmla="*/ 62 h 66"/>
                      <a:gd name="T64" fmla="*/ 35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5" y="65"/>
                        </a:moveTo>
                        <a:lnTo>
                          <a:pt x="29" y="64"/>
                        </a:lnTo>
                        <a:lnTo>
                          <a:pt x="25" y="58"/>
                        </a:lnTo>
                        <a:lnTo>
                          <a:pt x="24" y="52"/>
                        </a:lnTo>
                        <a:lnTo>
                          <a:pt x="22" y="45"/>
                        </a:lnTo>
                        <a:lnTo>
                          <a:pt x="21" y="40"/>
                        </a:lnTo>
                        <a:lnTo>
                          <a:pt x="19" y="39"/>
                        </a:lnTo>
                        <a:lnTo>
                          <a:pt x="15" y="39"/>
                        </a:lnTo>
                        <a:lnTo>
                          <a:pt x="10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0" y="36"/>
                        </a:lnTo>
                        <a:lnTo>
                          <a:pt x="0" y="32"/>
                        </a:lnTo>
                        <a:lnTo>
                          <a:pt x="0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0" y="24"/>
                        </a:lnTo>
                        <a:lnTo>
                          <a:pt x="15" y="26"/>
                        </a:lnTo>
                        <a:lnTo>
                          <a:pt x="19" y="26"/>
                        </a:lnTo>
                        <a:lnTo>
                          <a:pt x="21" y="23"/>
                        </a:lnTo>
                        <a:lnTo>
                          <a:pt x="22" y="19"/>
                        </a:lnTo>
                        <a:lnTo>
                          <a:pt x="24" y="11"/>
                        </a:lnTo>
                        <a:lnTo>
                          <a:pt x="25" y="6"/>
                        </a:lnTo>
                        <a:lnTo>
                          <a:pt x="29" y="1"/>
                        </a:lnTo>
                        <a:lnTo>
                          <a:pt x="35" y="0"/>
                        </a:lnTo>
                        <a:lnTo>
                          <a:pt x="40" y="3"/>
                        </a:lnTo>
                        <a:lnTo>
                          <a:pt x="42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4" y="45"/>
                        </a:lnTo>
                        <a:lnTo>
                          <a:pt x="42" y="55"/>
                        </a:lnTo>
                        <a:lnTo>
                          <a:pt x="40" y="62"/>
                        </a:lnTo>
                        <a:lnTo>
                          <a:pt x="35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93" name="Freeform 128"/>
                  <p:cNvSpPr>
                    <a:spLocks/>
                  </p:cNvSpPr>
                  <p:nvPr/>
                </p:nvSpPr>
                <p:spPr bwMode="auto">
                  <a:xfrm>
                    <a:off x="4047" y="2314"/>
                    <a:ext cx="46" cy="66"/>
                  </a:xfrm>
                  <a:custGeom>
                    <a:avLst/>
                    <a:gdLst>
                      <a:gd name="T0" fmla="*/ 36 w 46"/>
                      <a:gd name="T1" fmla="*/ 65 h 66"/>
                      <a:gd name="T2" fmla="*/ 30 w 46"/>
                      <a:gd name="T3" fmla="*/ 64 h 66"/>
                      <a:gd name="T4" fmla="*/ 26 w 46"/>
                      <a:gd name="T5" fmla="*/ 58 h 66"/>
                      <a:gd name="T6" fmla="*/ 23 w 46"/>
                      <a:gd name="T7" fmla="*/ 52 h 66"/>
                      <a:gd name="T8" fmla="*/ 23 w 46"/>
                      <a:gd name="T9" fmla="*/ 45 h 66"/>
                      <a:gd name="T10" fmla="*/ 22 w 46"/>
                      <a:gd name="T11" fmla="*/ 40 h 66"/>
                      <a:gd name="T12" fmla="*/ 19 w 46"/>
                      <a:gd name="T13" fmla="*/ 39 h 66"/>
                      <a:gd name="T14" fmla="*/ 16 w 46"/>
                      <a:gd name="T15" fmla="*/ 39 h 66"/>
                      <a:gd name="T16" fmla="*/ 10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1 w 46"/>
                      <a:gd name="T23" fmla="*/ 36 h 66"/>
                      <a:gd name="T24" fmla="*/ 0 w 46"/>
                      <a:gd name="T25" fmla="*/ 32 h 66"/>
                      <a:gd name="T26" fmla="*/ 1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0 w 46"/>
                      <a:gd name="T33" fmla="*/ 24 h 66"/>
                      <a:gd name="T34" fmla="*/ 16 w 46"/>
                      <a:gd name="T35" fmla="*/ 26 h 66"/>
                      <a:gd name="T36" fmla="*/ 19 w 46"/>
                      <a:gd name="T37" fmla="*/ 26 h 66"/>
                      <a:gd name="T38" fmla="*/ 22 w 46"/>
                      <a:gd name="T39" fmla="*/ 23 h 66"/>
                      <a:gd name="T40" fmla="*/ 23 w 46"/>
                      <a:gd name="T41" fmla="*/ 19 h 66"/>
                      <a:gd name="T42" fmla="*/ 23 w 46"/>
                      <a:gd name="T43" fmla="*/ 11 h 66"/>
                      <a:gd name="T44" fmla="*/ 26 w 46"/>
                      <a:gd name="T45" fmla="*/ 6 h 66"/>
                      <a:gd name="T46" fmla="*/ 30 w 46"/>
                      <a:gd name="T47" fmla="*/ 1 h 66"/>
                      <a:gd name="T48" fmla="*/ 36 w 46"/>
                      <a:gd name="T49" fmla="*/ 0 h 66"/>
                      <a:gd name="T50" fmla="*/ 41 w 46"/>
                      <a:gd name="T51" fmla="*/ 3 h 66"/>
                      <a:gd name="T52" fmla="*/ 43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5 w 46"/>
                      <a:gd name="T59" fmla="*/ 45 h 66"/>
                      <a:gd name="T60" fmla="*/ 43 w 46"/>
                      <a:gd name="T61" fmla="*/ 55 h 66"/>
                      <a:gd name="T62" fmla="*/ 41 w 46"/>
                      <a:gd name="T63" fmla="*/ 62 h 66"/>
                      <a:gd name="T64" fmla="*/ 36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6" y="65"/>
                        </a:moveTo>
                        <a:lnTo>
                          <a:pt x="30" y="64"/>
                        </a:lnTo>
                        <a:lnTo>
                          <a:pt x="26" y="58"/>
                        </a:lnTo>
                        <a:lnTo>
                          <a:pt x="23" y="52"/>
                        </a:lnTo>
                        <a:lnTo>
                          <a:pt x="23" y="45"/>
                        </a:lnTo>
                        <a:lnTo>
                          <a:pt x="22" y="40"/>
                        </a:lnTo>
                        <a:lnTo>
                          <a:pt x="19" y="39"/>
                        </a:lnTo>
                        <a:lnTo>
                          <a:pt x="16" y="39"/>
                        </a:lnTo>
                        <a:lnTo>
                          <a:pt x="10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1" y="36"/>
                        </a:lnTo>
                        <a:lnTo>
                          <a:pt x="0" y="32"/>
                        </a:lnTo>
                        <a:lnTo>
                          <a:pt x="1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0" y="24"/>
                        </a:lnTo>
                        <a:lnTo>
                          <a:pt x="16" y="26"/>
                        </a:lnTo>
                        <a:lnTo>
                          <a:pt x="19" y="26"/>
                        </a:lnTo>
                        <a:lnTo>
                          <a:pt x="22" y="23"/>
                        </a:lnTo>
                        <a:lnTo>
                          <a:pt x="23" y="19"/>
                        </a:lnTo>
                        <a:lnTo>
                          <a:pt x="23" y="11"/>
                        </a:lnTo>
                        <a:lnTo>
                          <a:pt x="26" y="6"/>
                        </a:lnTo>
                        <a:lnTo>
                          <a:pt x="30" y="1"/>
                        </a:lnTo>
                        <a:lnTo>
                          <a:pt x="36" y="0"/>
                        </a:lnTo>
                        <a:lnTo>
                          <a:pt x="41" y="3"/>
                        </a:lnTo>
                        <a:lnTo>
                          <a:pt x="43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5" y="45"/>
                        </a:lnTo>
                        <a:lnTo>
                          <a:pt x="43" y="55"/>
                        </a:lnTo>
                        <a:lnTo>
                          <a:pt x="41" y="62"/>
                        </a:lnTo>
                        <a:lnTo>
                          <a:pt x="36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94" name="Freeform 129"/>
                  <p:cNvSpPr>
                    <a:spLocks/>
                  </p:cNvSpPr>
                  <p:nvPr/>
                </p:nvSpPr>
                <p:spPr bwMode="auto">
                  <a:xfrm>
                    <a:off x="4111" y="2314"/>
                    <a:ext cx="46" cy="66"/>
                  </a:xfrm>
                  <a:custGeom>
                    <a:avLst/>
                    <a:gdLst>
                      <a:gd name="T0" fmla="*/ 35 w 46"/>
                      <a:gd name="T1" fmla="*/ 65 h 66"/>
                      <a:gd name="T2" fmla="*/ 29 w 46"/>
                      <a:gd name="T3" fmla="*/ 64 h 66"/>
                      <a:gd name="T4" fmla="*/ 25 w 46"/>
                      <a:gd name="T5" fmla="*/ 58 h 66"/>
                      <a:gd name="T6" fmla="*/ 23 w 46"/>
                      <a:gd name="T7" fmla="*/ 52 h 66"/>
                      <a:gd name="T8" fmla="*/ 22 w 46"/>
                      <a:gd name="T9" fmla="*/ 45 h 66"/>
                      <a:gd name="T10" fmla="*/ 20 w 46"/>
                      <a:gd name="T11" fmla="*/ 40 h 66"/>
                      <a:gd name="T12" fmla="*/ 19 w 46"/>
                      <a:gd name="T13" fmla="*/ 39 h 66"/>
                      <a:gd name="T14" fmla="*/ 14 w 46"/>
                      <a:gd name="T15" fmla="*/ 39 h 66"/>
                      <a:gd name="T16" fmla="*/ 10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0 w 46"/>
                      <a:gd name="T23" fmla="*/ 36 h 66"/>
                      <a:gd name="T24" fmla="*/ 0 w 46"/>
                      <a:gd name="T25" fmla="*/ 32 h 66"/>
                      <a:gd name="T26" fmla="*/ 0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0 w 46"/>
                      <a:gd name="T33" fmla="*/ 24 h 66"/>
                      <a:gd name="T34" fmla="*/ 14 w 46"/>
                      <a:gd name="T35" fmla="*/ 26 h 66"/>
                      <a:gd name="T36" fmla="*/ 19 w 46"/>
                      <a:gd name="T37" fmla="*/ 26 h 66"/>
                      <a:gd name="T38" fmla="*/ 20 w 46"/>
                      <a:gd name="T39" fmla="*/ 23 h 66"/>
                      <a:gd name="T40" fmla="*/ 22 w 46"/>
                      <a:gd name="T41" fmla="*/ 19 h 66"/>
                      <a:gd name="T42" fmla="*/ 23 w 46"/>
                      <a:gd name="T43" fmla="*/ 11 h 66"/>
                      <a:gd name="T44" fmla="*/ 25 w 46"/>
                      <a:gd name="T45" fmla="*/ 6 h 66"/>
                      <a:gd name="T46" fmla="*/ 29 w 46"/>
                      <a:gd name="T47" fmla="*/ 1 h 66"/>
                      <a:gd name="T48" fmla="*/ 35 w 46"/>
                      <a:gd name="T49" fmla="*/ 0 h 66"/>
                      <a:gd name="T50" fmla="*/ 39 w 46"/>
                      <a:gd name="T51" fmla="*/ 3 h 66"/>
                      <a:gd name="T52" fmla="*/ 42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3 w 46"/>
                      <a:gd name="T59" fmla="*/ 45 h 66"/>
                      <a:gd name="T60" fmla="*/ 42 w 46"/>
                      <a:gd name="T61" fmla="*/ 55 h 66"/>
                      <a:gd name="T62" fmla="*/ 39 w 46"/>
                      <a:gd name="T63" fmla="*/ 62 h 66"/>
                      <a:gd name="T64" fmla="*/ 35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5" y="65"/>
                        </a:moveTo>
                        <a:lnTo>
                          <a:pt x="29" y="64"/>
                        </a:lnTo>
                        <a:lnTo>
                          <a:pt x="25" y="58"/>
                        </a:lnTo>
                        <a:lnTo>
                          <a:pt x="23" y="52"/>
                        </a:lnTo>
                        <a:lnTo>
                          <a:pt x="22" y="45"/>
                        </a:lnTo>
                        <a:lnTo>
                          <a:pt x="20" y="40"/>
                        </a:lnTo>
                        <a:lnTo>
                          <a:pt x="19" y="39"/>
                        </a:lnTo>
                        <a:lnTo>
                          <a:pt x="14" y="39"/>
                        </a:lnTo>
                        <a:lnTo>
                          <a:pt x="10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0" y="36"/>
                        </a:lnTo>
                        <a:lnTo>
                          <a:pt x="0" y="32"/>
                        </a:lnTo>
                        <a:lnTo>
                          <a:pt x="0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0" y="24"/>
                        </a:lnTo>
                        <a:lnTo>
                          <a:pt x="14" y="26"/>
                        </a:lnTo>
                        <a:lnTo>
                          <a:pt x="19" y="26"/>
                        </a:lnTo>
                        <a:lnTo>
                          <a:pt x="20" y="23"/>
                        </a:lnTo>
                        <a:lnTo>
                          <a:pt x="22" y="19"/>
                        </a:lnTo>
                        <a:lnTo>
                          <a:pt x="23" y="11"/>
                        </a:lnTo>
                        <a:lnTo>
                          <a:pt x="25" y="6"/>
                        </a:lnTo>
                        <a:lnTo>
                          <a:pt x="29" y="1"/>
                        </a:lnTo>
                        <a:lnTo>
                          <a:pt x="35" y="0"/>
                        </a:lnTo>
                        <a:lnTo>
                          <a:pt x="39" y="3"/>
                        </a:lnTo>
                        <a:lnTo>
                          <a:pt x="42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3" y="45"/>
                        </a:lnTo>
                        <a:lnTo>
                          <a:pt x="42" y="55"/>
                        </a:lnTo>
                        <a:lnTo>
                          <a:pt x="39" y="62"/>
                        </a:lnTo>
                        <a:lnTo>
                          <a:pt x="35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95" name="Freeform 130"/>
                  <p:cNvSpPr>
                    <a:spLocks/>
                  </p:cNvSpPr>
                  <p:nvPr/>
                </p:nvSpPr>
                <p:spPr bwMode="auto">
                  <a:xfrm>
                    <a:off x="4173" y="2314"/>
                    <a:ext cx="46" cy="66"/>
                  </a:xfrm>
                  <a:custGeom>
                    <a:avLst/>
                    <a:gdLst>
                      <a:gd name="T0" fmla="*/ 37 w 46"/>
                      <a:gd name="T1" fmla="*/ 65 h 66"/>
                      <a:gd name="T2" fmla="*/ 31 w 46"/>
                      <a:gd name="T3" fmla="*/ 64 h 66"/>
                      <a:gd name="T4" fmla="*/ 27 w 46"/>
                      <a:gd name="T5" fmla="*/ 58 h 66"/>
                      <a:gd name="T6" fmla="*/ 24 w 46"/>
                      <a:gd name="T7" fmla="*/ 52 h 66"/>
                      <a:gd name="T8" fmla="*/ 24 w 46"/>
                      <a:gd name="T9" fmla="*/ 45 h 66"/>
                      <a:gd name="T10" fmla="*/ 22 w 46"/>
                      <a:gd name="T11" fmla="*/ 40 h 66"/>
                      <a:gd name="T12" fmla="*/ 19 w 46"/>
                      <a:gd name="T13" fmla="*/ 39 h 66"/>
                      <a:gd name="T14" fmla="*/ 16 w 46"/>
                      <a:gd name="T15" fmla="*/ 39 h 66"/>
                      <a:gd name="T16" fmla="*/ 11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2 w 46"/>
                      <a:gd name="T23" fmla="*/ 36 h 66"/>
                      <a:gd name="T24" fmla="*/ 0 w 46"/>
                      <a:gd name="T25" fmla="*/ 32 h 66"/>
                      <a:gd name="T26" fmla="*/ 2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1 w 46"/>
                      <a:gd name="T33" fmla="*/ 24 h 66"/>
                      <a:gd name="T34" fmla="*/ 16 w 46"/>
                      <a:gd name="T35" fmla="*/ 26 h 66"/>
                      <a:gd name="T36" fmla="*/ 19 w 46"/>
                      <a:gd name="T37" fmla="*/ 26 h 66"/>
                      <a:gd name="T38" fmla="*/ 22 w 46"/>
                      <a:gd name="T39" fmla="*/ 23 h 66"/>
                      <a:gd name="T40" fmla="*/ 24 w 46"/>
                      <a:gd name="T41" fmla="*/ 19 h 66"/>
                      <a:gd name="T42" fmla="*/ 24 w 46"/>
                      <a:gd name="T43" fmla="*/ 11 h 66"/>
                      <a:gd name="T44" fmla="*/ 27 w 46"/>
                      <a:gd name="T45" fmla="*/ 6 h 66"/>
                      <a:gd name="T46" fmla="*/ 31 w 46"/>
                      <a:gd name="T47" fmla="*/ 1 h 66"/>
                      <a:gd name="T48" fmla="*/ 37 w 46"/>
                      <a:gd name="T49" fmla="*/ 0 h 66"/>
                      <a:gd name="T50" fmla="*/ 41 w 46"/>
                      <a:gd name="T51" fmla="*/ 3 h 66"/>
                      <a:gd name="T52" fmla="*/ 44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5 w 46"/>
                      <a:gd name="T59" fmla="*/ 45 h 66"/>
                      <a:gd name="T60" fmla="*/ 44 w 46"/>
                      <a:gd name="T61" fmla="*/ 55 h 66"/>
                      <a:gd name="T62" fmla="*/ 41 w 46"/>
                      <a:gd name="T63" fmla="*/ 62 h 66"/>
                      <a:gd name="T64" fmla="*/ 37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7" y="65"/>
                        </a:moveTo>
                        <a:lnTo>
                          <a:pt x="31" y="64"/>
                        </a:lnTo>
                        <a:lnTo>
                          <a:pt x="27" y="58"/>
                        </a:lnTo>
                        <a:lnTo>
                          <a:pt x="24" y="52"/>
                        </a:lnTo>
                        <a:lnTo>
                          <a:pt x="24" y="45"/>
                        </a:lnTo>
                        <a:lnTo>
                          <a:pt x="22" y="40"/>
                        </a:lnTo>
                        <a:lnTo>
                          <a:pt x="19" y="39"/>
                        </a:lnTo>
                        <a:lnTo>
                          <a:pt x="16" y="39"/>
                        </a:lnTo>
                        <a:lnTo>
                          <a:pt x="11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2" y="36"/>
                        </a:lnTo>
                        <a:lnTo>
                          <a:pt x="0" y="32"/>
                        </a:lnTo>
                        <a:lnTo>
                          <a:pt x="2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1" y="24"/>
                        </a:lnTo>
                        <a:lnTo>
                          <a:pt x="16" y="26"/>
                        </a:lnTo>
                        <a:lnTo>
                          <a:pt x="19" y="26"/>
                        </a:lnTo>
                        <a:lnTo>
                          <a:pt x="22" y="23"/>
                        </a:lnTo>
                        <a:lnTo>
                          <a:pt x="24" y="19"/>
                        </a:lnTo>
                        <a:lnTo>
                          <a:pt x="24" y="11"/>
                        </a:lnTo>
                        <a:lnTo>
                          <a:pt x="27" y="6"/>
                        </a:lnTo>
                        <a:lnTo>
                          <a:pt x="31" y="1"/>
                        </a:lnTo>
                        <a:lnTo>
                          <a:pt x="37" y="0"/>
                        </a:lnTo>
                        <a:lnTo>
                          <a:pt x="41" y="3"/>
                        </a:lnTo>
                        <a:lnTo>
                          <a:pt x="44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5" y="45"/>
                        </a:lnTo>
                        <a:lnTo>
                          <a:pt x="44" y="55"/>
                        </a:lnTo>
                        <a:lnTo>
                          <a:pt x="41" y="62"/>
                        </a:lnTo>
                        <a:lnTo>
                          <a:pt x="37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96" name="Freeform 131"/>
                  <p:cNvSpPr>
                    <a:spLocks/>
                  </p:cNvSpPr>
                  <p:nvPr/>
                </p:nvSpPr>
                <p:spPr bwMode="auto">
                  <a:xfrm>
                    <a:off x="3950" y="2283"/>
                    <a:ext cx="71" cy="126"/>
                  </a:xfrm>
                  <a:custGeom>
                    <a:avLst/>
                    <a:gdLst>
                      <a:gd name="T0" fmla="*/ 35 w 71"/>
                      <a:gd name="T1" fmla="*/ 58 h 126"/>
                      <a:gd name="T2" fmla="*/ 41 w 71"/>
                      <a:gd name="T3" fmla="*/ 54 h 126"/>
                      <a:gd name="T4" fmla="*/ 50 w 71"/>
                      <a:gd name="T5" fmla="*/ 57 h 126"/>
                      <a:gd name="T6" fmla="*/ 56 w 71"/>
                      <a:gd name="T7" fmla="*/ 54 h 126"/>
                      <a:gd name="T8" fmla="*/ 59 w 71"/>
                      <a:gd name="T9" fmla="*/ 42 h 126"/>
                      <a:gd name="T10" fmla="*/ 64 w 71"/>
                      <a:gd name="T11" fmla="*/ 32 h 126"/>
                      <a:gd name="T12" fmla="*/ 64 w 71"/>
                      <a:gd name="T13" fmla="*/ 28 h 126"/>
                      <a:gd name="T14" fmla="*/ 53 w 71"/>
                      <a:gd name="T15" fmla="*/ 26 h 126"/>
                      <a:gd name="T16" fmla="*/ 45 w 71"/>
                      <a:gd name="T17" fmla="*/ 29 h 126"/>
                      <a:gd name="T18" fmla="*/ 43 w 71"/>
                      <a:gd name="T19" fmla="*/ 25 h 126"/>
                      <a:gd name="T20" fmla="*/ 44 w 71"/>
                      <a:gd name="T21" fmla="*/ 15 h 126"/>
                      <a:gd name="T22" fmla="*/ 38 w 71"/>
                      <a:gd name="T23" fmla="*/ 2 h 126"/>
                      <a:gd name="T24" fmla="*/ 28 w 71"/>
                      <a:gd name="T25" fmla="*/ 2 h 126"/>
                      <a:gd name="T26" fmla="*/ 25 w 71"/>
                      <a:gd name="T27" fmla="*/ 10 h 126"/>
                      <a:gd name="T28" fmla="*/ 25 w 71"/>
                      <a:gd name="T29" fmla="*/ 21 h 126"/>
                      <a:gd name="T30" fmla="*/ 19 w 71"/>
                      <a:gd name="T31" fmla="*/ 29 h 126"/>
                      <a:gd name="T32" fmla="*/ 11 w 71"/>
                      <a:gd name="T33" fmla="*/ 32 h 126"/>
                      <a:gd name="T34" fmla="*/ 6 w 71"/>
                      <a:gd name="T35" fmla="*/ 40 h 126"/>
                      <a:gd name="T36" fmla="*/ 6 w 71"/>
                      <a:gd name="T37" fmla="*/ 53 h 126"/>
                      <a:gd name="T38" fmla="*/ 2 w 71"/>
                      <a:gd name="T39" fmla="*/ 58 h 126"/>
                      <a:gd name="T40" fmla="*/ 2 w 71"/>
                      <a:gd name="T41" fmla="*/ 67 h 126"/>
                      <a:gd name="T42" fmla="*/ 6 w 71"/>
                      <a:gd name="T43" fmla="*/ 73 h 126"/>
                      <a:gd name="T44" fmla="*/ 6 w 71"/>
                      <a:gd name="T45" fmla="*/ 86 h 126"/>
                      <a:gd name="T46" fmla="*/ 11 w 71"/>
                      <a:gd name="T47" fmla="*/ 95 h 126"/>
                      <a:gd name="T48" fmla="*/ 19 w 71"/>
                      <a:gd name="T49" fmla="*/ 98 h 126"/>
                      <a:gd name="T50" fmla="*/ 25 w 71"/>
                      <a:gd name="T51" fmla="*/ 105 h 126"/>
                      <a:gd name="T52" fmla="*/ 25 w 71"/>
                      <a:gd name="T53" fmla="*/ 115 h 126"/>
                      <a:gd name="T54" fmla="*/ 28 w 71"/>
                      <a:gd name="T55" fmla="*/ 124 h 126"/>
                      <a:gd name="T56" fmla="*/ 38 w 71"/>
                      <a:gd name="T57" fmla="*/ 124 h 126"/>
                      <a:gd name="T58" fmla="*/ 44 w 71"/>
                      <a:gd name="T59" fmla="*/ 112 h 126"/>
                      <a:gd name="T60" fmla="*/ 43 w 71"/>
                      <a:gd name="T61" fmla="*/ 101 h 126"/>
                      <a:gd name="T62" fmla="*/ 45 w 71"/>
                      <a:gd name="T63" fmla="*/ 98 h 126"/>
                      <a:gd name="T64" fmla="*/ 53 w 71"/>
                      <a:gd name="T65" fmla="*/ 99 h 126"/>
                      <a:gd name="T66" fmla="*/ 64 w 71"/>
                      <a:gd name="T67" fmla="*/ 99 h 126"/>
                      <a:gd name="T68" fmla="*/ 64 w 71"/>
                      <a:gd name="T69" fmla="*/ 95 h 126"/>
                      <a:gd name="T70" fmla="*/ 59 w 71"/>
                      <a:gd name="T71" fmla="*/ 83 h 126"/>
                      <a:gd name="T72" fmla="*/ 56 w 71"/>
                      <a:gd name="T73" fmla="*/ 71 h 126"/>
                      <a:gd name="T74" fmla="*/ 50 w 71"/>
                      <a:gd name="T75" fmla="*/ 70 h 126"/>
                      <a:gd name="T76" fmla="*/ 41 w 71"/>
                      <a:gd name="T77" fmla="*/ 71 h 126"/>
                      <a:gd name="T78" fmla="*/ 35 w 71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1"/>
                      <a:gd name="T121" fmla="*/ 0 h 126"/>
                      <a:gd name="T122" fmla="*/ 71 w 71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1" h="126">
                        <a:moveTo>
                          <a:pt x="35" y="63"/>
                        </a:moveTo>
                        <a:lnTo>
                          <a:pt x="35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5" y="55"/>
                        </a:lnTo>
                        <a:lnTo>
                          <a:pt x="50" y="57"/>
                        </a:lnTo>
                        <a:lnTo>
                          <a:pt x="54" y="57"/>
                        </a:lnTo>
                        <a:lnTo>
                          <a:pt x="56" y="54"/>
                        </a:lnTo>
                        <a:lnTo>
                          <a:pt x="57" y="50"/>
                        </a:lnTo>
                        <a:lnTo>
                          <a:pt x="59" y="42"/>
                        </a:lnTo>
                        <a:lnTo>
                          <a:pt x="60" y="37"/>
                        </a:lnTo>
                        <a:lnTo>
                          <a:pt x="64" y="32"/>
                        </a:lnTo>
                        <a:lnTo>
                          <a:pt x="70" y="31"/>
                        </a:lnTo>
                        <a:lnTo>
                          <a:pt x="64" y="28"/>
                        </a:lnTo>
                        <a:lnTo>
                          <a:pt x="59" y="28"/>
                        </a:lnTo>
                        <a:lnTo>
                          <a:pt x="53" y="26"/>
                        </a:lnTo>
                        <a:lnTo>
                          <a:pt x="48" y="28"/>
                        </a:lnTo>
                        <a:lnTo>
                          <a:pt x="45" y="29"/>
                        </a:lnTo>
                        <a:lnTo>
                          <a:pt x="44" y="28"/>
                        </a:lnTo>
                        <a:lnTo>
                          <a:pt x="43" y="25"/>
                        </a:lnTo>
                        <a:lnTo>
                          <a:pt x="44" y="21"/>
                        </a:lnTo>
                        <a:lnTo>
                          <a:pt x="44" y="15"/>
                        </a:lnTo>
                        <a:lnTo>
                          <a:pt x="43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5" y="6"/>
                        </a:lnTo>
                        <a:lnTo>
                          <a:pt x="25" y="10"/>
                        </a:lnTo>
                        <a:lnTo>
                          <a:pt x="27" y="16"/>
                        </a:lnTo>
                        <a:lnTo>
                          <a:pt x="25" y="21"/>
                        </a:lnTo>
                        <a:lnTo>
                          <a:pt x="24" y="26"/>
                        </a:lnTo>
                        <a:lnTo>
                          <a:pt x="19" y="29"/>
                        </a:lnTo>
                        <a:lnTo>
                          <a:pt x="15" y="31"/>
                        </a:lnTo>
                        <a:lnTo>
                          <a:pt x="11" y="32"/>
                        </a:lnTo>
                        <a:lnTo>
                          <a:pt x="9" y="35"/>
                        </a:lnTo>
                        <a:lnTo>
                          <a:pt x="6" y="40"/>
                        </a:lnTo>
                        <a:lnTo>
                          <a:pt x="6" y="44"/>
                        </a:lnTo>
                        <a:lnTo>
                          <a:pt x="6" y="53"/>
                        </a:lnTo>
                        <a:lnTo>
                          <a:pt x="3" y="55"/>
                        </a:lnTo>
                        <a:lnTo>
                          <a:pt x="2" y="58"/>
                        </a:lnTo>
                        <a:lnTo>
                          <a:pt x="0" y="63"/>
                        </a:lnTo>
                        <a:lnTo>
                          <a:pt x="2" y="67"/>
                        </a:lnTo>
                        <a:lnTo>
                          <a:pt x="3" y="70"/>
                        </a:lnTo>
                        <a:lnTo>
                          <a:pt x="6" y="73"/>
                        </a:lnTo>
                        <a:lnTo>
                          <a:pt x="6" y="82"/>
                        </a:lnTo>
                        <a:lnTo>
                          <a:pt x="6" y="86"/>
                        </a:lnTo>
                        <a:lnTo>
                          <a:pt x="9" y="92"/>
                        </a:lnTo>
                        <a:lnTo>
                          <a:pt x="11" y="95"/>
                        </a:lnTo>
                        <a:lnTo>
                          <a:pt x="15" y="96"/>
                        </a:lnTo>
                        <a:lnTo>
                          <a:pt x="19" y="98"/>
                        </a:lnTo>
                        <a:lnTo>
                          <a:pt x="24" y="101"/>
                        </a:lnTo>
                        <a:lnTo>
                          <a:pt x="25" y="105"/>
                        </a:lnTo>
                        <a:lnTo>
                          <a:pt x="27" y="109"/>
                        </a:lnTo>
                        <a:lnTo>
                          <a:pt x="25" y="115"/>
                        </a:lnTo>
                        <a:lnTo>
                          <a:pt x="25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3" y="118"/>
                        </a:lnTo>
                        <a:lnTo>
                          <a:pt x="44" y="112"/>
                        </a:lnTo>
                        <a:lnTo>
                          <a:pt x="44" y="106"/>
                        </a:lnTo>
                        <a:lnTo>
                          <a:pt x="43" y="101"/>
                        </a:lnTo>
                        <a:lnTo>
                          <a:pt x="44" y="98"/>
                        </a:lnTo>
                        <a:lnTo>
                          <a:pt x="45" y="98"/>
                        </a:lnTo>
                        <a:lnTo>
                          <a:pt x="48" y="98"/>
                        </a:lnTo>
                        <a:lnTo>
                          <a:pt x="53" y="99"/>
                        </a:lnTo>
                        <a:lnTo>
                          <a:pt x="59" y="99"/>
                        </a:lnTo>
                        <a:lnTo>
                          <a:pt x="64" y="99"/>
                        </a:lnTo>
                        <a:lnTo>
                          <a:pt x="70" y="96"/>
                        </a:lnTo>
                        <a:lnTo>
                          <a:pt x="64" y="95"/>
                        </a:lnTo>
                        <a:lnTo>
                          <a:pt x="60" y="89"/>
                        </a:lnTo>
                        <a:lnTo>
                          <a:pt x="59" y="83"/>
                        </a:lnTo>
                        <a:lnTo>
                          <a:pt x="57" y="76"/>
                        </a:lnTo>
                        <a:lnTo>
                          <a:pt x="56" y="71"/>
                        </a:lnTo>
                        <a:lnTo>
                          <a:pt x="54" y="70"/>
                        </a:lnTo>
                        <a:lnTo>
                          <a:pt x="50" y="70"/>
                        </a:lnTo>
                        <a:lnTo>
                          <a:pt x="45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5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97" name="Freeform 132"/>
                  <p:cNvSpPr>
                    <a:spLocks/>
                  </p:cNvSpPr>
                  <p:nvPr/>
                </p:nvSpPr>
                <p:spPr bwMode="auto">
                  <a:xfrm>
                    <a:off x="4012" y="2283"/>
                    <a:ext cx="72" cy="126"/>
                  </a:xfrm>
                  <a:custGeom>
                    <a:avLst/>
                    <a:gdLst>
                      <a:gd name="T0" fmla="*/ 36 w 72"/>
                      <a:gd name="T1" fmla="*/ 58 h 126"/>
                      <a:gd name="T2" fmla="*/ 41 w 72"/>
                      <a:gd name="T3" fmla="*/ 54 h 126"/>
                      <a:gd name="T4" fmla="*/ 51 w 72"/>
                      <a:gd name="T5" fmla="*/ 57 h 126"/>
                      <a:gd name="T6" fmla="*/ 57 w 72"/>
                      <a:gd name="T7" fmla="*/ 54 h 126"/>
                      <a:gd name="T8" fmla="*/ 58 w 72"/>
                      <a:gd name="T9" fmla="*/ 42 h 126"/>
                      <a:gd name="T10" fmla="*/ 65 w 72"/>
                      <a:gd name="T11" fmla="*/ 32 h 126"/>
                      <a:gd name="T12" fmla="*/ 65 w 72"/>
                      <a:gd name="T13" fmla="*/ 28 h 126"/>
                      <a:gd name="T14" fmla="*/ 54 w 72"/>
                      <a:gd name="T15" fmla="*/ 26 h 126"/>
                      <a:gd name="T16" fmla="*/ 46 w 72"/>
                      <a:gd name="T17" fmla="*/ 29 h 126"/>
                      <a:gd name="T18" fmla="*/ 44 w 72"/>
                      <a:gd name="T19" fmla="*/ 25 h 126"/>
                      <a:gd name="T20" fmla="*/ 45 w 72"/>
                      <a:gd name="T21" fmla="*/ 15 h 126"/>
                      <a:gd name="T22" fmla="*/ 38 w 72"/>
                      <a:gd name="T23" fmla="*/ 2 h 126"/>
                      <a:gd name="T24" fmla="*/ 28 w 72"/>
                      <a:gd name="T25" fmla="*/ 2 h 126"/>
                      <a:gd name="T26" fmla="*/ 26 w 72"/>
                      <a:gd name="T27" fmla="*/ 10 h 126"/>
                      <a:gd name="T28" fmla="*/ 26 w 72"/>
                      <a:gd name="T29" fmla="*/ 21 h 126"/>
                      <a:gd name="T30" fmla="*/ 20 w 72"/>
                      <a:gd name="T31" fmla="*/ 29 h 126"/>
                      <a:gd name="T32" fmla="*/ 12 w 72"/>
                      <a:gd name="T33" fmla="*/ 32 h 126"/>
                      <a:gd name="T34" fmla="*/ 7 w 72"/>
                      <a:gd name="T35" fmla="*/ 40 h 126"/>
                      <a:gd name="T36" fmla="*/ 6 w 72"/>
                      <a:gd name="T37" fmla="*/ 53 h 126"/>
                      <a:gd name="T38" fmla="*/ 1 w 72"/>
                      <a:gd name="T39" fmla="*/ 58 h 126"/>
                      <a:gd name="T40" fmla="*/ 1 w 72"/>
                      <a:gd name="T41" fmla="*/ 67 h 126"/>
                      <a:gd name="T42" fmla="*/ 6 w 72"/>
                      <a:gd name="T43" fmla="*/ 73 h 126"/>
                      <a:gd name="T44" fmla="*/ 7 w 72"/>
                      <a:gd name="T45" fmla="*/ 86 h 126"/>
                      <a:gd name="T46" fmla="*/ 12 w 72"/>
                      <a:gd name="T47" fmla="*/ 95 h 126"/>
                      <a:gd name="T48" fmla="*/ 20 w 72"/>
                      <a:gd name="T49" fmla="*/ 98 h 126"/>
                      <a:gd name="T50" fmla="*/ 26 w 72"/>
                      <a:gd name="T51" fmla="*/ 105 h 126"/>
                      <a:gd name="T52" fmla="*/ 26 w 72"/>
                      <a:gd name="T53" fmla="*/ 115 h 126"/>
                      <a:gd name="T54" fmla="*/ 28 w 72"/>
                      <a:gd name="T55" fmla="*/ 124 h 126"/>
                      <a:gd name="T56" fmla="*/ 38 w 72"/>
                      <a:gd name="T57" fmla="*/ 124 h 126"/>
                      <a:gd name="T58" fmla="*/ 45 w 72"/>
                      <a:gd name="T59" fmla="*/ 112 h 126"/>
                      <a:gd name="T60" fmla="*/ 44 w 72"/>
                      <a:gd name="T61" fmla="*/ 101 h 126"/>
                      <a:gd name="T62" fmla="*/ 46 w 72"/>
                      <a:gd name="T63" fmla="*/ 98 h 126"/>
                      <a:gd name="T64" fmla="*/ 54 w 72"/>
                      <a:gd name="T65" fmla="*/ 99 h 126"/>
                      <a:gd name="T66" fmla="*/ 65 w 72"/>
                      <a:gd name="T67" fmla="*/ 99 h 126"/>
                      <a:gd name="T68" fmla="*/ 65 w 72"/>
                      <a:gd name="T69" fmla="*/ 95 h 126"/>
                      <a:gd name="T70" fmla="*/ 58 w 72"/>
                      <a:gd name="T71" fmla="*/ 83 h 126"/>
                      <a:gd name="T72" fmla="*/ 57 w 72"/>
                      <a:gd name="T73" fmla="*/ 71 h 126"/>
                      <a:gd name="T74" fmla="*/ 51 w 72"/>
                      <a:gd name="T75" fmla="*/ 70 h 126"/>
                      <a:gd name="T76" fmla="*/ 41 w 72"/>
                      <a:gd name="T77" fmla="*/ 71 h 126"/>
                      <a:gd name="T78" fmla="*/ 36 w 72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2"/>
                      <a:gd name="T121" fmla="*/ 0 h 126"/>
                      <a:gd name="T122" fmla="*/ 72 w 72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2" h="126">
                        <a:moveTo>
                          <a:pt x="35" y="63"/>
                        </a:moveTo>
                        <a:lnTo>
                          <a:pt x="36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5" y="55"/>
                        </a:lnTo>
                        <a:lnTo>
                          <a:pt x="51" y="57"/>
                        </a:lnTo>
                        <a:lnTo>
                          <a:pt x="54" y="57"/>
                        </a:lnTo>
                        <a:lnTo>
                          <a:pt x="57" y="54"/>
                        </a:lnTo>
                        <a:lnTo>
                          <a:pt x="58" y="50"/>
                        </a:lnTo>
                        <a:lnTo>
                          <a:pt x="58" y="42"/>
                        </a:lnTo>
                        <a:lnTo>
                          <a:pt x="61" y="37"/>
                        </a:lnTo>
                        <a:lnTo>
                          <a:pt x="65" y="32"/>
                        </a:lnTo>
                        <a:lnTo>
                          <a:pt x="71" y="31"/>
                        </a:lnTo>
                        <a:lnTo>
                          <a:pt x="65" y="28"/>
                        </a:lnTo>
                        <a:lnTo>
                          <a:pt x="60" y="28"/>
                        </a:lnTo>
                        <a:lnTo>
                          <a:pt x="54" y="26"/>
                        </a:lnTo>
                        <a:lnTo>
                          <a:pt x="49" y="28"/>
                        </a:lnTo>
                        <a:lnTo>
                          <a:pt x="46" y="29"/>
                        </a:lnTo>
                        <a:lnTo>
                          <a:pt x="44" y="28"/>
                        </a:lnTo>
                        <a:lnTo>
                          <a:pt x="44" y="25"/>
                        </a:lnTo>
                        <a:lnTo>
                          <a:pt x="45" y="21"/>
                        </a:lnTo>
                        <a:lnTo>
                          <a:pt x="45" y="15"/>
                        </a:lnTo>
                        <a:lnTo>
                          <a:pt x="44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6" y="6"/>
                        </a:lnTo>
                        <a:lnTo>
                          <a:pt x="26" y="10"/>
                        </a:lnTo>
                        <a:lnTo>
                          <a:pt x="26" y="16"/>
                        </a:lnTo>
                        <a:lnTo>
                          <a:pt x="26" y="21"/>
                        </a:lnTo>
                        <a:lnTo>
                          <a:pt x="23" y="26"/>
                        </a:lnTo>
                        <a:lnTo>
                          <a:pt x="20" y="29"/>
                        </a:lnTo>
                        <a:lnTo>
                          <a:pt x="16" y="31"/>
                        </a:lnTo>
                        <a:lnTo>
                          <a:pt x="12" y="32"/>
                        </a:lnTo>
                        <a:lnTo>
                          <a:pt x="9" y="35"/>
                        </a:lnTo>
                        <a:lnTo>
                          <a:pt x="7" y="40"/>
                        </a:lnTo>
                        <a:lnTo>
                          <a:pt x="7" y="44"/>
                        </a:lnTo>
                        <a:lnTo>
                          <a:pt x="6" y="53"/>
                        </a:lnTo>
                        <a:lnTo>
                          <a:pt x="4" y="55"/>
                        </a:lnTo>
                        <a:lnTo>
                          <a:pt x="1" y="58"/>
                        </a:lnTo>
                        <a:lnTo>
                          <a:pt x="0" y="63"/>
                        </a:lnTo>
                        <a:lnTo>
                          <a:pt x="1" y="67"/>
                        </a:lnTo>
                        <a:lnTo>
                          <a:pt x="4" y="70"/>
                        </a:lnTo>
                        <a:lnTo>
                          <a:pt x="6" y="73"/>
                        </a:lnTo>
                        <a:lnTo>
                          <a:pt x="7" y="82"/>
                        </a:lnTo>
                        <a:lnTo>
                          <a:pt x="7" y="86"/>
                        </a:lnTo>
                        <a:lnTo>
                          <a:pt x="9" y="92"/>
                        </a:lnTo>
                        <a:lnTo>
                          <a:pt x="12" y="95"/>
                        </a:lnTo>
                        <a:lnTo>
                          <a:pt x="16" y="96"/>
                        </a:lnTo>
                        <a:lnTo>
                          <a:pt x="20" y="98"/>
                        </a:lnTo>
                        <a:lnTo>
                          <a:pt x="23" y="101"/>
                        </a:lnTo>
                        <a:lnTo>
                          <a:pt x="26" y="105"/>
                        </a:lnTo>
                        <a:lnTo>
                          <a:pt x="26" y="109"/>
                        </a:lnTo>
                        <a:lnTo>
                          <a:pt x="26" y="115"/>
                        </a:lnTo>
                        <a:lnTo>
                          <a:pt x="26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4" y="118"/>
                        </a:lnTo>
                        <a:lnTo>
                          <a:pt x="45" y="112"/>
                        </a:lnTo>
                        <a:lnTo>
                          <a:pt x="45" y="106"/>
                        </a:lnTo>
                        <a:lnTo>
                          <a:pt x="44" y="101"/>
                        </a:lnTo>
                        <a:lnTo>
                          <a:pt x="44" y="98"/>
                        </a:lnTo>
                        <a:lnTo>
                          <a:pt x="46" y="98"/>
                        </a:lnTo>
                        <a:lnTo>
                          <a:pt x="49" y="98"/>
                        </a:lnTo>
                        <a:lnTo>
                          <a:pt x="54" y="99"/>
                        </a:lnTo>
                        <a:lnTo>
                          <a:pt x="60" y="99"/>
                        </a:lnTo>
                        <a:lnTo>
                          <a:pt x="65" y="99"/>
                        </a:lnTo>
                        <a:lnTo>
                          <a:pt x="71" y="96"/>
                        </a:lnTo>
                        <a:lnTo>
                          <a:pt x="65" y="95"/>
                        </a:lnTo>
                        <a:lnTo>
                          <a:pt x="61" y="89"/>
                        </a:lnTo>
                        <a:lnTo>
                          <a:pt x="58" y="83"/>
                        </a:lnTo>
                        <a:lnTo>
                          <a:pt x="58" y="76"/>
                        </a:lnTo>
                        <a:lnTo>
                          <a:pt x="57" y="71"/>
                        </a:lnTo>
                        <a:lnTo>
                          <a:pt x="54" y="70"/>
                        </a:lnTo>
                        <a:lnTo>
                          <a:pt x="51" y="70"/>
                        </a:lnTo>
                        <a:lnTo>
                          <a:pt x="45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6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98" name="Freeform 133"/>
                  <p:cNvSpPr>
                    <a:spLocks/>
                  </p:cNvSpPr>
                  <p:nvPr/>
                </p:nvSpPr>
                <p:spPr bwMode="auto">
                  <a:xfrm>
                    <a:off x="4077" y="2283"/>
                    <a:ext cx="71" cy="126"/>
                  </a:xfrm>
                  <a:custGeom>
                    <a:avLst/>
                    <a:gdLst>
                      <a:gd name="T0" fmla="*/ 35 w 71"/>
                      <a:gd name="T1" fmla="*/ 58 h 126"/>
                      <a:gd name="T2" fmla="*/ 41 w 71"/>
                      <a:gd name="T3" fmla="*/ 54 h 126"/>
                      <a:gd name="T4" fmla="*/ 49 w 71"/>
                      <a:gd name="T5" fmla="*/ 57 h 126"/>
                      <a:gd name="T6" fmla="*/ 55 w 71"/>
                      <a:gd name="T7" fmla="*/ 54 h 126"/>
                      <a:gd name="T8" fmla="*/ 58 w 71"/>
                      <a:gd name="T9" fmla="*/ 42 h 126"/>
                      <a:gd name="T10" fmla="*/ 64 w 71"/>
                      <a:gd name="T11" fmla="*/ 32 h 126"/>
                      <a:gd name="T12" fmla="*/ 64 w 71"/>
                      <a:gd name="T13" fmla="*/ 28 h 126"/>
                      <a:gd name="T14" fmla="*/ 52 w 71"/>
                      <a:gd name="T15" fmla="*/ 26 h 126"/>
                      <a:gd name="T16" fmla="*/ 45 w 71"/>
                      <a:gd name="T17" fmla="*/ 29 h 126"/>
                      <a:gd name="T18" fmla="*/ 42 w 71"/>
                      <a:gd name="T19" fmla="*/ 25 h 126"/>
                      <a:gd name="T20" fmla="*/ 44 w 71"/>
                      <a:gd name="T21" fmla="*/ 15 h 126"/>
                      <a:gd name="T22" fmla="*/ 38 w 71"/>
                      <a:gd name="T23" fmla="*/ 2 h 126"/>
                      <a:gd name="T24" fmla="*/ 28 w 71"/>
                      <a:gd name="T25" fmla="*/ 2 h 126"/>
                      <a:gd name="T26" fmla="*/ 25 w 71"/>
                      <a:gd name="T27" fmla="*/ 10 h 126"/>
                      <a:gd name="T28" fmla="*/ 25 w 71"/>
                      <a:gd name="T29" fmla="*/ 21 h 126"/>
                      <a:gd name="T30" fmla="*/ 19 w 71"/>
                      <a:gd name="T31" fmla="*/ 29 h 126"/>
                      <a:gd name="T32" fmla="*/ 10 w 71"/>
                      <a:gd name="T33" fmla="*/ 32 h 126"/>
                      <a:gd name="T34" fmla="*/ 6 w 71"/>
                      <a:gd name="T35" fmla="*/ 40 h 126"/>
                      <a:gd name="T36" fmla="*/ 6 w 71"/>
                      <a:gd name="T37" fmla="*/ 53 h 126"/>
                      <a:gd name="T38" fmla="*/ 1 w 71"/>
                      <a:gd name="T39" fmla="*/ 58 h 126"/>
                      <a:gd name="T40" fmla="*/ 1 w 71"/>
                      <a:gd name="T41" fmla="*/ 67 h 126"/>
                      <a:gd name="T42" fmla="*/ 6 w 71"/>
                      <a:gd name="T43" fmla="*/ 73 h 126"/>
                      <a:gd name="T44" fmla="*/ 6 w 71"/>
                      <a:gd name="T45" fmla="*/ 86 h 126"/>
                      <a:gd name="T46" fmla="*/ 10 w 71"/>
                      <a:gd name="T47" fmla="*/ 95 h 126"/>
                      <a:gd name="T48" fmla="*/ 19 w 71"/>
                      <a:gd name="T49" fmla="*/ 98 h 126"/>
                      <a:gd name="T50" fmla="*/ 25 w 71"/>
                      <a:gd name="T51" fmla="*/ 105 h 126"/>
                      <a:gd name="T52" fmla="*/ 25 w 71"/>
                      <a:gd name="T53" fmla="*/ 115 h 126"/>
                      <a:gd name="T54" fmla="*/ 28 w 71"/>
                      <a:gd name="T55" fmla="*/ 124 h 126"/>
                      <a:gd name="T56" fmla="*/ 38 w 71"/>
                      <a:gd name="T57" fmla="*/ 124 h 126"/>
                      <a:gd name="T58" fmla="*/ 44 w 71"/>
                      <a:gd name="T59" fmla="*/ 112 h 126"/>
                      <a:gd name="T60" fmla="*/ 42 w 71"/>
                      <a:gd name="T61" fmla="*/ 101 h 126"/>
                      <a:gd name="T62" fmla="*/ 45 w 71"/>
                      <a:gd name="T63" fmla="*/ 98 h 126"/>
                      <a:gd name="T64" fmla="*/ 52 w 71"/>
                      <a:gd name="T65" fmla="*/ 99 h 126"/>
                      <a:gd name="T66" fmla="*/ 64 w 71"/>
                      <a:gd name="T67" fmla="*/ 99 h 126"/>
                      <a:gd name="T68" fmla="*/ 64 w 71"/>
                      <a:gd name="T69" fmla="*/ 95 h 126"/>
                      <a:gd name="T70" fmla="*/ 58 w 71"/>
                      <a:gd name="T71" fmla="*/ 83 h 126"/>
                      <a:gd name="T72" fmla="*/ 55 w 71"/>
                      <a:gd name="T73" fmla="*/ 71 h 126"/>
                      <a:gd name="T74" fmla="*/ 49 w 71"/>
                      <a:gd name="T75" fmla="*/ 70 h 126"/>
                      <a:gd name="T76" fmla="*/ 41 w 71"/>
                      <a:gd name="T77" fmla="*/ 71 h 126"/>
                      <a:gd name="T78" fmla="*/ 35 w 71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1"/>
                      <a:gd name="T121" fmla="*/ 0 h 126"/>
                      <a:gd name="T122" fmla="*/ 71 w 71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1" h="126">
                        <a:moveTo>
                          <a:pt x="35" y="63"/>
                        </a:moveTo>
                        <a:lnTo>
                          <a:pt x="35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5" y="55"/>
                        </a:lnTo>
                        <a:lnTo>
                          <a:pt x="49" y="57"/>
                        </a:lnTo>
                        <a:lnTo>
                          <a:pt x="54" y="57"/>
                        </a:lnTo>
                        <a:lnTo>
                          <a:pt x="55" y="54"/>
                        </a:lnTo>
                        <a:lnTo>
                          <a:pt x="57" y="50"/>
                        </a:lnTo>
                        <a:lnTo>
                          <a:pt x="58" y="42"/>
                        </a:lnTo>
                        <a:lnTo>
                          <a:pt x="60" y="37"/>
                        </a:lnTo>
                        <a:lnTo>
                          <a:pt x="64" y="32"/>
                        </a:lnTo>
                        <a:lnTo>
                          <a:pt x="70" y="31"/>
                        </a:lnTo>
                        <a:lnTo>
                          <a:pt x="64" y="28"/>
                        </a:lnTo>
                        <a:lnTo>
                          <a:pt x="58" y="28"/>
                        </a:lnTo>
                        <a:lnTo>
                          <a:pt x="52" y="26"/>
                        </a:lnTo>
                        <a:lnTo>
                          <a:pt x="48" y="28"/>
                        </a:lnTo>
                        <a:lnTo>
                          <a:pt x="45" y="29"/>
                        </a:lnTo>
                        <a:lnTo>
                          <a:pt x="44" y="28"/>
                        </a:lnTo>
                        <a:lnTo>
                          <a:pt x="42" y="25"/>
                        </a:lnTo>
                        <a:lnTo>
                          <a:pt x="44" y="21"/>
                        </a:lnTo>
                        <a:lnTo>
                          <a:pt x="44" y="15"/>
                        </a:lnTo>
                        <a:lnTo>
                          <a:pt x="42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5" y="6"/>
                        </a:lnTo>
                        <a:lnTo>
                          <a:pt x="25" y="10"/>
                        </a:lnTo>
                        <a:lnTo>
                          <a:pt x="26" y="16"/>
                        </a:lnTo>
                        <a:lnTo>
                          <a:pt x="25" y="21"/>
                        </a:lnTo>
                        <a:lnTo>
                          <a:pt x="23" y="26"/>
                        </a:lnTo>
                        <a:lnTo>
                          <a:pt x="19" y="29"/>
                        </a:lnTo>
                        <a:lnTo>
                          <a:pt x="14" y="31"/>
                        </a:lnTo>
                        <a:lnTo>
                          <a:pt x="10" y="32"/>
                        </a:lnTo>
                        <a:lnTo>
                          <a:pt x="9" y="35"/>
                        </a:lnTo>
                        <a:lnTo>
                          <a:pt x="6" y="40"/>
                        </a:lnTo>
                        <a:lnTo>
                          <a:pt x="6" y="44"/>
                        </a:lnTo>
                        <a:lnTo>
                          <a:pt x="6" y="53"/>
                        </a:lnTo>
                        <a:lnTo>
                          <a:pt x="3" y="55"/>
                        </a:lnTo>
                        <a:lnTo>
                          <a:pt x="1" y="58"/>
                        </a:lnTo>
                        <a:lnTo>
                          <a:pt x="0" y="63"/>
                        </a:lnTo>
                        <a:lnTo>
                          <a:pt x="1" y="67"/>
                        </a:lnTo>
                        <a:lnTo>
                          <a:pt x="3" y="70"/>
                        </a:lnTo>
                        <a:lnTo>
                          <a:pt x="6" y="73"/>
                        </a:lnTo>
                        <a:lnTo>
                          <a:pt x="6" y="82"/>
                        </a:lnTo>
                        <a:lnTo>
                          <a:pt x="6" y="86"/>
                        </a:lnTo>
                        <a:lnTo>
                          <a:pt x="9" y="92"/>
                        </a:lnTo>
                        <a:lnTo>
                          <a:pt x="10" y="95"/>
                        </a:lnTo>
                        <a:lnTo>
                          <a:pt x="14" y="96"/>
                        </a:lnTo>
                        <a:lnTo>
                          <a:pt x="19" y="98"/>
                        </a:lnTo>
                        <a:lnTo>
                          <a:pt x="23" y="101"/>
                        </a:lnTo>
                        <a:lnTo>
                          <a:pt x="25" y="105"/>
                        </a:lnTo>
                        <a:lnTo>
                          <a:pt x="26" y="109"/>
                        </a:lnTo>
                        <a:lnTo>
                          <a:pt x="25" y="115"/>
                        </a:lnTo>
                        <a:lnTo>
                          <a:pt x="25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2" y="118"/>
                        </a:lnTo>
                        <a:lnTo>
                          <a:pt x="44" y="112"/>
                        </a:lnTo>
                        <a:lnTo>
                          <a:pt x="44" y="106"/>
                        </a:lnTo>
                        <a:lnTo>
                          <a:pt x="42" y="101"/>
                        </a:lnTo>
                        <a:lnTo>
                          <a:pt x="44" y="98"/>
                        </a:lnTo>
                        <a:lnTo>
                          <a:pt x="45" y="98"/>
                        </a:lnTo>
                        <a:lnTo>
                          <a:pt x="48" y="98"/>
                        </a:lnTo>
                        <a:lnTo>
                          <a:pt x="52" y="99"/>
                        </a:lnTo>
                        <a:lnTo>
                          <a:pt x="58" y="99"/>
                        </a:lnTo>
                        <a:lnTo>
                          <a:pt x="64" y="99"/>
                        </a:lnTo>
                        <a:lnTo>
                          <a:pt x="70" y="96"/>
                        </a:lnTo>
                        <a:lnTo>
                          <a:pt x="64" y="95"/>
                        </a:lnTo>
                        <a:lnTo>
                          <a:pt x="60" y="89"/>
                        </a:lnTo>
                        <a:lnTo>
                          <a:pt x="58" y="83"/>
                        </a:lnTo>
                        <a:lnTo>
                          <a:pt x="57" y="76"/>
                        </a:lnTo>
                        <a:lnTo>
                          <a:pt x="55" y="71"/>
                        </a:lnTo>
                        <a:lnTo>
                          <a:pt x="54" y="70"/>
                        </a:lnTo>
                        <a:lnTo>
                          <a:pt x="49" y="70"/>
                        </a:lnTo>
                        <a:lnTo>
                          <a:pt x="45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5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99" name="Freeform 134"/>
                  <p:cNvSpPr>
                    <a:spLocks/>
                  </p:cNvSpPr>
                  <p:nvPr/>
                </p:nvSpPr>
                <p:spPr bwMode="auto">
                  <a:xfrm>
                    <a:off x="4139" y="2283"/>
                    <a:ext cx="74" cy="126"/>
                  </a:xfrm>
                  <a:custGeom>
                    <a:avLst/>
                    <a:gdLst>
                      <a:gd name="T0" fmla="*/ 37 w 73"/>
                      <a:gd name="T1" fmla="*/ 58 h 126"/>
                      <a:gd name="T2" fmla="*/ 41 w 73"/>
                      <a:gd name="T3" fmla="*/ 54 h 126"/>
                      <a:gd name="T4" fmla="*/ 51 w 73"/>
                      <a:gd name="T5" fmla="*/ 57 h 126"/>
                      <a:gd name="T6" fmla="*/ 57 w 73"/>
                      <a:gd name="T7" fmla="*/ 54 h 126"/>
                      <a:gd name="T8" fmla="*/ 59 w 73"/>
                      <a:gd name="T9" fmla="*/ 42 h 126"/>
                      <a:gd name="T10" fmla="*/ 66 w 73"/>
                      <a:gd name="T11" fmla="*/ 32 h 126"/>
                      <a:gd name="T12" fmla="*/ 66 w 73"/>
                      <a:gd name="T13" fmla="*/ 28 h 126"/>
                      <a:gd name="T14" fmla="*/ 54 w 73"/>
                      <a:gd name="T15" fmla="*/ 26 h 126"/>
                      <a:gd name="T16" fmla="*/ 47 w 73"/>
                      <a:gd name="T17" fmla="*/ 29 h 126"/>
                      <a:gd name="T18" fmla="*/ 44 w 73"/>
                      <a:gd name="T19" fmla="*/ 25 h 126"/>
                      <a:gd name="T20" fmla="*/ 46 w 73"/>
                      <a:gd name="T21" fmla="*/ 15 h 126"/>
                      <a:gd name="T22" fmla="*/ 38 w 73"/>
                      <a:gd name="T23" fmla="*/ 2 h 126"/>
                      <a:gd name="T24" fmla="*/ 28 w 73"/>
                      <a:gd name="T25" fmla="*/ 2 h 126"/>
                      <a:gd name="T26" fmla="*/ 27 w 73"/>
                      <a:gd name="T27" fmla="*/ 10 h 126"/>
                      <a:gd name="T28" fmla="*/ 27 w 73"/>
                      <a:gd name="T29" fmla="*/ 21 h 126"/>
                      <a:gd name="T30" fmla="*/ 21 w 73"/>
                      <a:gd name="T31" fmla="*/ 29 h 126"/>
                      <a:gd name="T32" fmla="*/ 12 w 73"/>
                      <a:gd name="T33" fmla="*/ 32 h 126"/>
                      <a:gd name="T34" fmla="*/ 8 w 73"/>
                      <a:gd name="T35" fmla="*/ 40 h 126"/>
                      <a:gd name="T36" fmla="*/ 6 w 73"/>
                      <a:gd name="T37" fmla="*/ 53 h 126"/>
                      <a:gd name="T38" fmla="*/ 2 w 73"/>
                      <a:gd name="T39" fmla="*/ 58 h 126"/>
                      <a:gd name="T40" fmla="*/ 2 w 73"/>
                      <a:gd name="T41" fmla="*/ 67 h 126"/>
                      <a:gd name="T42" fmla="*/ 6 w 73"/>
                      <a:gd name="T43" fmla="*/ 73 h 126"/>
                      <a:gd name="T44" fmla="*/ 8 w 73"/>
                      <a:gd name="T45" fmla="*/ 86 h 126"/>
                      <a:gd name="T46" fmla="*/ 12 w 73"/>
                      <a:gd name="T47" fmla="*/ 95 h 126"/>
                      <a:gd name="T48" fmla="*/ 21 w 73"/>
                      <a:gd name="T49" fmla="*/ 98 h 126"/>
                      <a:gd name="T50" fmla="*/ 27 w 73"/>
                      <a:gd name="T51" fmla="*/ 105 h 126"/>
                      <a:gd name="T52" fmla="*/ 27 w 73"/>
                      <a:gd name="T53" fmla="*/ 115 h 126"/>
                      <a:gd name="T54" fmla="*/ 28 w 73"/>
                      <a:gd name="T55" fmla="*/ 124 h 126"/>
                      <a:gd name="T56" fmla="*/ 38 w 73"/>
                      <a:gd name="T57" fmla="*/ 124 h 126"/>
                      <a:gd name="T58" fmla="*/ 46 w 73"/>
                      <a:gd name="T59" fmla="*/ 112 h 126"/>
                      <a:gd name="T60" fmla="*/ 44 w 73"/>
                      <a:gd name="T61" fmla="*/ 101 h 126"/>
                      <a:gd name="T62" fmla="*/ 47 w 73"/>
                      <a:gd name="T63" fmla="*/ 98 h 126"/>
                      <a:gd name="T64" fmla="*/ 54 w 73"/>
                      <a:gd name="T65" fmla="*/ 99 h 126"/>
                      <a:gd name="T66" fmla="*/ 66 w 73"/>
                      <a:gd name="T67" fmla="*/ 99 h 126"/>
                      <a:gd name="T68" fmla="*/ 66 w 73"/>
                      <a:gd name="T69" fmla="*/ 95 h 126"/>
                      <a:gd name="T70" fmla="*/ 59 w 73"/>
                      <a:gd name="T71" fmla="*/ 83 h 126"/>
                      <a:gd name="T72" fmla="*/ 57 w 73"/>
                      <a:gd name="T73" fmla="*/ 71 h 126"/>
                      <a:gd name="T74" fmla="*/ 51 w 73"/>
                      <a:gd name="T75" fmla="*/ 70 h 126"/>
                      <a:gd name="T76" fmla="*/ 41 w 73"/>
                      <a:gd name="T77" fmla="*/ 71 h 126"/>
                      <a:gd name="T78" fmla="*/ 37 w 73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3"/>
                      <a:gd name="T121" fmla="*/ 0 h 126"/>
                      <a:gd name="T122" fmla="*/ 73 w 73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3" h="126">
                        <a:moveTo>
                          <a:pt x="35" y="63"/>
                        </a:moveTo>
                        <a:lnTo>
                          <a:pt x="37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6" y="55"/>
                        </a:lnTo>
                        <a:lnTo>
                          <a:pt x="51" y="57"/>
                        </a:lnTo>
                        <a:lnTo>
                          <a:pt x="54" y="57"/>
                        </a:lnTo>
                        <a:lnTo>
                          <a:pt x="57" y="54"/>
                        </a:lnTo>
                        <a:lnTo>
                          <a:pt x="59" y="50"/>
                        </a:lnTo>
                        <a:lnTo>
                          <a:pt x="59" y="42"/>
                        </a:lnTo>
                        <a:lnTo>
                          <a:pt x="62" y="37"/>
                        </a:lnTo>
                        <a:lnTo>
                          <a:pt x="66" y="32"/>
                        </a:lnTo>
                        <a:lnTo>
                          <a:pt x="72" y="31"/>
                        </a:lnTo>
                        <a:lnTo>
                          <a:pt x="66" y="28"/>
                        </a:lnTo>
                        <a:lnTo>
                          <a:pt x="60" y="28"/>
                        </a:lnTo>
                        <a:lnTo>
                          <a:pt x="54" y="26"/>
                        </a:lnTo>
                        <a:lnTo>
                          <a:pt x="50" y="28"/>
                        </a:lnTo>
                        <a:lnTo>
                          <a:pt x="47" y="29"/>
                        </a:lnTo>
                        <a:lnTo>
                          <a:pt x="44" y="28"/>
                        </a:lnTo>
                        <a:lnTo>
                          <a:pt x="44" y="25"/>
                        </a:lnTo>
                        <a:lnTo>
                          <a:pt x="46" y="21"/>
                        </a:lnTo>
                        <a:lnTo>
                          <a:pt x="46" y="15"/>
                        </a:lnTo>
                        <a:lnTo>
                          <a:pt x="44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7" y="6"/>
                        </a:lnTo>
                        <a:lnTo>
                          <a:pt x="27" y="10"/>
                        </a:lnTo>
                        <a:lnTo>
                          <a:pt x="27" y="16"/>
                        </a:lnTo>
                        <a:lnTo>
                          <a:pt x="27" y="21"/>
                        </a:lnTo>
                        <a:lnTo>
                          <a:pt x="24" y="26"/>
                        </a:lnTo>
                        <a:lnTo>
                          <a:pt x="21" y="29"/>
                        </a:lnTo>
                        <a:lnTo>
                          <a:pt x="16" y="31"/>
                        </a:lnTo>
                        <a:lnTo>
                          <a:pt x="12" y="32"/>
                        </a:lnTo>
                        <a:lnTo>
                          <a:pt x="9" y="35"/>
                        </a:lnTo>
                        <a:lnTo>
                          <a:pt x="8" y="40"/>
                        </a:lnTo>
                        <a:lnTo>
                          <a:pt x="8" y="44"/>
                        </a:lnTo>
                        <a:lnTo>
                          <a:pt x="6" y="53"/>
                        </a:lnTo>
                        <a:lnTo>
                          <a:pt x="5" y="55"/>
                        </a:lnTo>
                        <a:lnTo>
                          <a:pt x="2" y="58"/>
                        </a:lnTo>
                        <a:lnTo>
                          <a:pt x="0" y="63"/>
                        </a:lnTo>
                        <a:lnTo>
                          <a:pt x="2" y="67"/>
                        </a:lnTo>
                        <a:lnTo>
                          <a:pt x="5" y="70"/>
                        </a:lnTo>
                        <a:lnTo>
                          <a:pt x="6" y="73"/>
                        </a:lnTo>
                        <a:lnTo>
                          <a:pt x="8" y="82"/>
                        </a:lnTo>
                        <a:lnTo>
                          <a:pt x="8" y="86"/>
                        </a:lnTo>
                        <a:lnTo>
                          <a:pt x="9" y="92"/>
                        </a:lnTo>
                        <a:lnTo>
                          <a:pt x="12" y="95"/>
                        </a:lnTo>
                        <a:lnTo>
                          <a:pt x="16" y="96"/>
                        </a:lnTo>
                        <a:lnTo>
                          <a:pt x="21" y="98"/>
                        </a:lnTo>
                        <a:lnTo>
                          <a:pt x="24" y="101"/>
                        </a:lnTo>
                        <a:lnTo>
                          <a:pt x="27" y="105"/>
                        </a:lnTo>
                        <a:lnTo>
                          <a:pt x="27" y="109"/>
                        </a:lnTo>
                        <a:lnTo>
                          <a:pt x="27" y="115"/>
                        </a:lnTo>
                        <a:lnTo>
                          <a:pt x="27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4" y="118"/>
                        </a:lnTo>
                        <a:lnTo>
                          <a:pt x="46" y="112"/>
                        </a:lnTo>
                        <a:lnTo>
                          <a:pt x="46" y="106"/>
                        </a:lnTo>
                        <a:lnTo>
                          <a:pt x="44" y="101"/>
                        </a:lnTo>
                        <a:lnTo>
                          <a:pt x="44" y="98"/>
                        </a:lnTo>
                        <a:lnTo>
                          <a:pt x="47" y="98"/>
                        </a:lnTo>
                        <a:lnTo>
                          <a:pt x="50" y="98"/>
                        </a:lnTo>
                        <a:lnTo>
                          <a:pt x="54" y="99"/>
                        </a:lnTo>
                        <a:lnTo>
                          <a:pt x="60" y="99"/>
                        </a:lnTo>
                        <a:lnTo>
                          <a:pt x="66" y="99"/>
                        </a:lnTo>
                        <a:lnTo>
                          <a:pt x="72" y="96"/>
                        </a:lnTo>
                        <a:lnTo>
                          <a:pt x="66" y="95"/>
                        </a:lnTo>
                        <a:lnTo>
                          <a:pt x="62" y="89"/>
                        </a:lnTo>
                        <a:lnTo>
                          <a:pt x="59" y="83"/>
                        </a:lnTo>
                        <a:lnTo>
                          <a:pt x="59" y="76"/>
                        </a:lnTo>
                        <a:lnTo>
                          <a:pt x="57" y="71"/>
                        </a:lnTo>
                        <a:lnTo>
                          <a:pt x="54" y="70"/>
                        </a:lnTo>
                        <a:lnTo>
                          <a:pt x="51" y="70"/>
                        </a:lnTo>
                        <a:lnTo>
                          <a:pt x="46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7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</p:grpSp>
            <p:grpSp>
              <p:nvGrpSpPr>
                <p:cNvPr id="74" name="Group 135"/>
                <p:cNvGrpSpPr>
                  <a:grpSpLocks/>
                </p:cNvGrpSpPr>
                <p:nvPr/>
              </p:nvGrpSpPr>
              <p:grpSpPr bwMode="auto">
                <a:xfrm>
                  <a:off x="4430" y="2066"/>
                  <a:ext cx="282" cy="97"/>
                  <a:chOff x="4202" y="2283"/>
                  <a:chExt cx="269" cy="126"/>
                </a:xfrm>
              </p:grpSpPr>
              <p:sp>
                <p:nvSpPr>
                  <p:cNvPr id="84" name="Freeform 136"/>
                  <p:cNvSpPr>
                    <a:spLocks/>
                  </p:cNvSpPr>
                  <p:nvPr/>
                </p:nvSpPr>
                <p:spPr bwMode="auto">
                  <a:xfrm>
                    <a:off x="4236" y="2314"/>
                    <a:ext cx="47" cy="66"/>
                  </a:xfrm>
                  <a:custGeom>
                    <a:avLst/>
                    <a:gdLst>
                      <a:gd name="T0" fmla="*/ 35 w 46"/>
                      <a:gd name="T1" fmla="*/ 65 h 66"/>
                      <a:gd name="T2" fmla="*/ 29 w 46"/>
                      <a:gd name="T3" fmla="*/ 64 h 66"/>
                      <a:gd name="T4" fmla="*/ 25 w 46"/>
                      <a:gd name="T5" fmla="*/ 58 h 66"/>
                      <a:gd name="T6" fmla="*/ 24 w 46"/>
                      <a:gd name="T7" fmla="*/ 52 h 66"/>
                      <a:gd name="T8" fmla="*/ 22 w 46"/>
                      <a:gd name="T9" fmla="*/ 45 h 66"/>
                      <a:gd name="T10" fmla="*/ 21 w 46"/>
                      <a:gd name="T11" fmla="*/ 40 h 66"/>
                      <a:gd name="T12" fmla="*/ 19 w 46"/>
                      <a:gd name="T13" fmla="*/ 39 h 66"/>
                      <a:gd name="T14" fmla="*/ 15 w 46"/>
                      <a:gd name="T15" fmla="*/ 39 h 66"/>
                      <a:gd name="T16" fmla="*/ 10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0 w 46"/>
                      <a:gd name="T23" fmla="*/ 36 h 66"/>
                      <a:gd name="T24" fmla="*/ 0 w 46"/>
                      <a:gd name="T25" fmla="*/ 32 h 66"/>
                      <a:gd name="T26" fmla="*/ 0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0 w 46"/>
                      <a:gd name="T33" fmla="*/ 24 h 66"/>
                      <a:gd name="T34" fmla="*/ 15 w 46"/>
                      <a:gd name="T35" fmla="*/ 26 h 66"/>
                      <a:gd name="T36" fmla="*/ 19 w 46"/>
                      <a:gd name="T37" fmla="*/ 26 h 66"/>
                      <a:gd name="T38" fmla="*/ 21 w 46"/>
                      <a:gd name="T39" fmla="*/ 23 h 66"/>
                      <a:gd name="T40" fmla="*/ 22 w 46"/>
                      <a:gd name="T41" fmla="*/ 19 h 66"/>
                      <a:gd name="T42" fmla="*/ 24 w 46"/>
                      <a:gd name="T43" fmla="*/ 11 h 66"/>
                      <a:gd name="T44" fmla="*/ 25 w 46"/>
                      <a:gd name="T45" fmla="*/ 6 h 66"/>
                      <a:gd name="T46" fmla="*/ 29 w 46"/>
                      <a:gd name="T47" fmla="*/ 1 h 66"/>
                      <a:gd name="T48" fmla="*/ 35 w 46"/>
                      <a:gd name="T49" fmla="*/ 0 h 66"/>
                      <a:gd name="T50" fmla="*/ 40 w 46"/>
                      <a:gd name="T51" fmla="*/ 3 h 66"/>
                      <a:gd name="T52" fmla="*/ 42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4 w 46"/>
                      <a:gd name="T59" fmla="*/ 45 h 66"/>
                      <a:gd name="T60" fmla="*/ 42 w 46"/>
                      <a:gd name="T61" fmla="*/ 55 h 66"/>
                      <a:gd name="T62" fmla="*/ 40 w 46"/>
                      <a:gd name="T63" fmla="*/ 62 h 66"/>
                      <a:gd name="T64" fmla="*/ 35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5" y="65"/>
                        </a:moveTo>
                        <a:lnTo>
                          <a:pt x="29" y="64"/>
                        </a:lnTo>
                        <a:lnTo>
                          <a:pt x="25" y="58"/>
                        </a:lnTo>
                        <a:lnTo>
                          <a:pt x="24" y="52"/>
                        </a:lnTo>
                        <a:lnTo>
                          <a:pt x="22" y="45"/>
                        </a:lnTo>
                        <a:lnTo>
                          <a:pt x="21" y="40"/>
                        </a:lnTo>
                        <a:lnTo>
                          <a:pt x="19" y="39"/>
                        </a:lnTo>
                        <a:lnTo>
                          <a:pt x="15" y="39"/>
                        </a:lnTo>
                        <a:lnTo>
                          <a:pt x="10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0" y="36"/>
                        </a:lnTo>
                        <a:lnTo>
                          <a:pt x="0" y="32"/>
                        </a:lnTo>
                        <a:lnTo>
                          <a:pt x="0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0" y="24"/>
                        </a:lnTo>
                        <a:lnTo>
                          <a:pt x="15" y="26"/>
                        </a:lnTo>
                        <a:lnTo>
                          <a:pt x="19" y="26"/>
                        </a:lnTo>
                        <a:lnTo>
                          <a:pt x="21" y="23"/>
                        </a:lnTo>
                        <a:lnTo>
                          <a:pt x="22" y="19"/>
                        </a:lnTo>
                        <a:lnTo>
                          <a:pt x="24" y="11"/>
                        </a:lnTo>
                        <a:lnTo>
                          <a:pt x="25" y="6"/>
                        </a:lnTo>
                        <a:lnTo>
                          <a:pt x="29" y="1"/>
                        </a:lnTo>
                        <a:lnTo>
                          <a:pt x="35" y="0"/>
                        </a:lnTo>
                        <a:lnTo>
                          <a:pt x="40" y="3"/>
                        </a:lnTo>
                        <a:lnTo>
                          <a:pt x="42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4" y="45"/>
                        </a:lnTo>
                        <a:lnTo>
                          <a:pt x="42" y="55"/>
                        </a:lnTo>
                        <a:lnTo>
                          <a:pt x="40" y="62"/>
                        </a:lnTo>
                        <a:lnTo>
                          <a:pt x="35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85" name="Freeform 137"/>
                  <p:cNvSpPr>
                    <a:spLocks/>
                  </p:cNvSpPr>
                  <p:nvPr/>
                </p:nvSpPr>
                <p:spPr bwMode="auto">
                  <a:xfrm>
                    <a:off x="4299" y="2314"/>
                    <a:ext cx="46" cy="66"/>
                  </a:xfrm>
                  <a:custGeom>
                    <a:avLst/>
                    <a:gdLst>
                      <a:gd name="T0" fmla="*/ 36 w 46"/>
                      <a:gd name="T1" fmla="*/ 65 h 66"/>
                      <a:gd name="T2" fmla="*/ 30 w 46"/>
                      <a:gd name="T3" fmla="*/ 64 h 66"/>
                      <a:gd name="T4" fmla="*/ 26 w 46"/>
                      <a:gd name="T5" fmla="*/ 58 h 66"/>
                      <a:gd name="T6" fmla="*/ 23 w 46"/>
                      <a:gd name="T7" fmla="*/ 52 h 66"/>
                      <a:gd name="T8" fmla="*/ 23 w 46"/>
                      <a:gd name="T9" fmla="*/ 45 h 66"/>
                      <a:gd name="T10" fmla="*/ 22 w 46"/>
                      <a:gd name="T11" fmla="*/ 40 h 66"/>
                      <a:gd name="T12" fmla="*/ 19 w 46"/>
                      <a:gd name="T13" fmla="*/ 39 h 66"/>
                      <a:gd name="T14" fmla="*/ 16 w 46"/>
                      <a:gd name="T15" fmla="*/ 39 h 66"/>
                      <a:gd name="T16" fmla="*/ 10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1 w 46"/>
                      <a:gd name="T23" fmla="*/ 36 h 66"/>
                      <a:gd name="T24" fmla="*/ 0 w 46"/>
                      <a:gd name="T25" fmla="*/ 32 h 66"/>
                      <a:gd name="T26" fmla="*/ 1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0 w 46"/>
                      <a:gd name="T33" fmla="*/ 24 h 66"/>
                      <a:gd name="T34" fmla="*/ 16 w 46"/>
                      <a:gd name="T35" fmla="*/ 26 h 66"/>
                      <a:gd name="T36" fmla="*/ 19 w 46"/>
                      <a:gd name="T37" fmla="*/ 26 h 66"/>
                      <a:gd name="T38" fmla="*/ 22 w 46"/>
                      <a:gd name="T39" fmla="*/ 23 h 66"/>
                      <a:gd name="T40" fmla="*/ 23 w 46"/>
                      <a:gd name="T41" fmla="*/ 19 h 66"/>
                      <a:gd name="T42" fmla="*/ 23 w 46"/>
                      <a:gd name="T43" fmla="*/ 11 h 66"/>
                      <a:gd name="T44" fmla="*/ 26 w 46"/>
                      <a:gd name="T45" fmla="*/ 6 h 66"/>
                      <a:gd name="T46" fmla="*/ 30 w 46"/>
                      <a:gd name="T47" fmla="*/ 1 h 66"/>
                      <a:gd name="T48" fmla="*/ 36 w 46"/>
                      <a:gd name="T49" fmla="*/ 0 h 66"/>
                      <a:gd name="T50" fmla="*/ 41 w 46"/>
                      <a:gd name="T51" fmla="*/ 3 h 66"/>
                      <a:gd name="T52" fmla="*/ 43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5 w 46"/>
                      <a:gd name="T59" fmla="*/ 45 h 66"/>
                      <a:gd name="T60" fmla="*/ 43 w 46"/>
                      <a:gd name="T61" fmla="*/ 55 h 66"/>
                      <a:gd name="T62" fmla="*/ 41 w 46"/>
                      <a:gd name="T63" fmla="*/ 62 h 66"/>
                      <a:gd name="T64" fmla="*/ 36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6" y="65"/>
                        </a:moveTo>
                        <a:lnTo>
                          <a:pt x="30" y="64"/>
                        </a:lnTo>
                        <a:lnTo>
                          <a:pt x="26" y="58"/>
                        </a:lnTo>
                        <a:lnTo>
                          <a:pt x="23" y="52"/>
                        </a:lnTo>
                        <a:lnTo>
                          <a:pt x="23" y="45"/>
                        </a:lnTo>
                        <a:lnTo>
                          <a:pt x="22" y="40"/>
                        </a:lnTo>
                        <a:lnTo>
                          <a:pt x="19" y="39"/>
                        </a:lnTo>
                        <a:lnTo>
                          <a:pt x="16" y="39"/>
                        </a:lnTo>
                        <a:lnTo>
                          <a:pt x="10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1" y="36"/>
                        </a:lnTo>
                        <a:lnTo>
                          <a:pt x="0" y="32"/>
                        </a:lnTo>
                        <a:lnTo>
                          <a:pt x="1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0" y="24"/>
                        </a:lnTo>
                        <a:lnTo>
                          <a:pt x="16" y="26"/>
                        </a:lnTo>
                        <a:lnTo>
                          <a:pt x="19" y="26"/>
                        </a:lnTo>
                        <a:lnTo>
                          <a:pt x="22" y="23"/>
                        </a:lnTo>
                        <a:lnTo>
                          <a:pt x="23" y="19"/>
                        </a:lnTo>
                        <a:lnTo>
                          <a:pt x="23" y="11"/>
                        </a:lnTo>
                        <a:lnTo>
                          <a:pt x="26" y="6"/>
                        </a:lnTo>
                        <a:lnTo>
                          <a:pt x="30" y="1"/>
                        </a:lnTo>
                        <a:lnTo>
                          <a:pt x="36" y="0"/>
                        </a:lnTo>
                        <a:lnTo>
                          <a:pt x="41" y="3"/>
                        </a:lnTo>
                        <a:lnTo>
                          <a:pt x="43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5" y="45"/>
                        </a:lnTo>
                        <a:lnTo>
                          <a:pt x="43" y="55"/>
                        </a:lnTo>
                        <a:lnTo>
                          <a:pt x="41" y="62"/>
                        </a:lnTo>
                        <a:lnTo>
                          <a:pt x="36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86" name="Freeform 138"/>
                  <p:cNvSpPr>
                    <a:spLocks/>
                  </p:cNvSpPr>
                  <p:nvPr/>
                </p:nvSpPr>
                <p:spPr bwMode="auto">
                  <a:xfrm>
                    <a:off x="4363" y="2314"/>
                    <a:ext cx="46" cy="66"/>
                  </a:xfrm>
                  <a:custGeom>
                    <a:avLst/>
                    <a:gdLst>
                      <a:gd name="T0" fmla="*/ 35 w 46"/>
                      <a:gd name="T1" fmla="*/ 65 h 66"/>
                      <a:gd name="T2" fmla="*/ 29 w 46"/>
                      <a:gd name="T3" fmla="*/ 64 h 66"/>
                      <a:gd name="T4" fmla="*/ 25 w 46"/>
                      <a:gd name="T5" fmla="*/ 58 h 66"/>
                      <a:gd name="T6" fmla="*/ 23 w 46"/>
                      <a:gd name="T7" fmla="*/ 52 h 66"/>
                      <a:gd name="T8" fmla="*/ 22 w 46"/>
                      <a:gd name="T9" fmla="*/ 45 h 66"/>
                      <a:gd name="T10" fmla="*/ 20 w 46"/>
                      <a:gd name="T11" fmla="*/ 40 h 66"/>
                      <a:gd name="T12" fmla="*/ 19 w 46"/>
                      <a:gd name="T13" fmla="*/ 39 h 66"/>
                      <a:gd name="T14" fmla="*/ 14 w 46"/>
                      <a:gd name="T15" fmla="*/ 39 h 66"/>
                      <a:gd name="T16" fmla="*/ 10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0 w 46"/>
                      <a:gd name="T23" fmla="*/ 36 h 66"/>
                      <a:gd name="T24" fmla="*/ 0 w 46"/>
                      <a:gd name="T25" fmla="*/ 32 h 66"/>
                      <a:gd name="T26" fmla="*/ 0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0 w 46"/>
                      <a:gd name="T33" fmla="*/ 24 h 66"/>
                      <a:gd name="T34" fmla="*/ 14 w 46"/>
                      <a:gd name="T35" fmla="*/ 26 h 66"/>
                      <a:gd name="T36" fmla="*/ 19 w 46"/>
                      <a:gd name="T37" fmla="*/ 26 h 66"/>
                      <a:gd name="T38" fmla="*/ 20 w 46"/>
                      <a:gd name="T39" fmla="*/ 23 h 66"/>
                      <a:gd name="T40" fmla="*/ 22 w 46"/>
                      <a:gd name="T41" fmla="*/ 19 h 66"/>
                      <a:gd name="T42" fmla="*/ 23 w 46"/>
                      <a:gd name="T43" fmla="*/ 11 h 66"/>
                      <a:gd name="T44" fmla="*/ 25 w 46"/>
                      <a:gd name="T45" fmla="*/ 6 h 66"/>
                      <a:gd name="T46" fmla="*/ 29 w 46"/>
                      <a:gd name="T47" fmla="*/ 1 h 66"/>
                      <a:gd name="T48" fmla="*/ 35 w 46"/>
                      <a:gd name="T49" fmla="*/ 0 h 66"/>
                      <a:gd name="T50" fmla="*/ 39 w 46"/>
                      <a:gd name="T51" fmla="*/ 3 h 66"/>
                      <a:gd name="T52" fmla="*/ 42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3 w 46"/>
                      <a:gd name="T59" fmla="*/ 45 h 66"/>
                      <a:gd name="T60" fmla="*/ 42 w 46"/>
                      <a:gd name="T61" fmla="*/ 55 h 66"/>
                      <a:gd name="T62" fmla="*/ 39 w 46"/>
                      <a:gd name="T63" fmla="*/ 62 h 66"/>
                      <a:gd name="T64" fmla="*/ 35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5" y="65"/>
                        </a:moveTo>
                        <a:lnTo>
                          <a:pt x="29" y="64"/>
                        </a:lnTo>
                        <a:lnTo>
                          <a:pt x="25" y="58"/>
                        </a:lnTo>
                        <a:lnTo>
                          <a:pt x="23" y="52"/>
                        </a:lnTo>
                        <a:lnTo>
                          <a:pt x="22" y="45"/>
                        </a:lnTo>
                        <a:lnTo>
                          <a:pt x="20" y="40"/>
                        </a:lnTo>
                        <a:lnTo>
                          <a:pt x="19" y="39"/>
                        </a:lnTo>
                        <a:lnTo>
                          <a:pt x="14" y="39"/>
                        </a:lnTo>
                        <a:lnTo>
                          <a:pt x="10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0" y="36"/>
                        </a:lnTo>
                        <a:lnTo>
                          <a:pt x="0" y="32"/>
                        </a:lnTo>
                        <a:lnTo>
                          <a:pt x="0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0" y="24"/>
                        </a:lnTo>
                        <a:lnTo>
                          <a:pt x="14" y="26"/>
                        </a:lnTo>
                        <a:lnTo>
                          <a:pt x="19" y="26"/>
                        </a:lnTo>
                        <a:lnTo>
                          <a:pt x="20" y="23"/>
                        </a:lnTo>
                        <a:lnTo>
                          <a:pt x="22" y="19"/>
                        </a:lnTo>
                        <a:lnTo>
                          <a:pt x="23" y="11"/>
                        </a:lnTo>
                        <a:lnTo>
                          <a:pt x="25" y="6"/>
                        </a:lnTo>
                        <a:lnTo>
                          <a:pt x="29" y="1"/>
                        </a:lnTo>
                        <a:lnTo>
                          <a:pt x="35" y="0"/>
                        </a:lnTo>
                        <a:lnTo>
                          <a:pt x="39" y="3"/>
                        </a:lnTo>
                        <a:lnTo>
                          <a:pt x="42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3" y="45"/>
                        </a:lnTo>
                        <a:lnTo>
                          <a:pt x="42" y="55"/>
                        </a:lnTo>
                        <a:lnTo>
                          <a:pt x="39" y="62"/>
                        </a:lnTo>
                        <a:lnTo>
                          <a:pt x="35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87" name="Freeform 139"/>
                  <p:cNvSpPr>
                    <a:spLocks/>
                  </p:cNvSpPr>
                  <p:nvPr/>
                </p:nvSpPr>
                <p:spPr bwMode="auto">
                  <a:xfrm>
                    <a:off x="4425" y="2314"/>
                    <a:ext cx="46" cy="66"/>
                  </a:xfrm>
                  <a:custGeom>
                    <a:avLst/>
                    <a:gdLst>
                      <a:gd name="T0" fmla="*/ 37 w 46"/>
                      <a:gd name="T1" fmla="*/ 65 h 66"/>
                      <a:gd name="T2" fmla="*/ 31 w 46"/>
                      <a:gd name="T3" fmla="*/ 64 h 66"/>
                      <a:gd name="T4" fmla="*/ 27 w 46"/>
                      <a:gd name="T5" fmla="*/ 58 h 66"/>
                      <a:gd name="T6" fmla="*/ 24 w 46"/>
                      <a:gd name="T7" fmla="*/ 52 h 66"/>
                      <a:gd name="T8" fmla="*/ 24 w 46"/>
                      <a:gd name="T9" fmla="*/ 45 h 66"/>
                      <a:gd name="T10" fmla="*/ 22 w 46"/>
                      <a:gd name="T11" fmla="*/ 40 h 66"/>
                      <a:gd name="T12" fmla="*/ 19 w 46"/>
                      <a:gd name="T13" fmla="*/ 39 h 66"/>
                      <a:gd name="T14" fmla="*/ 16 w 46"/>
                      <a:gd name="T15" fmla="*/ 39 h 66"/>
                      <a:gd name="T16" fmla="*/ 11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2 w 46"/>
                      <a:gd name="T23" fmla="*/ 36 h 66"/>
                      <a:gd name="T24" fmla="*/ 0 w 46"/>
                      <a:gd name="T25" fmla="*/ 32 h 66"/>
                      <a:gd name="T26" fmla="*/ 2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1 w 46"/>
                      <a:gd name="T33" fmla="*/ 24 h 66"/>
                      <a:gd name="T34" fmla="*/ 16 w 46"/>
                      <a:gd name="T35" fmla="*/ 26 h 66"/>
                      <a:gd name="T36" fmla="*/ 19 w 46"/>
                      <a:gd name="T37" fmla="*/ 26 h 66"/>
                      <a:gd name="T38" fmla="*/ 22 w 46"/>
                      <a:gd name="T39" fmla="*/ 23 h 66"/>
                      <a:gd name="T40" fmla="*/ 24 w 46"/>
                      <a:gd name="T41" fmla="*/ 19 h 66"/>
                      <a:gd name="T42" fmla="*/ 24 w 46"/>
                      <a:gd name="T43" fmla="*/ 11 h 66"/>
                      <a:gd name="T44" fmla="*/ 27 w 46"/>
                      <a:gd name="T45" fmla="*/ 6 h 66"/>
                      <a:gd name="T46" fmla="*/ 31 w 46"/>
                      <a:gd name="T47" fmla="*/ 1 h 66"/>
                      <a:gd name="T48" fmla="*/ 37 w 46"/>
                      <a:gd name="T49" fmla="*/ 0 h 66"/>
                      <a:gd name="T50" fmla="*/ 41 w 46"/>
                      <a:gd name="T51" fmla="*/ 3 h 66"/>
                      <a:gd name="T52" fmla="*/ 44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5 w 46"/>
                      <a:gd name="T59" fmla="*/ 45 h 66"/>
                      <a:gd name="T60" fmla="*/ 44 w 46"/>
                      <a:gd name="T61" fmla="*/ 55 h 66"/>
                      <a:gd name="T62" fmla="*/ 41 w 46"/>
                      <a:gd name="T63" fmla="*/ 62 h 66"/>
                      <a:gd name="T64" fmla="*/ 37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7" y="65"/>
                        </a:moveTo>
                        <a:lnTo>
                          <a:pt x="31" y="64"/>
                        </a:lnTo>
                        <a:lnTo>
                          <a:pt x="27" y="58"/>
                        </a:lnTo>
                        <a:lnTo>
                          <a:pt x="24" y="52"/>
                        </a:lnTo>
                        <a:lnTo>
                          <a:pt x="24" y="45"/>
                        </a:lnTo>
                        <a:lnTo>
                          <a:pt x="22" y="40"/>
                        </a:lnTo>
                        <a:lnTo>
                          <a:pt x="19" y="39"/>
                        </a:lnTo>
                        <a:lnTo>
                          <a:pt x="16" y="39"/>
                        </a:lnTo>
                        <a:lnTo>
                          <a:pt x="11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2" y="36"/>
                        </a:lnTo>
                        <a:lnTo>
                          <a:pt x="0" y="32"/>
                        </a:lnTo>
                        <a:lnTo>
                          <a:pt x="2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1" y="24"/>
                        </a:lnTo>
                        <a:lnTo>
                          <a:pt x="16" y="26"/>
                        </a:lnTo>
                        <a:lnTo>
                          <a:pt x="19" y="26"/>
                        </a:lnTo>
                        <a:lnTo>
                          <a:pt x="22" y="23"/>
                        </a:lnTo>
                        <a:lnTo>
                          <a:pt x="24" y="19"/>
                        </a:lnTo>
                        <a:lnTo>
                          <a:pt x="24" y="11"/>
                        </a:lnTo>
                        <a:lnTo>
                          <a:pt x="27" y="6"/>
                        </a:lnTo>
                        <a:lnTo>
                          <a:pt x="31" y="1"/>
                        </a:lnTo>
                        <a:lnTo>
                          <a:pt x="37" y="0"/>
                        </a:lnTo>
                        <a:lnTo>
                          <a:pt x="41" y="3"/>
                        </a:lnTo>
                        <a:lnTo>
                          <a:pt x="44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5" y="45"/>
                        </a:lnTo>
                        <a:lnTo>
                          <a:pt x="44" y="55"/>
                        </a:lnTo>
                        <a:lnTo>
                          <a:pt x="41" y="62"/>
                        </a:lnTo>
                        <a:lnTo>
                          <a:pt x="37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88" name="Freeform 140"/>
                  <p:cNvSpPr>
                    <a:spLocks/>
                  </p:cNvSpPr>
                  <p:nvPr/>
                </p:nvSpPr>
                <p:spPr bwMode="auto">
                  <a:xfrm>
                    <a:off x="4202" y="2283"/>
                    <a:ext cx="71" cy="126"/>
                  </a:xfrm>
                  <a:custGeom>
                    <a:avLst/>
                    <a:gdLst>
                      <a:gd name="T0" fmla="*/ 35 w 71"/>
                      <a:gd name="T1" fmla="*/ 58 h 126"/>
                      <a:gd name="T2" fmla="*/ 41 w 71"/>
                      <a:gd name="T3" fmla="*/ 54 h 126"/>
                      <a:gd name="T4" fmla="*/ 50 w 71"/>
                      <a:gd name="T5" fmla="*/ 57 h 126"/>
                      <a:gd name="T6" fmla="*/ 56 w 71"/>
                      <a:gd name="T7" fmla="*/ 54 h 126"/>
                      <a:gd name="T8" fmla="*/ 59 w 71"/>
                      <a:gd name="T9" fmla="*/ 42 h 126"/>
                      <a:gd name="T10" fmla="*/ 64 w 71"/>
                      <a:gd name="T11" fmla="*/ 32 h 126"/>
                      <a:gd name="T12" fmla="*/ 64 w 71"/>
                      <a:gd name="T13" fmla="*/ 28 h 126"/>
                      <a:gd name="T14" fmla="*/ 53 w 71"/>
                      <a:gd name="T15" fmla="*/ 26 h 126"/>
                      <a:gd name="T16" fmla="*/ 45 w 71"/>
                      <a:gd name="T17" fmla="*/ 29 h 126"/>
                      <a:gd name="T18" fmla="*/ 43 w 71"/>
                      <a:gd name="T19" fmla="*/ 25 h 126"/>
                      <a:gd name="T20" fmla="*/ 44 w 71"/>
                      <a:gd name="T21" fmla="*/ 15 h 126"/>
                      <a:gd name="T22" fmla="*/ 38 w 71"/>
                      <a:gd name="T23" fmla="*/ 2 h 126"/>
                      <a:gd name="T24" fmla="*/ 28 w 71"/>
                      <a:gd name="T25" fmla="*/ 2 h 126"/>
                      <a:gd name="T26" fmla="*/ 25 w 71"/>
                      <a:gd name="T27" fmla="*/ 10 h 126"/>
                      <a:gd name="T28" fmla="*/ 25 w 71"/>
                      <a:gd name="T29" fmla="*/ 21 h 126"/>
                      <a:gd name="T30" fmla="*/ 19 w 71"/>
                      <a:gd name="T31" fmla="*/ 29 h 126"/>
                      <a:gd name="T32" fmla="*/ 11 w 71"/>
                      <a:gd name="T33" fmla="*/ 32 h 126"/>
                      <a:gd name="T34" fmla="*/ 6 w 71"/>
                      <a:gd name="T35" fmla="*/ 40 h 126"/>
                      <a:gd name="T36" fmla="*/ 6 w 71"/>
                      <a:gd name="T37" fmla="*/ 53 h 126"/>
                      <a:gd name="T38" fmla="*/ 2 w 71"/>
                      <a:gd name="T39" fmla="*/ 58 h 126"/>
                      <a:gd name="T40" fmla="*/ 2 w 71"/>
                      <a:gd name="T41" fmla="*/ 67 h 126"/>
                      <a:gd name="T42" fmla="*/ 6 w 71"/>
                      <a:gd name="T43" fmla="*/ 73 h 126"/>
                      <a:gd name="T44" fmla="*/ 6 w 71"/>
                      <a:gd name="T45" fmla="*/ 86 h 126"/>
                      <a:gd name="T46" fmla="*/ 11 w 71"/>
                      <a:gd name="T47" fmla="*/ 95 h 126"/>
                      <a:gd name="T48" fmla="*/ 19 w 71"/>
                      <a:gd name="T49" fmla="*/ 98 h 126"/>
                      <a:gd name="T50" fmla="*/ 25 w 71"/>
                      <a:gd name="T51" fmla="*/ 105 h 126"/>
                      <a:gd name="T52" fmla="*/ 25 w 71"/>
                      <a:gd name="T53" fmla="*/ 115 h 126"/>
                      <a:gd name="T54" fmla="*/ 28 w 71"/>
                      <a:gd name="T55" fmla="*/ 124 h 126"/>
                      <a:gd name="T56" fmla="*/ 38 w 71"/>
                      <a:gd name="T57" fmla="*/ 124 h 126"/>
                      <a:gd name="T58" fmla="*/ 44 w 71"/>
                      <a:gd name="T59" fmla="*/ 112 h 126"/>
                      <a:gd name="T60" fmla="*/ 43 w 71"/>
                      <a:gd name="T61" fmla="*/ 101 h 126"/>
                      <a:gd name="T62" fmla="*/ 45 w 71"/>
                      <a:gd name="T63" fmla="*/ 98 h 126"/>
                      <a:gd name="T64" fmla="*/ 53 w 71"/>
                      <a:gd name="T65" fmla="*/ 99 h 126"/>
                      <a:gd name="T66" fmla="*/ 64 w 71"/>
                      <a:gd name="T67" fmla="*/ 99 h 126"/>
                      <a:gd name="T68" fmla="*/ 64 w 71"/>
                      <a:gd name="T69" fmla="*/ 95 h 126"/>
                      <a:gd name="T70" fmla="*/ 59 w 71"/>
                      <a:gd name="T71" fmla="*/ 83 h 126"/>
                      <a:gd name="T72" fmla="*/ 56 w 71"/>
                      <a:gd name="T73" fmla="*/ 71 h 126"/>
                      <a:gd name="T74" fmla="*/ 50 w 71"/>
                      <a:gd name="T75" fmla="*/ 70 h 126"/>
                      <a:gd name="T76" fmla="*/ 41 w 71"/>
                      <a:gd name="T77" fmla="*/ 71 h 126"/>
                      <a:gd name="T78" fmla="*/ 35 w 71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1"/>
                      <a:gd name="T121" fmla="*/ 0 h 126"/>
                      <a:gd name="T122" fmla="*/ 71 w 71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1" h="126">
                        <a:moveTo>
                          <a:pt x="35" y="63"/>
                        </a:moveTo>
                        <a:lnTo>
                          <a:pt x="35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5" y="55"/>
                        </a:lnTo>
                        <a:lnTo>
                          <a:pt x="50" y="57"/>
                        </a:lnTo>
                        <a:lnTo>
                          <a:pt x="54" y="57"/>
                        </a:lnTo>
                        <a:lnTo>
                          <a:pt x="56" y="54"/>
                        </a:lnTo>
                        <a:lnTo>
                          <a:pt x="57" y="50"/>
                        </a:lnTo>
                        <a:lnTo>
                          <a:pt x="59" y="42"/>
                        </a:lnTo>
                        <a:lnTo>
                          <a:pt x="60" y="37"/>
                        </a:lnTo>
                        <a:lnTo>
                          <a:pt x="64" y="32"/>
                        </a:lnTo>
                        <a:lnTo>
                          <a:pt x="70" y="31"/>
                        </a:lnTo>
                        <a:lnTo>
                          <a:pt x="64" y="28"/>
                        </a:lnTo>
                        <a:lnTo>
                          <a:pt x="59" y="28"/>
                        </a:lnTo>
                        <a:lnTo>
                          <a:pt x="53" y="26"/>
                        </a:lnTo>
                        <a:lnTo>
                          <a:pt x="48" y="28"/>
                        </a:lnTo>
                        <a:lnTo>
                          <a:pt x="45" y="29"/>
                        </a:lnTo>
                        <a:lnTo>
                          <a:pt x="44" y="28"/>
                        </a:lnTo>
                        <a:lnTo>
                          <a:pt x="43" y="25"/>
                        </a:lnTo>
                        <a:lnTo>
                          <a:pt x="44" y="21"/>
                        </a:lnTo>
                        <a:lnTo>
                          <a:pt x="44" y="15"/>
                        </a:lnTo>
                        <a:lnTo>
                          <a:pt x="43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5" y="6"/>
                        </a:lnTo>
                        <a:lnTo>
                          <a:pt x="25" y="10"/>
                        </a:lnTo>
                        <a:lnTo>
                          <a:pt x="27" y="16"/>
                        </a:lnTo>
                        <a:lnTo>
                          <a:pt x="25" y="21"/>
                        </a:lnTo>
                        <a:lnTo>
                          <a:pt x="24" y="26"/>
                        </a:lnTo>
                        <a:lnTo>
                          <a:pt x="19" y="29"/>
                        </a:lnTo>
                        <a:lnTo>
                          <a:pt x="15" y="31"/>
                        </a:lnTo>
                        <a:lnTo>
                          <a:pt x="11" y="32"/>
                        </a:lnTo>
                        <a:lnTo>
                          <a:pt x="9" y="35"/>
                        </a:lnTo>
                        <a:lnTo>
                          <a:pt x="6" y="40"/>
                        </a:lnTo>
                        <a:lnTo>
                          <a:pt x="6" y="44"/>
                        </a:lnTo>
                        <a:lnTo>
                          <a:pt x="6" y="53"/>
                        </a:lnTo>
                        <a:lnTo>
                          <a:pt x="3" y="55"/>
                        </a:lnTo>
                        <a:lnTo>
                          <a:pt x="2" y="58"/>
                        </a:lnTo>
                        <a:lnTo>
                          <a:pt x="0" y="63"/>
                        </a:lnTo>
                        <a:lnTo>
                          <a:pt x="2" y="67"/>
                        </a:lnTo>
                        <a:lnTo>
                          <a:pt x="3" y="70"/>
                        </a:lnTo>
                        <a:lnTo>
                          <a:pt x="6" y="73"/>
                        </a:lnTo>
                        <a:lnTo>
                          <a:pt x="6" y="82"/>
                        </a:lnTo>
                        <a:lnTo>
                          <a:pt x="6" y="86"/>
                        </a:lnTo>
                        <a:lnTo>
                          <a:pt x="9" y="92"/>
                        </a:lnTo>
                        <a:lnTo>
                          <a:pt x="11" y="95"/>
                        </a:lnTo>
                        <a:lnTo>
                          <a:pt x="15" y="96"/>
                        </a:lnTo>
                        <a:lnTo>
                          <a:pt x="19" y="98"/>
                        </a:lnTo>
                        <a:lnTo>
                          <a:pt x="24" y="101"/>
                        </a:lnTo>
                        <a:lnTo>
                          <a:pt x="25" y="105"/>
                        </a:lnTo>
                        <a:lnTo>
                          <a:pt x="27" y="109"/>
                        </a:lnTo>
                        <a:lnTo>
                          <a:pt x="25" y="115"/>
                        </a:lnTo>
                        <a:lnTo>
                          <a:pt x="25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3" y="118"/>
                        </a:lnTo>
                        <a:lnTo>
                          <a:pt x="44" y="112"/>
                        </a:lnTo>
                        <a:lnTo>
                          <a:pt x="44" y="106"/>
                        </a:lnTo>
                        <a:lnTo>
                          <a:pt x="43" y="101"/>
                        </a:lnTo>
                        <a:lnTo>
                          <a:pt x="44" y="98"/>
                        </a:lnTo>
                        <a:lnTo>
                          <a:pt x="45" y="98"/>
                        </a:lnTo>
                        <a:lnTo>
                          <a:pt x="48" y="98"/>
                        </a:lnTo>
                        <a:lnTo>
                          <a:pt x="53" y="99"/>
                        </a:lnTo>
                        <a:lnTo>
                          <a:pt x="59" y="99"/>
                        </a:lnTo>
                        <a:lnTo>
                          <a:pt x="64" y="99"/>
                        </a:lnTo>
                        <a:lnTo>
                          <a:pt x="70" y="96"/>
                        </a:lnTo>
                        <a:lnTo>
                          <a:pt x="64" y="95"/>
                        </a:lnTo>
                        <a:lnTo>
                          <a:pt x="60" y="89"/>
                        </a:lnTo>
                        <a:lnTo>
                          <a:pt x="59" y="83"/>
                        </a:lnTo>
                        <a:lnTo>
                          <a:pt x="57" y="76"/>
                        </a:lnTo>
                        <a:lnTo>
                          <a:pt x="56" y="71"/>
                        </a:lnTo>
                        <a:lnTo>
                          <a:pt x="54" y="70"/>
                        </a:lnTo>
                        <a:lnTo>
                          <a:pt x="50" y="70"/>
                        </a:lnTo>
                        <a:lnTo>
                          <a:pt x="45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5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89" name="Freeform 141"/>
                  <p:cNvSpPr>
                    <a:spLocks/>
                  </p:cNvSpPr>
                  <p:nvPr/>
                </p:nvSpPr>
                <p:spPr bwMode="auto">
                  <a:xfrm>
                    <a:off x="4264" y="2283"/>
                    <a:ext cx="72" cy="126"/>
                  </a:xfrm>
                  <a:custGeom>
                    <a:avLst/>
                    <a:gdLst>
                      <a:gd name="T0" fmla="*/ 36 w 72"/>
                      <a:gd name="T1" fmla="*/ 58 h 126"/>
                      <a:gd name="T2" fmla="*/ 41 w 72"/>
                      <a:gd name="T3" fmla="*/ 54 h 126"/>
                      <a:gd name="T4" fmla="*/ 51 w 72"/>
                      <a:gd name="T5" fmla="*/ 57 h 126"/>
                      <a:gd name="T6" fmla="*/ 57 w 72"/>
                      <a:gd name="T7" fmla="*/ 54 h 126"/>
                      <a:gd name="T8" fmla="*/ 58 w 72"/>
                      <a:gd name="T9" fmla="*/ 42 h 126"/>
                      <a:gd name="T10" fmla="*/ 65 w 72"/>
                      <a:gd name="T11" fmla="*/ 32 h 126"/>
                      <a:gd name="T12" fmla="*/ 65 w 72"/>
                      <a:gd name="T13" fmla="*/ 28 h 126"/>
                      <a:gd name="T14" fmla="*/ 54 w 72"/>
                      <a:gd name="T15" fmla="*/ 26 h 126"/>
                      <a:gd name="T16" fmla="*/ 46 w 72"/>
                      <a:gd name="T17" fmla="*/ 29 h 126"/>
                      <a:gd name="T18" fmla="*/ 44 w 72"/>
                      <a:gd name="T19" fmla="*/ 25 h 126"/>
                      <a:gd name="T20" fmla="*/ 45 w 72"/>
                      <a:gd name="T21" fmla="*/ 15 h 126"/>
                      <a:gd name="T22" fmla="*/ 38 w 72"/>
                      <a:gd name="T23" fmla="*/ 2 h 126"/>
                      <a:gd name="T24" fmla="*/ 28 w 72"/>
                      <a:gd name="T25" fmla="*/ 2 h 126"/>
                      <a:gd name="T26" fmla="*/ 26 w 72"/>
                      <a:gd name="T27" fmla="*/ 10 h 126"/>
                      <a:gd name="T28" fmla="*/ 26 w 72"/>
                      <a:gd name="T29" fmla="*/ 21 h 126"/>
                      <a:gd name="T30" fmla="*/ 20 w 72"/>
                      <a:gd name="T31" fmla="*/ 29 h 126"/>
                      <a:gd name="T32" fmla="*/ 12 w 72"/>
                      <a:gd name="T33" fmla="*/ 32 h 126"/>
                      <a:gd name="T34" fmla="*/ 7 w 72"/>
                      <a:gd name="T35" fmla="*/ 40 h 126"/>
                      <a:gd name="T36" fmla="*/ 6 w 72"/>
                      <a:gd name="T37" fmla="*/ 53 h 126"/>
                      <a:gd name="T38" fmla="*/ 1 w 72"/>
                      <a:gd name="T39" fmla="*/ 58 h 126"/>
                      <a:gd name="T40" fmla="*/ 1 w 72"/>
                      <a:gd name="T41" fmla="*/ 67 h 126"/>
                      <a:gd name="T42" fmla="*/ 6 w 72"/>
                      <a:gd name="T43" fmla="*/ 73 h 126"/>
                      <a:gd name="T44" fmla="*/ 7 w 72"/>
                      <a:gd name="T45" fmla="*/ 86 h 126"/>
                      <a:gd name="T46" fmla="*/ 12 w 72"/>
                      <a:gd name="T47" fmla="*/ 95 h 126"/>
                      <a:gd name="T48" fmla="*/ 20 w 72"/>
                      <a:gd name="T49" fmla="*/ 98 h 126"/>
                      <a:gd name="T50" fmla="*/ 26 w 72"/>
                      <a:gd name="T51" fmla="*/ 105 h 126"/>
                      <a:gd name="T52" fmla="*/ 26 w 72"/>
                      <a:gd name="T53" fmla="*/ 115 h 126"/>
                      <a:gd name="T54" fmla="*/ 28 w 72"/>
                      <a:gd name="T55" fmla="*/ 124 h 126"/>
                      <a:gd name="T56" fmla="*/ 38 w 72"/>
                      <a:gd name="T57" fmla="*/ 124 h 126"/>
                      <a:gd name="T58" fmla="*/ 45 w 72"/>
                      <a:gd name="T59" fmla="*/ 112 h 126"/>
                      <a:gd name="T60" fmla="*/ 44 w 72"/>
                      <a:gd name="T61" fmla="*/ 101 h 126"/>
                      <a:gd name="T62" fmla="*/ 46 w 72"/>
                      <a:gd name="T63" fmla="*/ 98 h 126"/>
                      <a:gd name="T64" fmla="*/ 54 w 72"/>
                      <a:gd name="T65" fmla="*/ 99 h 126"/>
                      <a:gd name="T66" fmla="*/ 65 w 72"/>
                      <a:gd name="T67" fmla="*/ 99 h 126"/>
                      <a:gd name="T68" fmla="*/ 65 w 72"/>
                      <a:gd name="T69" fmla="*/ 95 h 126"/>
                      <a:gd name="T70" fmla="*/ 58 w 72"/>
                      <a:gd name="T71" fmla="*/ 83 h 126"/>
                      <a:gd name="T72" fmla="*/ 57 w 72"/>
                      <a:gd name="T73" fmla="*/ 71 h 126"/>
                      <a:gd name="T74" fmla="*/ 51 w 72"/>
                      <a:gd name="T75" fmla="*/ 70 h 126"/>
                      <a:gd name="T76" fmla="*/ 41 w 72"/>
                      <a:gd name="T77" fmla="*/ 71 h 126"/>
                      <a:gd name="T78" fmla="*/ 36 w 72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2"/>
                      <a:gd name="T121" fmla="*/ 0 h 126"/>
                      <a:gd name="T122" fmla="*/ 72 w 72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2" h="126">
                        <a:moveTo>
                          <a:pt x="35" y="63"/>
                        </a:moveTo>
                        <a:lnTo>
                          <a:pt x="36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5" y="55"/>
                        </a:lnTo>
                        <a:lnTo>
                          <a:pt x="51" y="57"/>
                        </a:lnTo>
                        <a:lnTo>
                          <a:pt x="54" y="57"/>
                        </a:lnTo>
                        <a:lnTo>
                          <a:pt x="57" y="54"/>
                        </a:lnTo>
                        <a:lnTo>
                          <a:pt x="58" y="50"/>
                        </a:lnTo>
                        <a:lnTo>
                          <a:pt x="58" y="42"/>
                        </a:lnTo>
                        <a:lnTo>
                          <a:pt x="61" y="37"/>
                        </a:lnTo>
                        <a:lnTo>
                          <a:pt x="65" y="32"/>
                        </a:lnTo>
                        <a:lnTo>
                          <a:pt x="71" y="31"/>
                        </a:lnTo>
                        <a:lnTo>
                          <a:pt x="65" y="28"/>
                        </a:lnTo>
                        <a:lnTo>
                          <a:pt x="60" y="28"/>
                        </a:lnTo>
                        <a:lnTo>
                          <a:pt x="54" y="26"/>
                        </a:lnTo>
                        <a:lnTo>
                          <a:pt x="49" y="28"/>
                        </a:lnTo>
                        <a:lnTo>
                          <a:pt x="46" y="29"/>
                        </a:lnTo>
                        <a:lnTo>
                          <a:pt x="44" y="28"/>
                        </a:lnTo>
                        <a:lnTo>
                          <a:pt x="44" y="25"/>
                        </a:lnTo>
                        <a:lnTo>
                          <a:pt x="45" y="21"/>
                        </a:lnTo>
                        <a:lnTo>
                          <a:pt x="45" y="15"/>
                        </a:lnTo>
                        <a:lnTo>
                          <a:pt x="44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6" y="6"/>
                        </a:lnTo>
                        <a:lnTo>
                          <a:pt x="26" y="10"/>
                        </a:lnTo>
                        <a:lnTo>
                          <a:pt x="26" y="16"/>
                        </a:lnTo>
                        <a:lnTo>
                          <a:pt x="26" y="21"/>
                        </a:lnTo>
                        <a:lnTo>
                          <a:pt x="23" y="26"/>
                        </a:lnTo>
                        <a:lnTo>
                          <a:pt x="20" y="29"/>
                        </a:lnTo>
                        <a:lnTo>
                          <a:pt x="16" y="31"/>
                        </a:lnTo>
                        <a:lnTo>
                          <a:pt x="12" y="32"/>
                        </a:lnTo>
                        <a:lnTo>
                          <a:pt x="9" y="35"/>
                        </a:lnTo>
                        <a:lnTo>
                          <a:pt x="7" y="40"/>
                        </a:lnTo>
                        <a:lnTo>
                          <a:pt x="7" y="44"/>
                        </a:lnTo>
                        <a:lnTo>
                          <a:pt x="6" y="53"/>
                        </a:lnTo>
                        <a:lnTo>
                          <a:pt x="4" y="55"/>
                        </a:lnTo>
                        <a:lnTo>
                          <a:pt x="1" y="58"/>
                        </a:lnTo>
                        <a:lnTo>
                          <a:pt x="0" y="63"/>
                        </a:lnTo>
                        <a:lnTo>
                          <a:pt x="1" y="67"/>
                        </a:lnTo>
                        <a:lnTo>
                          <a:pt x="4" y="70"/>
                        </a:lnTo>
                        <a:lnTo>
                          <a:pt x="6" y="73"/>
                        </a:lnTo>
                        <a:lnTo>
                          <a:pt x="7" y="82"/>
                        </a:lnTo>
                        <a:lnTo>
                          <a:pt x="7" y="86"/>
                        </a:lnTo>
                        <a:lnTo>
                          <a:pt x="9" y="92"/>
                        </a:lnTo>
                        <a:lnTo>
                          <a:pt x="12" y="95"/>
                        </a:lnTo>
                        <a:lnTo>
                          <a:pt x="16" y="96"/>
                        </a:lnTo>
                        <a:lnTo>
                          <a:pt x="20" y="98"/>
                        </a:lnTo>
                        <a:lnTo>
                          <a:pt x="23" y="101"/>
                        </a:lnTo>
                        <a:lnTo>
                          <a:pt x="26" y="105"/>
                        </a:lnTo>
                        <a:lnTo>
                          <a:pt x="26" y="109"/>
                        </a:lnTo>
                        <a:lnTo>
                          <a:pt x="26" y="115"/>
                        </a:lnTo>
                        <a:lnTo>
                          <a:pt x="26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4" y="118"/>
                        </a:lnTo>
                        <a:lnTo>
                          <a:pt x="45" y="112"/>
                        </a:lnTo>
                        <a:lnTo>
                          <a:pt x="45" y="106"/>
                        </a:lnTo>
                        <a:lnTo>
                          <a:pt x="44" y="101"/>
                        </a:lnTo>
                        <a:lnTo>
                          <a:pt x="44" y="98"/>
                        </a:lnTo>
                        <a:lnTo>
                          <a:pt x="46" y="98"/>
                        </a:lnTo>
                        <a:lnTo>
                          <a:pt x="49" y="98"/>
                        </a:lnTo>
                        <a:lnTo>
                          <a:pt x="54" y="99"/>
                        </a:lnTo>
                        <a:lnTo>
                          <a:pt x="60" y="99"/>
                        </a:lnTo>
                        <a:lnTo>
                          <a:pt x="65" y="99"/>
                        </a:lnTo>
                        <a:lnTo>
                          <a:pt x="71" y="96"/>
                        </a:lnTo>
                        <a:lnTo>
                          <a:pt x="65" y="95"/>
                        </a:lnTo>
                        <a:lnTo>
                          <a:pt x="61" y="89"/>
                        </a:lnTo>
                        <a:lnTo>
                          <a:pt x="58" y="83"/>
                        </a:lnTo>
                        <a:lnTo>
                          <a:pt x="58" y="76"/>
                        </a:lnTo>
                        <a:lnTo>
                          <a:pt x="57" y="71"/>
                        </a:lnTo>
                        <a:lnTo>
                          <a:pt x="54" y="70"/>
                        </a:lnTo>
                        <a:lnTo>
                          <a:pt x="51" y="70"/>
                        </a:lnTo>
                        <a:lnTo>
                          <a:pt x="45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6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90" name="Freeform 142"/>
                  <p:cNvSpPr>
                    <a:spLocks/>
                  </p:cNvSpPr>
                  <p:nvPr/>
                </p:nvSpPr>
                <p:spPr bwMode="auto">
                  <a:xfrm>
                    <a:off x="4329" y="2283"/>
                    <a:ext cx="71" cy="126"/>
                  </a:xfrm>
                  <a:custGeom>
                    <a:avLst/>
                    <a:gdLst>
                      <a:gd name="T0" fmla="*/ 35 w 71"/>
                      <a:gd name="T1" fmla="*/ 58 h 126"/>
                      <a:gd name="T2" fmla="*/ 41 w 71"/>
                      <a:gd name="T3" fmla="*/ 54 h 126"/>
                      <a:gd name="T4" fmla="*/ 49 w 71"/>
                      <a:gd name="T5" fmla="*/ 57 h 126"/>
                      <a:gd name="T6" fmla="*/ 55 w 71"/>
                      <a:gd name="T7" fmla="*/ 54 h 126"/>
                      <a:gd name="T8" fmla="*/ 58 w 71"/>
                      <a:gd name="T9" fmla="*/ 42 h 126"/>
                      <a:gd name="T10" fmla="*/ 64 w 71"/>
                      <a:gd name="T11" fmla="*/ 32 h 126"/>
                      <a:gd name="T12" fmla="*/ 64 w 71"/>
                      <a:gd name="T13" fmla="*/ 28 h 126"/>
                      <a:gd name="T14" fmla="*/ 52 w 71"/>
                      <a:gd name="T15" fmla="*/ 26 h 126"/>
                      <a:gd name="T16" fmla="*/ 45 w 71"/>
                      <a:gd name="T17" fmla="*/ 29 h 126"/>
                      <a:gd name="T18" fmla="*/ 42 w 71"/>
                      <a:gd name="T19" fmla="*/ 25 h 126"/>
                      <a:gd name="T20" fmla="*/ 44 w 71"/>
                      <a:gd name="T21" fmla="*/ 15 h 126"/>
                      <a:gd name="T22" fmla="*/ 38 w 71"/>
                      <a:gd name="T23" fmla="*/ 2 h 126"/>
                      <a:gd name="T24" fmla="*/ 28 w 71"/>
                      <a:gd name="T25" fmla="*/ 2 h 126"/>
                      <a:gd name="T26" fmla="*/ 25 w 71"/>
                      <a:gd name="T27" fmla="*/ 10 h 126"/>
                      <a:gd name="T28" fmla="*/ 25 w 71"/>
                      <a:gd name="T29" fmla="*/ 21 h 126"/>
                      <a:gd name="T30" fmla="*/ 19 w 71"/>
                      <a:gd name="T31" fmla="*/ 29 h 126"/>
                      <a:gd name="T32" fmla="*/ 10 w 71"/>
                      <a:gd name="T33" fmla="*/ 32 h 126"/>
                      <a:gd name="T34" fmla="*/ 6 w 71"/>
                      <a:gd name="T35" fmla="*/ 40 h 126"/>
                      <a:gd name="T36" fmla="*/ 6 w 71"/>
                      <a:gd name="T37" fmla="*/ 53 h 126"/>
                      <a:gd name="T38" fmla="*/ 1 w 71"/>
                      <a:gd name="T39" fmla="*/ 58 h 126"/>
                      <a:gd name="T40" fmla="*/ 1 w 71"/>
                      <a:gd name="T41" fmla="*/ 67 h 126"/>
                      <a:gd name="T42" fmla="*/ 6 w 71"/>
                      <a:gd name="T43" fmla="*/ 73 h 126"/>
                      <a:gd name="T44" fmla="*/ 6 w 71"/>
                      <a:gd name="T45" fmla="*/ 86 h 126"/>
                      <a:gd name="T46" fmla="*/ 10 w 71"/>
                      <a:gd name="T47" fmla="*/ 95 h 126"/>
                      <a:gd name="T48" fmla="*/ 19 w 71"/>
                      <a:gd name="T49" fmla="*/ 98 h 126"/>
                      <a:gd name="T50" fmla="*/ 25 w 71"/>
                      <a:gd name="T51" fmla="*/ 105 h 126"/>
                      <a:gd name="T52" fmla="*/ 25 w 71"/>
                      <a:gd name="T53" fmla="*/ 115 h 126"/>
                      <a:gd name="T54" fmla="*/ 28 w 71"/>
                      <a:gd name="T55" fmla="*/ 124 h 126"/>
                      <a:gd name="T56" fmla="*/ 38 w 71"/>
                      <a:gd name="T57" fmla="*/ 124 h 126"/>
                      <a:gd name="T58" fmla="*/ 44 w 71"/>
                      <a:gd name="T59" fmla="*/ 112 h 126"/>
                      <a:gd name="T60" fmla="*/ 42 w 71"/>
                      <a:gd name="T61" fmla="*/ 101 h 126"/>
                      <a:gd name="T62" fmla="*/ 45 w 71"/>
                      <a:gd name="T63" fmla="*/ 98 h 126"/>
                      <a:gd name="T64" fmla="*/ 52 w 71"/>
                      <a:gd name="T65" fmla="*/ 99 h 126"/>
                      <a:gd name="T66" fmla="*/ 64 w 71"/>
                      <a:gd name="T67" fmla="*/ 99 h 126"/>
                      <a:gd name="T68" fmla="*/ 64 w 71"/>
                      <a:gd name="T69" fmla="*/ 95 h 126"/>
                      <a:gd name="T70" fmla="*/ 58 w 71"/>
                      <a:gd name="T71" fmla="*/ 83 h 126"/>
                      <a:gd name="T72" fmla="*/ 55 w 71"/>
                      <a:gd name="T73" fmla="*/ 71 h 126"/>
                      <a:gd name="T74" fmla="*/ 49 w 71"/>
                      <a:gd name="T75" fmla="*/ 70 h 126"/>
                      <a:gd name="T76" fmla="*/ 41 w 71"/>
                      <a:gd name="T77" fmla="*/ 71 h 126"/>
                      <a:gd name="T78" fmla="*/ 35 w 71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1"/>
                      <a:gd name="T121" fmla="*/ 0 h 126"/>
                      <a:gd name="T122" fmla="*/ 71 w 71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1" h="126">
                        <a:moveTo>
                          <a:pt x="35" y="63"/>
                        </a:moveTo>
                        <a:lnTo>
                          <a:pt x="35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5" y="55"/>
                        </a:lnTo>
                        <a:lnTo>
                          <a:pt x="49" y="57"/>
                        </a:lnTo>
                        <a:lnTo>
                          <a:pt x="54" y="57"/>
                        </a:lnTo>
                        <a:lnTo>
                          <a:pt x="55" y="54"/>
                        </a:lnTo>
                        <a:lnTo>
                          <a:pt x="57" y="50"/>
                        </a:lnTo>
                        <a:lnTo>
                          <a:pt x="58" y="42"/>
                        </a:lnTo>
                        <a:lnTo>
                          <a:pt x="60" y="37"/>
                        </a:lnTo>
                        <a:lnTo>
                          <a:pt x="64" y="32"/>
                        </a:lnTo>
                        <a:lnTo>
                          <a:pt x="70" y="31"/>
                        </a:lnTo>
                        <a:lnTo>
                          <a:pt x="64" y="28"/>
                        </a:lnTo>
                        <a:lnTo>
                          <a:pt x="58" y="28"/>
                        </a:lnTo>
                        <a:lnTo>
                          <a:pt x="52" y="26"/>
                        </a:lnTo>
                        <a:lnTo>
                          <a:pt x="48" y="28"/>
                        </a:lnTo>
                        <a:lnTo>
                          <a:pt x="45" y="29"/>
                        </a:lnTo>
                        <a:lnTo>
                          <a:pt x="44" y="28"/>
                        </a:lnTo>
                        <a:lnTo>
                          <a:pt x="42" y="25"/>
                        </a:lnTo>
                        <a:lnTo>
                          <a:pt x="44" y="21"/>
                        </a:lnTo>
                        <a:lnTo>
                          <a:pt x="44" y="15"/>
                        </a:lnTo>
                        <a:lnTo>
                          <a:pt x="42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5" y="6"/>
                        </a:lnTo>
                        <a:lnTo>
                          <a:pt x="25" y="10"/>
                        </a:lnTo>
                        <a:lnTo>
                          <a:pt x="26" y="16"/>
                        </a:lnTo>
                        <a:lnTo>
                          <a:pt x="25" y="21"/>
                        </a:lnTo>
                        <a:lnTo>
                          <a:pt x="23" y="26"/>
                        </a:lnTo>
                        <a:lnTo>
                          <a:pt x="19" y="29"/>
                        </a:lnTo>
                        <a:lnTo>
                          <a:pt x="14" y="31"/>
                        </a:lnTo>
                        <a:lnTo>
                          <a:pt x="10" y="32"/>
                        </a:lnTo>
                        <a:lnTo>
                          <a:pt x="9" y="35"/>
                        </a:lnTo>
                        <a:lnTo>
                          <a:pt x="6" y="40"/>
                        </a:lnTo>
                        <a:lnTo>
                          <a:pt x="6" y="44"/>
                        </a:lnTo>
                        <a:lnTo>
                          <a:pt x="6" y="53"/>
                        </a:lnTo>
                        <a:lnTo>
                          <a:pt x="3" y="55"/>
                        </a:lnTo>
                        <a:lnTo>
                          <a:pt x="1" y="58"/>
                        </a:lnTo>
                        <a:lnTo>
                          <a:pt x="0" y="63"/>
                        </a:lnTo>
                        <a:lnTo>
                          <a:pt x="1" y="67"/>
                        </a:lnTo>
                        <a:lnTo>
                          <a:pt x="3" y="70"/>
                        </a:lnTo>
                        <a:lnTo>
                          <a:pt x="6" y="73"/>
                        </a:lnTo>
                        <a:lnTo>
                          <a:pt x="6" y="82"/>
                        </a:lnTo>
                        <a:lnTo>
                          <a:pt x="6" y="86"/>
                        </a:lnTo>
                        <a:lnTo>
                          <a:pt x="9" y="92"/>
                        </a:lnTo>
                        <a:lnTo>
                          <a:pt x="10" y="95"/>
                        </a:lnTo>
                        <a:lnTo>
                          <a:pt x="14" y="96"/>
                        </a:lnTo>
                        <a:lnTo>
                          <a:pt x="19" y="98"/>
                        </a:lnTo>
                        <a:lnTo>
                          <a:pt x="23" y="101"/>
                        </a:lnTo>
                        <a:lnTo>
                          <a:pt x="25" y="105"/>
                        </a:lnTo>
                        <a:lnTo>
                          <a:pt x="26" y="109"/>
                        </a:lnTo>
                        <a:lnTo>
                          <a:pt x="25" y="115"/>
                        </a:lnTo>
                        <a:lnTo>
                          <a:pt x="25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2" y="118"/>
                        </a:lnTo>
                        <a:lnTo>
                          <a:pt x="44" y="112"/>
                        </a:lnTo>
                        <a:lnTo>
                          <a:pt x="44" y="106"/>
                        </a:lnTo>
                        <a:lnTo>
                          <a:pt x="42" y="101"/>
                        </a:lnTo>
                        <a:lnTo>
                          <a:pt x="44" y="98"/>
                        </a:lnTo>
                        <a:lnTo>
                          <a:pt x="45" y="98"/>
                        </a:lnTo>
                        <a:lnTo>
                          <a:pt x="48" y="98"/>
                        </a:lnTo>
                        <a:lnTo>
                          <a:pt x="52" y="99"/>
                        </a:lnTo>
                        <a:lnTo>
                          <a:pt x="58" y="99"/>
                        </a:lnTo>
                        <a:lnTo>
                          <a:pt x="64" y="99"/>
                        </a:lnTo>
                        <a:lnTo>
                          <a:pt x="70" y="96"/>
                        </a:lnTo>
                        <a:lnTo>
                          <a:pt x="64" y="95"/>
                        </a:lnTo>
                        <a:lnTo>
                          <a:pt x="60" y="89"/>
                        </a:lnTo>
                        <a:lnTo>
                          <a:pt x="58" y="83"/>
                        </a:lnTo>
                        <a:lnTo>
                          <a:pt x="57" y="76"/>
                        </a:lnTo>
                        <a:lnTo>
                          <a:pt x="55" y="71"/>
                        </a:lnTo>
                        <a:lnTo>
                          <a:pt x="54" y="70"/>
                        </a:lnTo>
                        <a:lnTo>
                          <a:pt x="49" y="70"/>
                        </a:lnTo>
                        <a:lnTo>
                          <a:pt x="45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5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91" name="Freeform 143"/>
                  <p:cNvSpPr>
                    <a:spLocks/>
                  </p:cNvSpPr>
                  <p:nvPr/>
                </p:nvSpPr>
                <p:spPr bwMode="auto">
                  <a:xfrm>
                    <a:off x="4391" y="2283"/>
                    <a:ext cx="74" cy="126"/>
                  </a:xfrm>
                  <a:custGeom>
                    <a:avLst/>
                    <a:gdLst>
                      <a:gd name="T0" fmla="*/ 37 w 73"/>
                      <a:gd name="T1" fmla="*/ 58 h 126"/>
                      <a:gd name="T2" fmla="*/ 41 w 73"/>
                      <a:gd name="T3" fmla="*/ 54 h 126"/>
                      <a:gd name="T4" fmla="*/ 51 w 73"/>
                      <a:gd name="T5" fmla="*/ 57 h 126"/>
                      <a:gd name="T6" fmla="*/ 57 w 73"/>
                      <a:gd name="T7" fmla="*/ 54 h 126"/>
                      <a:gd name="T8" fmla="*/ 59 w 73"/>
                      <a:gd name="T9" fmla="*/ 42 h 126"/>
                      <a:gd name="T10" fmla="*/ 66 w 73"/>
                      <a:gd name="T11" fmla="*/ 32 h 126"/>
                      <a:gd name="T12" fmla="*/ 66 w 73"/>
                      <a:gd name="T13" fmla="*/ 28 h 126"/>
                      <a:gd name="T14" fmla="*/ 54 w 73"/>
                      <a:gd name="T15" fmla="*/ 26 h 126"/>
                      <a:gd name="T16" fmla="*/ 47 w 73"/>
                      <a:gd name="T17" fmla="*/ 29 h 126"/>
                      <a:gd name="T18" fmla="*/ 44 w 73"/>
                      <a:gd name="T19" fmla="*/ 25 h 126"/>
                      <a:gd name="T20" fmla="*/ 46 w 73"/>
                      <a:gd name="T21" fmla="*/ 15 h 126"/>
                      <a:gd name="T22" fmla="*/ 38 w 73"/>
                      <a:gd name="T23" fmla="*/ 2 h 126"/>
                      <a:gd name="T24" fmla="*/ 28 w 73"/>
                      <a:gd name="T25" fmla="*/ 2 h 126"/>
                      <a:gd name="T26" fmla="*/ 27 w 73"/>
                      <a:gd name="T27" fmla="*/ 10 h 126"/>
                      <a:gd name="T28" fmla="*/ 27 w 73"/>
                      <a:gd name="T29" fmla="*/ 21 h 126"/>
                      <a:gd name="T30" fmla="*/ 21 w 73"/>
                      <a:gd name="T31" fmla="*/ 29 h 126"/>
                      <a:gd name="T32" fmla="*/ 12 w 73"/>
                      <a:gd name="T33" fmla="*/ 32 h 126"/>
                      <a:gd name="T34" fmla="*/ 8 w 73"/>
                      <a:gd name="T35" fmla="*/ 40 h 126"/>
                      <a:gd name="T36" fmla="*/ 6 w 73"/>
                      <a:gd name="T37" fmla="*/ 53 h 126"/>
                      <a:gd name="T38" fmla="*/ 2 w 73"/>
                      <a:gd name="T39" fmla="*/ 58 h 126"/>
                      <a:gd name="T40" fmla="*/ 2 w 73"/>
                      <a:gd name="T41" fmla="*/ 67 h 126"/>
                      <a:gd name="T42" fmla="*/ 6 w 73"/>
                      <a:gd name="T43" fmla="*/ 73 h 126"/>
                      <a:gd name="T44" fmla="*/ 8 w 73"/>
                      <a:gd name="T45" fmla="*/ 86 h 126"/>
                      <a:gd name="T46" fmla="*/ 12 w 73"/>
                      <a:gd name="T47" fmla="*/ 95 h 126"/>
                      <a:gd name="T48" fmla="*/ 21 w 73"/>
                      <a:gd name="T49" fmla="*/ 98 h 126"/>
                      <a:gd name="T50" fmla="*/ 27 w 73"/>
                      <a:gd name="T51" fmla="*/ 105 h 126"/>
                      <a:gd name="T52" fmla="*/ 27 w 73"/>
                      <a:gd name="T53" fmla="*/ 115 h 126"/>
                      <a:gd name="T54" fmla="*/ 28 w 73"/>
                      <a:gd name="T55" fmla="*/ 124 h 126"/>
                      <a:gd name="T56" fmla="*/ 38 w 73"/>
                      <a:gd name="T57" fmla="*/ 124 h 126"/>
                      <a:gd name="T58" fmla="*/ 46 w 73"/>
                      <a:gd name="T59" fmla="*/ 112 h 126"/>
                      <a:gd name="T60" fmla="*/ 44 w 73"/>
                      <a:gd name="T61" fmla="*/ 101 h 126"/>
                      <a:gd name="T62" fmla="*/ 47 w 73"/>
                      <a:gd name="T63" fmla="*/ 98 h 126"/>
                      <a:gd name="T64" fmla="*/ 54 w 73"/>
                      <a:gd name="T65" fmla="*/ 99 h 126"/>
                      <a:gd name="T66" fmla="*/ 66 w 73"/>
                      <a:gd name="T67" fmla="*/ 99 h 126"/>
                      <a:gd name="T68" fmla="*/ 66 w 73"/>
                      <a:gd name="T69" fmla="*/ 95 h 126"/>
                      <a:gd name="T70" fmla="*/ 59 w 73"/>
                      <a:gd name="T71" fmla="*/ 83 h 126"/>
                      <a:gd name="T72" fmla="*/ 57 w 73"/>
                      <a:gd name="T73" fmla="*/ 71 h 126"/>
                      <a:gd name="T74" fmla="*/ 51 w 73"/>
                      <a:gd name="T75" fmla="*/ 70 h 126"/>
                      <a:gd name="T76" fmla="*/ 41 w 73"/>
                      <a:gd name="T77" fmla="*/ 71 h 126"/>
                      <a:gd name="T78" fmla="*/ 37 w 73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3"/>
                      <a:gd name="T121" fmla="*/ 0 h 126"/>
                      <a:gd name="T122" fmla="*/ 73 w 73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3" h="126">
                        <a:moveTo>
                          <a:pt x="35" y="63"/>
                        </a:moveTo>
                        <a:lnTo>
                          <a:pt x="37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6" y="55"/>
                        </a:lnTo>
                        <a:lnTo>
                          <a:pt x="51" y="57"/>
                        </a:lnTo>
                        <a:lnTo>
                          <a:pt x="54" y="57"/>
                        </a:lnTo>
                        <a:lnTo>
                          <a:pt x="57" y="54"/>
                        </a:lnTo>
                        <a:lnTo>
                          <a:pt x="59" y="50"/>
                        </a:lnTo>
                        <a:lnTo>
                          <a:pt x="59" y="42"/>
                        </a:lnTo>
                        <a:lnTo>
                          <a:pt x="62" y="37"/>
                        </a:lnTo>
                        <a:lnTo>
                          <a:pt x="66" y="32"/>
                        </a:lnTo>
                        <a:lnTo>
                          <a:pt x="72" y="31"/>
                        </a:lnTo>
                        <a:lnTo>
                          <a:pt x="66" y="28"/>
                        </a:lnTo>
                        <a:lnTo>
                          <a:pt x="60" y="28"/>
                        </a:lnTo>
                        <a:lnTo>
                          <a:pt x="54" y="26"/>
                        </a:lnTo>
                        <a:lnTo>
                          <a:pt x="50" y="28"/>
                        </a:lnTo>
                        <a:lnTo>
                          <a:pt x="47" y="29"/>
                        </a:lnTo>
                        <a:lnTo>
                          <a:pt x="44" y="28"/>
                        </a:lnTo>
                        <a:lnTo>
                          <a:pt x="44" y="25"/>
                        </a:lnTo>
                        <a:lnTo>
                          <a:pt x="46" y="21"/>
                        </a:lnTo>
                        <a:lnTo>
                          <a:pt x="46" y="15"/>
                        </a:lnTo>
                        <a:lnTo>
                          <a:pt x="44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7" y="6"/>
                        </a:lnTo>
                        <a:lnTo>
                          <a:pt x="27" y="10"/>
                        </a:lnTo>
                        <a:lnTo>
                          <a:pt x="27" y="16"/>
                        </a:lnTo>
                        <a:lnTo>
                          <a:pt x="27" y="21"/>
                        </a:lnTo>
                        <a:lnTo>
                          <a:pt x="24" y="26"/>
                        </a:lnTo>
                        <a:lnTo>
                          <a:pt x="21" y="29"/>
                        </a:lnTo>
                        <a:lnTo>
                          <a:pt x="16" y="31"/>
                        </a:lnTo>
                        <a:lnTo>
                          <a:pt x="12" y="32"/>
                        </a:lnTo>
                        <a:lnTo>
                          <a:pt x="9" y="35"/>
                        </a:lnTo>
                        <a:lnTo>
                          <a:pt x="8" y="40"/>
                        </a:lnTo>
                        <a:lnTo>
                          <a:pt x="8" y="44"/>
                        </a:lnTo>
                        <a:lnTo>
                          <a:pt x="6" y="53"/>
                        </a:lnTo>
                        <a:lnTo>
                          <a:pt x="5" y="55"/>
                        </a:lnTo>
                        <a:lnTo>
                          <a:pt x="2" y="58"/>
                        </a:lnTo>
                        <a:lnTo>
                          <a:pt x="0" y="63"/>
                        </a:lnTo>
                        <a:lnTo>
                          <a:pt x="2" y="67"/>
                        </a:lnTo>
                        <a:lnTo>
                          <a:pt x="5" y="70"/>
                        </a:lnTo>
                        <a:lnTo>
                          <a:pt x="6" y="73"/>
                        </a:lnTo>
                        <a:lnTo>
                          <a:pt x="8" y="82"/>
                        </a:lnTo>
                        <a:lnTo>
                          <a:pt x="8" y="86"/>
                        </a:lnTo>
                        <a:lnTo>
                          <a:pt x="9" y="92"/>
                        </a:lnTo>
                        <a:lnTo>
                          <a:pt x="12" y="95"/>
                        </a:lnTo>
                        <a:lnTo>
                          <a:pt x="16" y="96"/>
                        </a:lnTo>
                        <a:lnTo>
                          <a:pt x="21" y="98"/>
                        </a:lnTo>
                        <a:lnTo>
                          <a:pt x="24" y="101"/>
                        </a:lnTo>
                        <a:lnTo>
                          <a:pt x="27" y="105"/>
                        </a:lnTo>
                        <a:lnTo>
                          <a:pt x="27" y="109"/>
                        </a:lnTo>
                        <a:lnTo>
                          <a:pt x="27" y="115"/>
                        </a:lnTo>
                        <a:lnTo>
                          <a:pt x="27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4" y="118"/>
                        </a:lnTo>
                        <a:lnTo>
                          <a:pt x="46" y="112"/>
                        </a:lnTo>
                        <a:lnTo>
                          <a:pt x="46" y="106"/>
                        </a:lnTo>
                        <a:lnTo>
                          <a:pt x="44" y="101"/>
                        </a:lnTo>
                        <a:lnTo>
                          <a:pt x="44" y="98"/>
                        </a:lnTo>
                        <a:lnTo>
                          <a:pt x="47" y="98"/>
                        </a:lnTo>
                        <a:lnTo>
                          <a:pt x="50" y="98"/>
                        </a:lnTo>
                        <a:lnTo>
                          <a:pt x="54" y="99"/>
                        </a:lnTo>
                        <a:lnTo>
                          <a:pt x="60" y="99"/>
                        </a:lnTo>
                        <a:lnTo>
                          <a:pt x="66" y="99"/>
                        </a:lnTo>
                        <a:lnTo>
                          <a:pt x="72" y="96"/>
                        </a:lnTo>
                        <a:lnTo>
                          <a:pt x="66" y="95"/>
                        </a:lnTo>
                        <a:lnTo>
                          <a:pt x="62" y="89"/>
                        </a:lnTo>
                        <a:lnTo>
                          <a:pt x="59" y="83"/>
                        </a:lnTo>
                        <a:lnTo>
                          <a:pt x="59" y="76"/>
                        </a:lnTo>
                        <a:lnTo>
                          <a:pt x="57" y="71"/>
                        </a:lnTo>
                        <a:lnTo>
                          <a:pt x="54" y="70"/>
                        </a:lnTo>
                        <a:lnTo>
                          <a:pt x="51" y="70"/>
                        </a:lnTo>
                        <a:lnTo>
                          <a:pt x="46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7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</p:grpSp>
            <p:grpSp>
              <p:nvGrpSpPr>
                <p:cNvPr id="75" name="Group 144"/>
                <p:cNvGrpSpPr>
                  <a:grpSpLocks/>
                </p:cNvGrpSpPr>
                <p:nvPr/>
              </p:nvGrpSpPr>
              <p:grpSpPr bwMode="auto">
                <a:xfrm>
                  <a:off x="4675" y="2066"/>
                  <a:ext cx="282" cy="97"/>
                  <a:chOff x="4450" y="2283"/>
                  <a:chExt cx="269" cy="126"/>
                </a:xfrm>
              </p:grpSpPr>
              <p:sp>
                <p:nvSpPr>
                  <p:cNvPr id="76" name="Freeform 145"/>
                  <p:cNvSpPr>
                    <a:spLocks/>
                  </p:cNvSpPr>
                  <p:nvPr/>
                </p:nvSpPr>
                <p:spPr bwMode="auto">
                  <a:xfrm>
                    <a:off x="4484" y="2314"/>
                    <a:ext cx="47" cy="66"/>
                  </a:xfrm>
                  <a:custGeom>
                    <a:avLst/>
                    <a:gdLst>
                      <a:gd name="T0" fmla="*/ 35 w 46"/>
                      <a:gd name="T1" fmla="*/ 65 h 66"/>
                      <a:gd name="T2" fmla="*/ 29 w 46"/>
                      <a:gd name="T3" fmla="*/ 64 h 66"/>
                      <a:gd name="T4" fmla="*/ 25 w 46"/>
                      <a:gd name="T5" fmla="*/ 58 h 66"/>
                      <a:gd name="T6" fmla="*/ 24 w 46"/>
                      <a:gd name="T7" fmla="*/ 52 h 66"/>
                      <a:gd name="T8" fmla="*/ 22 w 46"/>
                      <a:gd name="T9" fmla="*/ 45 h 66"/>
                      <a:gd name="T10" fmla="*/ 21 w 46"/>
                      <a:gd name="T11" fmla="*/ 40 h 66"/>
                      <a:gd name="T12" fmla="*/ 19 w 46"/>
                      <a:gd name="T13" fmla="*/ 39 h 66"/>
                      <a:gd name="T14" fmla="*/ 15 w 46"/>
                      <a:gd name="T15" fmla="*/ 39 h 66"/>
                      <a:gd name="T16" fmla="*/ 10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0 w 46"/>
                      <a:gd name="T23" fmla="*/ 36 h 66"/>
                      <a:gd name="T24" fmla="*/ 0 w 46"/>
                      <a:gd name="T25" fmla="*/ 32 h 66"/>
                      <a:gd name="T26" fmla="*/ 0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0 w 46"/>
                      <a:gd name="T33" fmla="*/ 24 h 66"/>
                      <a:gd name="T34" fmla="*/ 15 w 46"/>
                      <a:gd name="T35" fmla="*/ 26 h 66"/>
                      <a:gd name="T36" fmla="*/ 19 w 46"/>
                      <a:gd name="T37" fmla="*/ 26 h 66"/>
                      <a:gd name="T38" fmla="*/ 21 w 46"/>
                      <a:gd name="T39" fmla="*/ 23 h 66"/>
                      <a:gd name="T40" fmla="*/ 22 w 46"/>
                      <a:gd name="T41" fmla="*/ 19 h 66"/>
                      <a:gd name="T42" fmla="*/ 24 w 46"/>
                      <a:gd name="T43" fmla="*/ 11 h 66"/>
                      <a:gd name="T44" fmla="*/ 25 w 46"/>
                      <a:gd name="T45" fmla="*/ 6 h 66"/>
                      <a:gd name="T46" fmla="*/ 29 w 46"/>
                      <a:gd name="T47" fmla="*/ 1 h 66"/>
                      <a:gd name="T48" fmla="*/ 35 w 46"/>
                      <a:gd name="T49" fmla="*/ 0 h 66"/>
                      <a:gd name="T50" fmla="*/ 40 w 46"/>
                      <a:gd name="T51" fmla="*/ 3 h 66"/>
                      <a:gd name="T52" fmla="*/ 42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4 w 46"/>
                      <a:gd name="T59" fmla="*/ 45 h 66"/>
                      <a:gd name="T60" fmla="*/ 42 w 46"/>
                      <a:gd name="T61" fmla="*/ 55 h 66"/>
                      <a:gd name="T62" fmla="*/ 40 w 46"/>
                      <a:gd name="T63" fmla="*/ 62 h 66"/>
                      <a:gd name="T64" fmla="*/ 35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5" y="65"/>
                        </a:moveTo>
                        <a:lnTo>
                          <a:pt x="29" y="64"/>
                        </a:lnTo>
                        <a:lnTo>
                          <a:pt x="25" y="58"/>
                        </a:lnTo>
                        <a:lnTo>
                          <a:pt x="24" y="52"/>
                        </a:lnTo>
                        <a:lnTo>
                          <a:pt x="22" y="45"/>
                        </a:lnTo>
                        <a:lnTo>
                          <a:pt x="21" y="40"/>
                        </a:lnTo>
                        <a:lnTo>
                          <a:pt x="19" y="39"/>
                        </a:lnTo>
                        <a:lnTo>
                          <a:pt x="15" y="39"/>
                        </a:lnTo>
                        <a:lnTo>
                          <a:pt x="10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0" y="36"/>
                        </a:lnTo>
                        <a:lnTo>
                          <a:pt x="0" y="32"/>
                        </a:lnTo>
                        <a:lnTo>
                          <a:pt x="0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0" y="24"/>
                        </a:lnTo>
                        <a:lnTo>
                          <a:pt x="15" y="26"/>
                        </a:lnTo>
                        <a:lnTo>
                          <a:pt x="19" y="26"/>
                        </a:lnTo>
                        <a:lnTo>
                          <a:pt x="21" y="23"/>
                        </a:lnTo>
                        <a:lnTo>
                          <a:pt x="22" y="19"/>
                        </a:lnTo>
                        <a:lnTo>
                          <a:pt x="24" y="11"/>
                        </a:lnTo>
                        <a:lnTo>
                          <a:pt x="25" y="6"/>
                        </a:lnTo>
                        <a:lnTo>
                          <a:pt x="29" y="1"/>
                        </a:lnTo>
                        <a:lnTo>
                          <a:pt x="35" y="0"/>
                        </a:lnTo>
                        <a:lnTo>
                          <a:pt x="40" y="3"/>
                        </a:lnTo>
                        <a:lnTo>
                          <a:pt x="42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4" y="45"/>
                        </a:lnTo>
                        <a:lnTo>
                          <a:pt x="42" y="55"/>
                        </a:lnTo>
                        <a:lnTo>
                          <a:pt x="40" y="62"/>
                        </a:lnTo>
                        <a:lnTo>
                          <a:pt x="35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77" name="Freeform 146"/>
                  <p:cNvSpPr>
                    <a:spLocks/>
                  </p:cNvSpPr>
                  <p:nvPr/>
                </p:nvSpPr>
                <p:spPr bwMode="auto">
                  <a:xfrm>
                    <a:off x="4547" y="2314"/>
                    <a:ext cx="46" cy="66"/>
                  </a:xfrm>
                  <a:custGeom>
                    <a:avLst/>
                    <a:gdLst>
                      <a:gd name="T0" fmla="*/ 36 w 46"/>
                      <a:gd name="T1" fmla="*/ 65 h 66"/>
                      <a:gd name="T2" fmla="*/ 30 w 46"/>
                      <a:gd name="T3" fmla="*/ 64 h 66"/>
                      <a:gd name="T4" fmla="*/ 26 w 46"/>
                      <a:gd name="T5" fmla="*/ 58 h 66"/>
                      <a:gd name="T6" fmla="*/ 23 w 46"/>
                      <a:gd name="T7" fmla="*/ 52 h 66"/>
                      <a:gd name="T8" fmla="*/ 23 w 46"/>
                      <a:gd name="T9" fmla="*/ 45 h 66"/>
                      <a:gd name="T10" fmla="*/ 22 w 46"/>
                      <a:gd name="T11" fmla="*/ 40 h 66"/>
                      <a:gd name="T12" fmla="*/ 19 w 46"/>
                      <a:gd name="T13" fmla="*/ 39 h 66"/>
                      <a:gd name="T14" fmla="*/ 16 w 46"/>
                      <a:gd name="T15" fmla="*/ 39 h 66"/>
                      <a:gd name="T16" fmla="*/ 10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1 w 46"/>
                      <a:gd name="T23" fmla="*/ 36 h 66"/>
                      <a:gd name="T24" fmla="*/ 0 w 46"/>
                      <a:gd name="T25" fmla="*/ 32 h 66"/>
                      <a:gd name="T26" fmla="*/ 1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0 w 46"/>
                      <a:gd name="T33" fmla="*/ 24 h 66"/>
                      <a:gd name="T34" fmla="*/ 16 w 46"/>
                      <a:gd name="T35" fmla="*/ 26 h 66"/>
                      <a:gd name="T36" fmla="*/ 19 w 46"/>
                      <a:gd name="T37" fmla="*/ 26 h 66"/>
                      <a:gd name="T38" fmla="*/ 22 w 46"/>
                      <a:gd name="T39" fmla="*/ 23 h 66"/>
                      <a:gd name="T40" fmla="*/ 23 w 46"/>
                      <a:gd name="T41" fmla="*/ 19 h 66"/>
                      <a:gd name="T42" fmla="*/ 23 w 46"/>
                      <a:gd name="T43" fmla="*/ 11 h 66"/>
                      <a:gd name="T44" fmla="*/ 26 w 46"/>
                      <a:gd name="T45" fmla="*/ 6 h 66"/>
                      <a:gd name="T46" fmla="*/ 30 w 46"/>
                      <a:gd name="T47" fmla="*/ 1 h 66"/>
                      <a:gd name="T48" fmla="*/ 36 w 46"/>
                      <a:gd name="T49" fmla="*/ 0 h 66"/>
                      <a:gd name="T50" fmla="*/ 41 w 46"/>
                      <a:gd name="T51" fmla="*/ 3 h 66"/>
                      <a:gd name="T52" fmla="*/ 43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5 w 46"/>
                      <a:gd name="T59" fmla="*/ 45 h 66"/>
                      <a:gd name="T60" fmla="*/ 43 w 46"/>
                      <a:gd name="T61" fmla="*/ 55 h 66"/>
                      <a:gd name="T62" fmla="*/ 41 w 46"/>
                      <a:gd name="T63" fmla="*/ 62 h 66"/>
                      <a:gd name="T64" fmla="*/ 36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6" y="65"/>
                        </a:moveTo>
                        <a:lnTo>
                          <a:pt x="30" y="64"/>
                        </a:lnTo>
                        <a:lnTo>
                          <a:pt x="26" y="58"/>
                        </a:lnTo>
                        <a:lnTo>
                          <a:pt x="23" y="52"/>
                        </a:lnTo>
                        <a:lnTo>
                          <a:pt x="23" y="45"/>
                        </a:lnTo>
                        <a:lnTo>
                          <a:pt x="22" y="40"/>
                        </a:lnTo>
                        <a:lnTo>
                          <a:pt x="19" y="39"/>
                        </a:lnTo>
                        <a:lnTo>
                          <a:pt x="16" y="39"/>
                        </a:lnTo>
                        <a:lnTo>
                          <a:pt x="10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1" y="36"/>
                        </a:lnTo>
                        <a:lnTo>
                          <a:pt x="0" y="32"/>
                        </a:lnTo>
                        <a:lnTo>
                          <a:pt x="1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0" y="24"/>
                        </a:lnTo>
                        <a:lnTo>
                          <a:pt x="16" y="26"/>
                        </a:lnTo>
                        <a:lnTo>
                          <a:pt x="19" y="26"/>
                        </a:lnTo>
                        <a:lnTo>
                          <a:pt x="22" y="23"/>
                        </a:lnTo>
                        <a:lnTo>
                          <a:pt x="23" y="19"/>
                        </a:lnTo>
                        <a:lnTo>
                          <a:pt x="23" y="11"/>
                        </a:lnTo>
                        <a:lnTo>
                          <a:pt x="26" y="6"/>
                        </a:lnTo>
                        <a:lnTo>
                          <a:pt x="30" y="1"/>
                        </a:lnTo>
                        <a:lnTo>
                          <a:pt x="36" y="0"/>
                        </a:lnTo>
                        <a:lnTo>
                          <a:pt x="41" y="3"/>
                        </a:lnTo>
                        <a:lnTo>
                          <a:pt x="43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5" y="45"/>
                        </a:lnTo>
                        <a:lnTo>
                          <a:pt x="43" y="55"/>
                        </a:lnTo>
                        <a:lnTo>
                          <a:pt x="41" y="62"/>
                        </a:lnTo>
                        <a:lnTo>
                          <a:pt x="36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78" name="Freeform 147"/>
                  <p:cNvSpPr>
                    <a:spLocks/>
                  </p:cNvSpPr>
                  <p:nvPr/>
                </p:nvSpPr>
                <p:spPr bwMode="auto">
                  <a:xfrm>
                    <a:off x="4611" y="2314"/>
                    <a:ext cx="46" cy="66"/>
                  </a:xfrm>
                  <a:custGeom>
                    <a:avLst/>
                    <a:gdLst>
                      <a:gd name="T0" fmla="*/ 35 w 46"/>
                      <a:gd name="T1" fmla="*/ 65 h 66"/>
                      <a:gd name="T2" fmla="*/ 29 w 46"/>
                      <a:gd name="T3" fmla="*/ 64 h 66"/>
                      <a:gd name="T4" fmla="*/ 25 w 46"/>
                      <a:gd name="T5" fmla="*/ 58 h 66"/>
                      <a:gd name="T6" fmla="*/ 23 w 46"/>
                      <a:gd name="T7" fmla="*/ 52 h 66"/>
                      <a:gd name="T8" fmla="*/ 22 w 46"/>
                      <a:gd name="T9" fmla="*/ 45 h 66"/>
                      <a:gd name="T10" fmla="*/ 20 w 46"/>
                      <a:gd name="T11" fmla="*/ 40 h 66"/>
                      <a:gd name="T12" fmla="*/ 19 w 46"/>
                      <a:gd name="T13" fmla="*/ 39 h 66"/>
                      <a:gd name="T14" fmla="*/ 14 w 46"/>
                      <a:gd name="T15" fmla="*/ 39 h 66"/>
                      <a:gd name="T16" fmla="*/ 10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0 w 46"/>
                      <a:gd name="T23" fmla="*/ 36 h 66"/>
                      <a:gd name="T24" fmla="*/ 0 w 46"/>
                      <a:gd name="T25" fmla="*/ 32 h 66"/>
                      <a:gd name="T26" fmla="*/ 0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0 w 46"/>
                      <a:gd name="T33" fmla="*/ 24 h 66"/>
                      <a:gd name="T34" fmla="*/ 14 w 46"/>
                      <a:gd name="T35" fmla="*/ 26 h 66"/>
                      <a:gd name="T36" fmla="*/ 19 w 46"/>
                      <a:gd name="T37" fmla="*/ 26 h 66"/>
                      <a:gd name="T38" fmla="*/ 20 w 46"/>
                      <a:gd name="T39" fmla="*/ 23 h 66"/>
                      <a:gd name="T40" fmla="*/ 22 w 46"/>
                      <a:gd name="T41" fmla="*/ 19 h 66"/>
                      <a:gd name="T42" fmla="*/ 23 w 46"/>
                      <a:gd name="T43" fmla="*/ 11 h 66"/>
                      <a:gd name="T44" fmla="*/ 25 w 46"/>
                      <a:gd name="T45" fmla="*/ 6 h 66"/>
                      <a:gd name="T46" fmla="*/ 29 w 46"/>
                      <a:gd name="T47" fmla="*/ 1 h 66"/>
                      <a:gd name="T48" fmla="*/ 35 w 46"/>
                      <a:gd name="T49" fmla="*/ 0 h 66"/>
                      <a:gd name="T50" fmla="*/ 39 w 46"/>
                      <a:gd name="T51" fmla="*/ 3 h 66"/>
                      <a:gd name="T52" fmla="*/ 42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3 w 46"/>
                      <a:gd name="T59" fmla="*/ 45 h 66"/>
                      <a:gd name="T60" fmla="*/ 42 w 46"/>
                      <a:gd name="T61" fmla="*/ 55 h 66"/>
                      <a:gd name="T62" fmla="*/ 39 w 46"/>
                      <a:gd name="T63" fmla="*/ 62 h 66"/>
                      <a:gd name="T64" fmla="*/ 35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5" y="65"/>
                        </a:moveTo>
                        <a:lnTo>
                          <a:pt x="29" y="64"/>
                        </a:lnTo>
                        <a:lnTo>
                          <a:pt x="25" y="58"/>
                        </a:lnTo>
                        <a:lnTo>
                          <a:pt x="23" y="52"/>
                        </a:lnTo>
                        <a:lnTo>
                          <a:pt x="22" y="45"/>
                        </a:lnTo>
                        <a:lnTo>
                          <a:pt x="20" y="40"/>
                        </a:lnTo>
                        <a:lnTo>
                          <a:pt x="19" y="39"/>
                        </a:lnTo>
                        <a:lnTo>
                          <a:pt x="14" y="39"/>
                        </a:lnTo>
                        <a:lnTo>
                          <a:pt x="10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0" y="36"/>
                        </a:lnTo>
                        <a:lnTo>
                          <a:pt x="0" y="32"/>
                        </a:lnTo>
                        <a:lnTo>
                          <a:pt x="0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0" y="24"/>
                        </a:lnTo>
                        <a:lnTo>
                          <a:pt x="14" y="26"/>
                        </a:lnTo>
                        <a:lnTo>
                          <a:pt x="19" y="26"/>
                        </a:lnTo>
                        <a:lnTo>
                          <a:pt x="20" y="23"/>
                        </a:lnTo>
                        <a:lnTo>
                          <a:pt x="22" y="19"/>
                        </a:lnTo>
                        <a:lnTo>
                          <a:pt x="23" y="11"/>
                        </a:lnTo>
                        <a:lnTo>
                          <a:pt x="25" y="6"/>
                        </a:lnTo>
                        <a:lnTo>
                          <a:pt x="29" y="1"/>
                        </a:lnTo>
                        <a:lnTo>
                          <a:pt x="35" y="0"/>
                        </a:lnTo>
                        <a:lnTo>
                          <a:pt x="39" y="3"/>
                        </a:lnTo>
                        <a:lnTo>
                          <a:pt x="42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3" y="45"/>
                        </a:lnTo>
                        <a:lnTo>
                          <a:pt x="42" y="55"/>
                        </a:lnTo>
                        <a:lnTo>
                          <a:pt x="39" y="62"/>
                        </a:lnTo>
                        <a:lnTo>
                          <a:pt x="35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79" name="Freeform 148"/>
                  <p:cNvSpPr>
                    <a:spLocks/>
                  </p:cNvSpPr>
                  <p:nvPr/>
                </p:nvSpPr>
                <p:spPr bwMode="auto">
                  <a:xfrm>
                    <a:off x="4673" y="2314"/>
                    <a:ext cx="46" cy="66"/>
                  </a:xfrm>
                  <a:custGeom>
                    <a:avLst/>
                    <a:gdLst>
                      <a:gd name="T0" fmla="*/ 37 w 46"/>
                      <a:gd name="T1" fmla="*/ 65 h 66"/>
                      <a:gd name="T2" fmla="*/ 31 w 46"/>
                      <a:gd name="T3" fmla="*/ 64 h 66"/>
                      <a:gd name="T4" fmla="*/ 27 w 46"/>
                      <a:gd name="T5" fmla="*/ 58 h 66"/>
                      <a:gd name="T6" fmla="*/ 24 w 46"/>
                      <a:gd name="T7" fmla="*/ 52 h 66"/>
                      <a:gd name="T8" fmla="*/ 24 w 46"/>
                      <a:gd name="T9" fmla="*/ 45 h 66"/>
                      <a:gd name="T10" fmla="*/ 22 w 46"/>
                      <a:gd name="T11" fmla="*/ 40 h 66"/>
                      <a:gd name="T12" fmla="*/ 19 w 46"/>
                      <a:gd name="T13" fmla="*/ 39 h 66"/>
                      <a:gd name="T14" fmla="*/ 16 w 46"/>
                      <a:gd name="T15" fmla="*/ 39 h 66"/>
                      <a:gd name="T16" fmla="*/ 11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2 w 46"/>
                      <a:gd name="T23" fmla="*/ 36 h 66"/>
                      <a:gd name="T24" fmla="*/ 0 w 46"/>
                      <a:gd name="T25" fmla="*/ 32 h 66"/>
                      <a:gd name="T26" fmla="*/ 2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1 w 46"/>
                      <a:gd name="T33" fmla="*/ 24 h 66"/>
                      <a:gd name="T34" fmla="*/ 16 w 46"/>
                      <a:gd name="T35" fmla="*/ 26 h 66"/>
                      <a:gd name="T36" fmla="*/ 19 w 46"/>
                      <a:gd name="T37" fmla="*/ 26 h 66"/>
                      <a:gd name="T38" fmla="*/ 22 w 46"/>
                      <a:gd name="T39" fmla="*/ 23 h 66"/>
                      <a:gd name="T40" fmla="*/ 24 w 46"/>
                      <a:gd name="T41" fmla="*/ 19 h 66"/>
                      <a:gd name="T42" fmla="*/ 24 w 46"/>
                      <a:gd name="T43" fmla="*/ 11 h 66"/>
                      <a:gd name="T44" fmla="*/ 27 w 46"/>
                      <a:gd name="T45" fmla="*/ 6 h 66"/>
                      <a:gd name="T46" fmla="*/ 31 w 46"/>
                      <a:gd name="T47" fmla="*/ 1 h 66"/>
                      <a:gd name="T48" fmla="*/ 37 w 46"/>
                      <a:gd name="T49" fmla="*/ 0 h 66"/>
                      <a:gd name="T50" fmla="*/ 41 w 46"/>
                      <a:gd name="T51" fmla="*/ 3 h 66"/>
                      <a:gd name="T52" fmla="*/ 44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5 w 46"/>
                      <a:gd name="T59" fmla="*/ 45 h 66"/>
                      <a:gd name="T60" fmla="*/ 44 w 46"/>
                      <a:gd name="T61" fmla="*/ 55 h 66"/>
                      <a:gd name="T62" fmla="*/ 41 w 46"/>
                      <a:gd name="T63" fmla="*/ 62 h 66"/>
                      <a:gd name="T64" fmla="*/ 37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7" y="65"/>
                        </a:moveTo>
                        <a:lnTo>
                          <a:pt x="31" y="64"/>
                        </a:lnTo>
                        <a:lnTo>
                          <a:pt x="27" y="58"/>
                        </a:lnTo>
                        <a:lnTo>
                          <a:pt x="24" y="52"/>
                        </a:lnTo>
                        <a:lnTo>
                          <a:pt x="24" y="45"/>
                        </a:lnTo>
                        <a:lnTo>
                          <a:pt x="22" y="40"/>
                        </a:lnTo>
                        <a:lnTo>
                          <a:pt x="19" y="39"/>
                        </a:lnTo>
                        <a:lnTo>
                          <a:pt x="16" y="39"/>
                        </a:lnTo>
                        <a:lnTo>
                          <a:pt x="11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2" y="36"/>
                        </a:lnTo>
                        <a:lnTo>
                          <a:pt x="0" y="32"/>
                        </a:lnTo>
                        <a:lnTo>
                          <a:pt x="2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1" y="24"/>
                        </a:lnTo>
                        <a:lnTo>
                          <a:pt x="16" y="26"/>
                        </a:lnTo>
                        <a:lnTo>
                          <a:pt x="19" y="26"/>
                        </a:lnTo>
                        <a:lnTo>
                          <a:pt x="22" y="23"/>
                        </a:lnTo>
                        <a:lnTo>
                          <a:pt x="24" y="19"/>
                        </a:lnTo>
                        <a:lnTo>
                          <a:pt x="24" y="11"/>
                        </a:lnTo>
                        <a:lnTo>
                          <a:pt x="27" y="6"/>
                        </a:lnTo>
                        <a:lnTo>
                          <a:pt x="31" y="1"/>
                        </a:lnTo>
                        <a:lnTo>
                          <a:pt x="37" y="0"/>
                        </a:lnTo>
                        <a:lnTo>
                          <a:pt x="41" y="3"/>
                        </a:lnTo>
                        <a:lnTo>
                          <a:pt x="44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5" y="45"/>
                        </a:lnTo>
                        <a:lnTo>
                          <a:pt x="44" y="55"/>
                        </a:lnTo>
                        <a:lnTo>
                          <a:pt x="41" y="62"/>
                        </a:lnTo>
                        <a:lnTo>
                          <a:pt x="37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80" name="Freeform 149"/>
                  <p:cNvSpPr>
                    <a:spLocks/>
                  </p:cNvSpPr>
                  <p:nvPr/>
                </p:nvSpPr>
                <p:spPr bwMode="auto">
                  <a:xfrm>
                    <a:off x="4450" y="2283"/>
                    <a:ext cx="71" cy="126"/>
                  </a:xfrm>
                  <a:custGeom>
                    <a:avLst/>
                    <a:gdLst>
                      <a:gd name="T0" fmla="*/ 35 w 71"/>
                      <a:gd name="T1" fmla="*/ 58 h 126"/>
                      <a:gd name="T2" fmla="*/ 41 w 71"/>
                      <a:gd name="T3" fmla="*/ 54 h 126"/>
                      <a:gd name="T4" fmla="*/ 50 w 71"/>
                      <a:gd name="T5" fmla="*/ 57 h 126"/>
                      <a:gd name="T6" fmla="*/ 56 w 71"/>
                      <a:gd name="T7" fmla="*/ 54 h 126"/>
                      <a:gd name="T8" fmla="*/ 59 w 71"/>
                      <a:gd name="T9" fmla="*/ 42 h 126"/>
                      <a:gd name="T10" fmla="*/ 64 w 71"/>
                      <a:gd name="T11" fmla="*/ 32 h 126"/>
                      <a:gd name="T12" fmla="*/ 64 w 71"/>
                      <a:gd name="T13" fmla="*/ 28 h 126"/>
                      <a:gd name="T14" fmla="*/ 53 w 71"/>
                      <a:gd name="T15" fmla="*/ 26 h 126"/>
                      <a:gd name="T16" fmla="*/ 45 w 71"/>
                      <a:gd name="T17" fmla="*/ 29 h 126"/>
                      <a:gd name="T18" fmla="*/ 43 w 71"/>
                      <a:gd name="T19" fmla="*/ 25 h 126"/>
                      <a:gd name="T20" fmla="*/ 44 w 71"/>
                      <a:gd name="T21" fmla="*/ 15 h 126"/>
                      <a:gd name="T22" fmla="*/ 38 w 71"/>
                      <a:gd name="T23" fmla="*/ 2 h 126"/>
                      <a:gd name="T24" fmla="*/ 28 w 71"/>
                      <a:gd name="T25" fmla="*/ 2 h 126"/>
                      <a:gd name="T26" fmla="*/ 25 w 71"/>
                      <a:gd name="T27" fmla="*/ 10 h 126"/>
                      <a:gd name="T28" fmla="*/ 25 w 71"/>
                      <a:gd name="T29" fmla="*/ 21 h 126"/>
                      <a:gd name="T30" fmla="*/ 19 w 71"/>
                      <a:gd name="T31" fmla="*/ 29 h 126"/>
                      <a:gd name="T32" fmla="*/ 11 w 71"/>
                      <a:gd name="T33" fmla="*/ 32 h 126"/>
                      <a:gd name="T34" fmla="*/ 6 w 71"/>
                      <a:gd name="T35" fmla="*/ 40 h 126"/>
                      <a:gd name="T36" fmla="*/ 6 w 71"/>
                      <a:gd name="T37" fmla="*/ 53 h 126"/>
                      <a:gd name="T38" fmla="*/ 2 w 71"/>
                      <a:gd name="T39" fmla="*/ 58 h 126"/>
                      <a:gd name="T40" fmla="*/ 2 w 71"/>
                      <a:gd name="T41" fmla="*/ 67 h 126"/>
                      <a:gd name="T42" fmla="*/ 6 w 71"/>
                      <a:gd name="T43" fmla="*/ 73 h 126"/>
                      <a:gd name="T44" fmla="*/ 6 w 71"/>
                      <a:gd name="T45" fmla="*/ 86 h 126"/>
                      <a:gd name="T46" fmla="*/ 11 w 71"/>
                      <a:gd name="T47" fmla="*/ 95 h 126"/>
                      <a:gd name="T48" fmla="*/ 19 w 71"/>
                      <a:gd name="T49" fmla="*/ 98 h 126"/>
                      <a:gd name="T50" fmla="*/ 25 w 71"/>
                      <a:gd name="T51" fmla="*/ 105 h 126"/>
                      <a:gd name="T52" fmla="*/ 25 w 71"/>
                      <a:gd name="T53" fmla="*/ 115 h 126"/>
                      <a:gd name="T54" fmla="*/ 28 w 71"/>
                      <a:gd name="T55" fmla="*/ 124 h 126"/>
                      <a:gd name="T56" fmla="*/ 38 w 71"/>
                      <a:gd name="T57" fmla="*/ 124 h 126"/>
                      <a:gd name="T58" fmla="*/ 44 w 71"/>
                      <a:gd name="T59" fmla="*/ 112 h 126"/>
                      <a:gd name="T60" fmla="*/ 43 w 71"/>
                      <a:gd name="T61" fmla="*/ 101 h 126"/>
                      <a:gd name="T62" fmla="*/ 45 w 71"/>
                      <a:gd name="T63" fmla="*/ 98 h 126"/>
                      <a:gd name="T64" fmla="*/ 53 w 71"/>
                      <a:gd name="T65" fmla="*/ 99 h 126"/>
                      <a:gd name="T66" fmla="*/ 64 w 71"/>
                      <a:gd name="T67" fmla="*/ 99 h 126"/>
                      <a:gd name="T68" fmla="*/ 64 w 71"/>
                      <a:gd name="T69" fmla="*/ 95 h 126"/>
                      <a:gd name="T70" fmla="*/ 59 w 71"/>
                      <a:gd name="T71" fmla="*/ 83 h 126"/>
                      <a:gd name="T72" fmla="*/ 56 w 71"/>
                      <a:gd name="T73" fmla="*/ 71 h 126"/>
                      <a:gd name="T74" fmla="*/ 50 w 71"/>
                      <a:gd name="T75" fmla="*/ 70 h 126"/>
                      <a:gd name="T76" fmla="*/ 41 w 71"/>
                      <a:gd name="T77" fmla="*/ 71 h 126"/>
                      <a:gd name="T78" fmla="*/ 35 w 71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1"/>
                      <a:gd name="T121" fmla="*/ 0 h 126"/>
                      <a:gd name="T122" fmla="*/ 71 w 71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1" h="126">
                        <a:moveTo>
                          <a:pt x="35" y="63"/>
                        </a:moveTo>
                        <a:lnTo>
                          <a:pt x="35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5" y="55"/>
                        </a:lnTo>
                        <a:lnTo>
                          <a:pt x="50" y="57"/>
                        </a:lnTo>
                        <a:lnTo>
                          <a:pt x="54" y="57"/>
                        </a:lnTo>
                        <a:lnTo>
                          <a:pt x="56" y="54"/>
                        </a:lnTo>
                        <a:lnTo>
                          <a:pt x="57" y="50"/>
                        </a:lnTo>
                        <a:lnTo>
                          <a:pt x="59" y="42"/>
                        </a:lnTo>
                        <a:lnTo>
                          <a:pt x="60" y="37"/>
                        </a:lnTo>
                        <a:lnTo>
                          <a:pt x="64" y="32"/>
                        </a:lnTo>
                        <a:lnTo>
                          <a:pt x="70" y="31"/>
                        </a:lnTo>
                        <a:lnTo>
                          <a:pt x="64" y="28"/>
                        </a:lnTo>
                        <a:lnTo>
                          <a:pt x="59" y="28"/>
                        </a:lnTo>
                        <a:lnTo>
                          <a:pt x="53" y="26"/>
                        </a:lnTo>
                        <a:lnTo>
                          <a:pt x="48" y="28"/>
                        </a:lnTo>
                        <a:lnTo>
                          <a:pt x="45" y="29"/>
                        </a:lnTo>
                        <a:lnTo>
                          <a:pt x="44" y="28"/>
                        </a:lnTo>
                        <a:lnTo>
                          <a:pt x="43" y="25"/>
                        </a:lnTo>
                        <a:lnTo>
                          <a:pt x="44" y="21"/>
                        </a:lnTo>
                        <a:lnTo>
                          <a:pt x="44" y="15"/>
                        </a:lnTo>
                        <a:lnTo>
                          <a:pt x="43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5" y="6"/>
                        </a:lnTo>
                        <a:lnTo>
                          <a:pt x="25" y="10"/>
                        </a:lnTo>
                        <a:lnTo>
                          <a:pt x="27" y="16"/>
                        </a:lnTo>
                        <a:lnTo>
                          <a:pt x="25" y="21"/>
                        </a:lnTo>
                        <a:lnTo>
                          <a:pt x="24" y="26"/>
                        </a:lnTo>
                        <a:lnTo>
                          <a:pt x="19" y="29"/>
                        </a:lnTo>
                        <a:lnTo>
                          <a:pt x="15" y="31"/>
                        </a:lnTo>
                        <a:lnTo>
                          <a:pt x="11" y="32"/>
                        </a:lnTo>
                        <a:lnTo>
                          <a:pt x="9" y="35"/>
                        </a:lnTo>
                        <a:lnTo>
                          <a:pt x="6" y="40"/>
                        </a:lnTo>
                        <a:lnTo>
                          <a:pt x="6" y="44"/>
                        </a:lnTo>
                        <a:lnTo>
                          <a:pt x="6" y="53"/>
                        </a:lnTo>
                        <a:lnTo>
                          <a:pt x="3" y="55"/>
                        </a:lnTo>
                        <a:lnTo>
                          <a:pt x="2" y="58"/>
                        </a:lnTo>
                        <a:lnTo>
                          <a:pt x="0" y="63"/>
                        </a:lnTo>
                        <a:lnTo>
                          <a:pt x="2" y="67"/>
                        </a:lnTo>
                        <a:lnTo>
                          <a:pt x="3" y="70"/>
                        </a:lnTo>
                        <a:lnTo>
                          <a:pt x="6" y="73"/>
                        </a:lnTo>
                        <a:lnTo>
                          <a:pt x="6" y="82"/>
                        </a:lnTo>
                        <a:lnTo>
                          <a:pt x="6" y="86"/>
                        </a:lnTo>
                        <a:lnTo>
                          <a:pt x="9" y="92"/>
                        </a:lnTo>
                        <a:lnTo>
                          <a:pt x="11" y="95"/>
                        </a:lnTo>
                        <a:lnTo>
                          <a:pt x="15" y="96"/>
                        </a:lnTo>
                        <a:lnTo>
                          <a:pt x="19" y="98"/>
                        </a:lnTo>
                        <a:lnTo>
                          <a:pt x="24" y="101"/>
                        </a:lnTo>
                        <a:lnTo>
                          <a:pt x="25" y="105"/>
                        </a:lnTo>
                        <a:lnTo>
                          <a:pt x="27" y="109"/>
                        </a:lnTo>
                        <a:lnTo>
                          <a:pt x="25" y="115"/>
                        </a:lnTo>
                        <a:lnTo>
                          <a:pt x="25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3" y="118"/>
                        </a:lnTo>
                        <a:lnTo>
                          <a:pt x="44" y="112"/>
                        </a:lnTo>
                        <a:lnTo>
                          <a:pt x="44" y="106"/>
                        </a:lnTo>
                        <a:lnTo>
                          <a:pt x="43" y="101"/>
                        </a:lnTo>
                        <a:lnTo>
                          <a:pt x="44" y="98"/>
                        </a:lnTo>
                        <a:lnTo>
                          <a:pt x="45" y="98"/>
                        </a:lnTo>
                        <a:lnTo>
                          <a:pt x="48" y="98"/>
                        </a:lnTo>
                        <a:lnTo>
                          <a:pt x="53" y="99"/>
                        </a:lnTo>
                        <a:lnTo>
                          <a:pt x="59" y="99"/>
                        </a:lnTo>
                        <a:lnTo>
                          <a:pt x="64" y="99"/>
                        </a:lnTo>
                        <a:lnTo>
                          <a:pt x="70" y="96"/>
                        </a:lnTo>
                        <a:lnTo>
                          <a:pt x="64" y="95"/>
                        </a:lnTo>
                        <a:lnTo>
                          <a:pt x="60" y="89"/>
                        </a:lnTo>
                        <a:lnTo>
                          <a:pt x="59" y="83"/>
                        </a:lnTo>
                        <a:lnTo>
                          <a:pt x="57" y="76"/>
                        </a:lnTo>
                        <a:lnTo>
                          <a:pt x="56" y="71"/>
                        </a:lnTo>
                        <a:lnTo>
                          <a:pt x="54" y="70"/>
                        </a:lnTo>
                        <a:lnTo>
                          <a:pt x="50" y="70"/>
                        </a:lnTo>
                        <a:lnTo>
                          <a:pt x="45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5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81" name="Freeform 150"/>
                  <p:cNvSpPr>
                    <a:spLocks/>
                  </p:cNvSpPr>
                  <p:nvPr/>
                </p:nvSpPr>
                <p:spPr bwMode="auto">
                  <a:xfrm>
                    <a:off x="4512" y="2283"/>
                    <a:ext cx="72" cy="126"/>
                  </a:xfrm>
                  <a:custGeom>
                    <a:avLst/>
                    <a:gdLst>
                      <a:gd name="T0" fmla="*/ 36 w 72"/>
                      <a:gd name="T1" fmla="*/ 58 h 126"/>
                      <a:gd name="T2" fmla="*/ 41 w 72"/>
                      <a:gd name="T3" fmla="*/ 54 h 126"/>
                      <a:gd name="T4" fmla="*/ 51 w 72"/>
                      <a:gd name="T5" fmla="*/ 57 h 126"/>
                      <a:gd name="T6" fmla="*/ 57 w 72"/>
                      <a:gd name="T7" fmla="*/ 54 h 126"/>
                      <a:gd name="T8" fmla="*/ 58 w 72"/>
                      <a:gd name="T9" fmla="*/ 42 h 126"/>
                      <a:gd name="T10" fmla="*/ 65 w 72"/>
                      <a:gd name="T11" fmla="*/ 32 h 126"/>
                      <a:gd name="T12" fmla="*/ 65 w 72"/>
                      <a:gd name="T13" fmla="*/ 28 h 126"/>
                      <a:gd name="T14" fmla="*/ 54 w 72"/>
                      <a:gd name="T15" fmla="*/ 26 h 126"/>
                      <a:gd name="T16" fmla="*/ 46 w 72"/>
                      <a:gd name="T17" fmla="*/ 29 h 126"/>
                      <a:gd name="T18" fmla="*/ 44 w 72"/>
                      <a:gd name="T19" fmla="*/ 25 h 126"/>
                      <a:gd name="T20" fmla="*/ 45 w 72"/>
                      <a:gd name="T21" fmla="*/ 15 h 126"/>
                      <a:gd name="T22" fmla="*/ 38 w 72"/>
                      <a:gd name="T23" fmla="*/ 2 h 126"/>
                      <a:gd name="T24" fmla="*/ 28 w 72"/>
                      <a:gd name="T25" fmla="*/ 2 h 126"/>
                      <a:gd name="T26" fmla="*/ 26 w 72"/>
                      <a:gd name="T27" fmla="*/ 10 h 126"/>
                      <a:gd name="T28" fmla="*/ 26 w 72"/>
                      <a:gd name="T29" fmla="*/ 21 h 126"/>
                      <a:gd name="T30" fmla="*/ 20 w 72"/>
                      <a:gd name="T31" fmla="*/ 29 h 126"/>
                      <a:gd name="T32" fmla="*/ 12 w 72"/>
                      <a:gd name="T33" fmla="*/ 32 h 126"/>
                      <a:gd name="T34" fmla="*/ 7 w 72"/>
                      <a:gd name="T35" fmla="*/ 40 h 126"/>
                      <a:gd name="T36" fmla="*/ 6 w 72"/>
                      <a:gd name="T37" fmla="*/ 53 h 126"/>
                      <a:gd name="T38" fmla="*/ 1 w 72"/>
                      <a:gd name="T39" fmla="*/ 58 h 126"/>
                      <a:gd name="T40" fmla="*/ 1 w 72"/>
                      <a:gd name="T41" fmla="*/ 67 h 126"/>
                      <a:gd name="T42" fmla="*/ 6 w 72"/>
                      <a:gd name="T43" fmla="*/ 73 h 126"/>
                      <a:gd name="T44" fmla="*/ 7 w 72"/>
                      <a:gd name="T45" fmla="*/ 86 h 126"/>
                      <a:gd name="T46" fmla="*/ 12 w 72"/>
                      <a:gd name="T47" fmla="*/ 95 h 126"/>
                      <a:gd name="T48" fmla="*/ 20 w 72"/>
                      <a:gd name="T49" fmla="*/ 98 h 126"/>
                      <a:gd name="T50" fmla="*/ 26 w 72"/>
                      <a:gd name="T51" fmla="*/ 105 h 126"/>
                      <a:gd name="T52" fmla="*/ 26 w 72"/>
                      <a:gd name="T53" fmla="*/ 115 h 126"/>
                      <a:gd name="T54" fmla="*/ 28 w 72"/>
                      <a:gd name="T55" fmla="*/ 124 h 126"/>
                      <a:gd name="T56" fmla="*/ 38 w 72"/>
                      <a:gd name="T57" fmla="*/ 124 h 126"/>
                      <a:gd name="T58" fmla="*/ 45 w 72"/>
                      <a:gd name="T59" fmla="*/ 112 h 126"/>
                      <a:gd name="T60" fmla="*/ 44 w 72"/>
                      <a:gd name="T61" fmla="*/ 101 h 126"/>
                      <a:gd name="T62" fmla="*/ 46 w 72"/>
                      <a:gd name="T63" fmla="*/ 98 h 126"/>
                      <a:gd name="T64" fmla="*/ 54 w 72"/>
                      <a:gd name="T65" fmla="*/ 99 h 126"/>
                      <a:gd name="T66" fmla="*/ 65 w 72"/>
                      <a:gd name="T67" fmla="*/ 99 h 126"/>
                      <a:gd name="T68" fmla="*/ 65 w 72"/>
                      <a:gd name="T69" fmla="*/ 95 h 126"/>
                      <a:gd name="T70" fmla="*/ 58 w 72"/>
                      <a:gd name="T71" fmla="*/ 83 h 126"/>
                      <a:gd name="T72" fmla="*/ 57 w 72"/>
                      <a:gd name="T73" fmla="*/ 71 h 126"/>
                      <a:gd name="T74" fmla="*/ 51 w 72"/>
                      <a:gd name="T75" fmla="*/ 70 h 126"/>
                      <a:gd name="T76" fmla="*/ 41 w 72"/>
                      <a:gd name="T77" fmla="*/ 71 h 126"/>
                      <a:gd name="T78" fmla="*/ 36 w 72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2"/>
                      <a:gd name="T121" fmla="*/ 0 h 126"/>
                      <a:gd name="T122" fmla="*/ 72 w 72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2" h="126">
                        <a:moveTo>
                          <a:pt x="35" y="63"/>
                        </a:moveTo>
                        <a:lnTo>
                          <a:pt x="36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5" y="55"/>
                        </a:lnTo>
                        <a:lnTo>
                          <a:pt x="51" y="57"/>
                        </a:lnTo>
                        <a:lnTo>
                          <a:pt x="54" y="57"/>
                        </a:lnTo>
                        <a:lnTo>
                          <a:pt x="57" y="54"/>
                        </a:lnTo>
                        <a:lnTo>
                          <a:pt x="58" y="50"/>
                        </a:lnTo>
                        <a:lnTo>
                          <a:pt x="58" y="42"/>
                        </a:lnTo>
                        <a:lnTo>
                          <a:pt x="61" y="37"/>
                        </a:lnTo>
                        <a:lnTo>
                          <a:pt x="65" y="32"/>
                        </a:lnTo>
                        <a:lnTo>
                          <a:pt x="71" y="31"/>
                        </a:lnTo>
                        <a:lnTo>
                          <a:pt x="65" y="28"/>
                        </a:lnTo>
                        <a:lnTo>
                          <a:pt x="60" y="28"/>
                        </a:lnTo>
                        <a:lnTo>
                          <a:pt x="54" y="26"/>
                        </a:lnTo>
                        <a:lnTo>
                          <a:pt x="49" y="28"/>
                        </a:lnTo>
                        <a:lnTo>
                          <a:pt x="46" y="29"/>
                        </a:lnTo>
                        <a:lnTo>
                          <a:pt x="44" y="28"/>
                        </a:lnTo>
                        <a:lnTo>
                          <a:pt x="44" y="25"/>
                        </a:lnTo>
                        <a:lnTo>
                          <a:pt x="45" y="21"/>
                        </a:lnTo>
                        <a:lnTo>
                          <a:pt x="45" y="15"/>
                        </a:lnTo>
                        <a:lnTo>
                          <a:pt x="44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6" y="6"/>
                        </a:lnTo>
                        <a:lnTo>
                          <a:pt x="26" y="10"/>
                        </a:lnTo>
                        <a:lnTo>
                          <a:pt x="26" y="16"/>
                        </a:lnTo>
                        <a:lnTo>
                          <a:pt x="26" y="21"/>
                        </a:lnTo>
                        <a:lnTo>
                          <a:pt x="23" y="26"/>
                        </a:lnTo>
                        <a:lnTo>
                          <a:pt x="20" y="29"/>
                        </a:lnTo>
                        <a:lnTo>
                          <a:pt x="16" y="31"/>
                        </a:lnTo>
                        <a:lnTo>
                          <a:pt x="12" y="32"/>
                        </a:lnTo>
                        <a:lnTo>
                          <a:pt x="9" y="35"/>
                        </a:lnTo>
                        <a:lnTo>
                          <a:pt x="7" y="40"/>
                        </a:lnTo>
                        <a:lnTo>
                          <a:pt x="7" y="44"/>
                        </a:lnTo>
                        <a:lnTo>
                          <a:pt x="6" y="53"/>
                        </a:lnTo>
                        <a:lnTo>
                          <a:pt x="4" y="55"/>
                        </a:lnTo>
                        <a:lnTo>
                          <a:pt x="1" y="58"/>
                        </a:lnTo>
                        <a:lnTo>
                          <a:pt x="0" y="63"/>
                        </a:lnTo>
                        <a:lnTo>
                          <a:pt x="1" y="67"/>
                        </a:lnTo>
                        <a:lnTo>
                          <a:pt x="4" y="70"/>
                        </a:lnTo>
                        <a:lnTo>
                          <a:pt x="6" y="73"/>
                        </a:lnTo>
                        <a:lnTo>
                          <a:pt x="7" y="82"/>
                        </a:lnTo>
                        <a:lnTo>
                          <a:pt x="7" y="86"/>
                        </a:lnTo>
                        <a:lnTo>
                          <a:pt x="9" y="92"/>
                        </a:lnTo>
                        <a:lnTo>
                          <a:pt x="12" y="95"/>
                        </a:lnTo>
                        <a:lnTo>
                          <a:pt x="16" y="96"/>
                        </a:lnTo>
                        <a:lnTo>
                          <a:pt x="20" y="98"/>
                        </a:lnTo>
                        <a:lnTo>
                          <a:pt x="23" y="101"/>
                        </a:lnTo>
                        <a:lnTo>
                          <a:pt x="26" y="105"/>
                        </a:lnTo>
                        <a:lnTo>
                          <a:pt x="26" y="109"/>
                        </a:lnTo>
                        <a:lnTo>
                          <a:pt x="26" y="115"/>
                        </a:lnTo>
                        <a:lnTo>
                          <a:pt x="26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4" y="118"/>
                        </a:lnTo>
                        <a:lnTo>
                          <a:pt x="45" y="112"/>
                        </a:lnTo>
                        <a:lnTo>
                          <a:pt x="45" y="106"/>
                        </a:lnTo>
                        <a:lnTo>
                          <a:pt x="44" y="101"/>
                        </a:lnTo>
                        <a:lnTo>
                          <a:pt x="44" y="98"/>
                        </a:lnTo>
                        <a:lnTo>
                          <a:pt x="46" y="98"/>
                        </a:lnTo>
                        <a:lnTo>
                          <a:pt x="49" y="98"/>
                        </a:lnTo>
                        <a:lnTo>
                          <a:pt x="54" y="99"/>
                        </a:lnTo>
                        <a:lnTo>
                          <a:pt x="60" y="99"/>
                        </a:lnTo>
                        <a:lnTo>
                          <a:pt x="65" y="99"/>
                        </a:lnTo>
                        <a:lnTo>
                          <a:pt x="71" y="96"/>
                        </a:lnTo>
                        <a:lnTo>
                          <a:pt x="65" y="95"/>
                        </a:lnTo>
                        <a:lnTo>
                          <a:pt x="61" y="89"/>
                        </a:lnTo>
                        <a:lnTo>
                          <a:pt x="58" y="83"/>
                        </a:lnTo>
                        <a:lnTo>
                          <a:pt x="58" y="76"/>
                        </a:lnTo>
                        <a:lnTo>
                          <a:pt x="57" y="71"/>
                        </a:lnTo>
                        <a:lnTo>
                          <a:pt x="54" y="70"/>
                        </a:lnTo>
                        <a:lnTo>
                          <a:pt x="51" y="70"/>
                        </a:lnTo>
                        <a:lnTo>
                          <a:pt x="45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6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82" name="Freeform 151"/>
                  <p:cNvSpPr>
                    <a:spLocks/>
                  </p:cNvSpPr>
                  <p:nvPr/>
                </p:nvSpPr>
                <p:spPr bwMode="auto">
                  <a:xfrm>
                    <a:off x="4577" y="2283"/>
                    <a:ext cx="71" cy="126"/>
                  </a:xfrm>
                  <a:custGeom>
                    <a:avLst/>
                    <a:gdLst>
                      <a:gd name="T0" fmla="*/ 35 w 71"/>
                      <a:gd name="T1" fmla="*/ 58 h 126"/>
                      <a:gd name="T2" fmla="*/ 41 w 71"/>
                      <a:gd name="T3" fmla="*/ 54 h 126"/>
                      <a:gd name="T4" fmla="*/ 49 w 71"/>
                      <a:gd name="T5" fmla="*/ 57 h 126"/>
                      <a:gd name="T6" fmla="*/ 55 w 71"/>
                      <a:gd name="T7" fmla="*/ 54 h 126"/>
                      <a:gd name="T8" fmla="*/ 58 w 71"/>
                      <a:gd name="T9" fmla="*/ 42 h 126"/>
                      <a:gd name="T10" fmla="*/ 64 w 71"/>
                      <a:gd name="T11" fmla="*/ 32 h 126"/>
                      <a:gd name="T12" fmla="*/ 64 w 71"/>
                      <a:gd name="T13" fmla="*/ 28 h 126"/>
                      <a:gd name="T14" fmla="*/ 52 w 71"/>
                      <a:gd name="T15" fmla="*/ 26 h 126"/>
                      <a:gd name="T16" fmla="*/ 45 w 71"/>
                      <a:gd name="T17" fmla="*/ 29 h 126"/>
                      <a:gd name="T18" fmla="*/ 42 w 71"/>
                      <a:gd name="T19" fmla="*/ 25 h 126"/>
                      <a:gd name="T20" fmla="*/ 44 w 71"/>
                      <a:gd name="T21" fmla="*/ 15 h 126"/>
                      <a:gd name="T22" fmla="*/ 38 w 71"/>
                      <a:gd name="T23" fmla="*/ 2 h 126"/>
                      <a:gd name="T24" fmla="*/ 28 w 71"/>
                      <a:gd name="T25" fmla="*/ 2 h 126"/>
                      <a:gd name="T26" fmla="*/ 25 w 71"/>
                      <a:gd name="T27" fmla="*/ 10 h 126"/>
                      <a:gd name="T28" fmla="*/ 25 w 71"/>
                      <a:gd name="T29" fmla="*/ 21 h 126"/>
                      <a:gd name="T30" fmla="*/ 19 w 71"/>
                      <a:gd name="T31" fmla="*/ 29 h 126"/>
                      <a:gd name="T32" fmla="*/ 10 w 71"/>
                      <a:gd name="T33" fmla="*/ 32 h 126"/>
                      <a:gd name="T34" fmla="*/ 6 w 71"/>
                      <a:gd name="T35" fmla="*/ 40 h 126"/>
                      <a:gd name="T36" fmla="*/ 6 w 71"/>
                      <a:gd name="T37" fmla="*/ 53 h 126"/>
                      <a:gd name="T38" fmla="*/ 1 w 71"/>
                      <a:gd name="T39" fmla="*/ 58 h 126"/>
                      <a:gd name="T40" fmla="*/ 1 w 71"/>
                      <a:gd name="T41" fmla="*/ 67 h 126"/>
                      <a:gd name="T42" fmla="*/ 6 w 71"/>
                      <a:gd name="T43" fmla="*/ 73 h 126"/>
                      <a:gd name="T44" fmla="*/ 6 w 71"/>
                      <a:gd name="T45" fmla="*/ 86 h 126"/>
                      <a:gd name="T46" fmla="*/ 10 w 71"/>
                      <a:gd name="T47" fmla="*/ 95 h 126"/>
                      <a:gd name="T48" fmla="*/ 19 w 71"/>
                      <a:gd name="T49" fmla="*/ 98 h 126"/>
                      <a:gd name="T50" fmla="*/ 25 w 71"/>
                      <a:gd name="T51" fmla="*/ 105 h 126"/>
                      <a:gd name="T52" fmla="*/ 25 w 71"/>
                      <a:gd name="T53" fmla="*/ 115 h 126"/>
                      <a:gd name="T54" fmla="*/ 28 w 71"/>
                      <a:gd name="T55" fmla="*/ 124 h 126"/>
                      <a:gd name="T56" fmla="*/ 38 w 71"/>
                      <a:gd name="T57" fmla="*/ 124 h 126"/>
                      <a:gd name="T58" fmla="*/ 44 w 71"/>
                      <a:gd name="T59" fmla="*/ 112 h 126"/>
                      <a:gd name="T60" fmla="*/ 42 w 71"/>
                      <a:gd name="T61" fmla="*/ 101 h 126"/>
                      <a:gd name="T62" fmla="*/ 45 w 71"/>
                      <a:gd name="T63" fmla="*/ 98 h 126"/>
                      <a:gd name="T64" fmla="*/ 52 w 71"/>
                      <a:gd name="T65" fmla="*/ 99 h 126"/>
                      <a:gd name="T66" fmla="*/ 64 w 71"/>
                      <a:gd name="T67" fmla="*/ 99 h 126"/>
                      <a:gd name="T68" fmla="*/ 64 w 71"/>
                      <a:gd name="T69" fmla="*/ 95 h 126"/>
                      <a:gd name="T70" fmla="*/ 58 w 71"/>
                      <a:gd name="T71" fmla="*/ 83 h 126"/>
                      <a:gd name="T72" fmla="*/ 55 w 71"/>
                      <a:gd name="T73" fmla="*/ 71 h 126"/>
                      <a:gd name="T74" fmla="*/ 49 w 71"/>
                      <a:gd name="T75" fmla="*/ 70 h 126"/>
                      <a:gd name="T76" fmla="*/ 41 w 71"/>
                      <a:gd name="T77" fmla="*/ 71 h 126"/>
                      <a:gd name="T78" fmla="*/ 35 w 71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1"/>
                      <a:gd name="T121" fmla="*/ 0 h 126"/>
                      <a:gd name="T122" fmla="*/ 71 w 71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1" h="126">
                        <a:moveTo>
                          <a:pt x="35" y="63"/>
                        </a:moveTo>
                        <a:lnTo>
                          <a:pt x="35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5" y="55"/>
                        </a:lnTo>
                        <a:lnTo>
                          <a:pt x="49" y="57"/>
                        </a:lnTo>
                        <a:lnTo>
                          <a:pt x="54" y="57"/>
                        </a:lnTo>
                        <a:lnTo>
                          <a:pt x="55" y="54"/>
                        </a:lnTo>
                        <a:lnTo>
                          <a:pt x="57" y="50"/>
                        </a:lnTo>
                        <a:lnTo>
                          <a:pt x="58" y="42"/>
                        </a:lnTo>
                        <a:lnTo>
                          <a:pt x="60" y="37"/>
                        </a:lnTo>
                        <a:lnTo>
                          <a:pt x="64" y="32"/>
                        </a:lnTo>
                        <a:lnTo>
                          <a:pt x="70" y="31"/>
                        </a:lnTo>
                        <a:lnTo>
                          <a:pt x="64" y="28"/>
                        </a:lnTo>
                        <a:lnTo>
                          <a:pt x="58" y="28"/>
                        </a:lnTo>
                        <a:lnTo>
                          <a:pt x="52" y="26"/>
                        </a:lnTo>
                        <a:lnTo>
                          <a:pt x="48" y="28"/>
                        </a:lnTo>
                        <a:lnTo>
                          <a:pt x="45" y="29"/>
                        </a:lnTo>
                        <a:lnTo>
                          <a:pt x="44" y="28"/>
                        </a:lnTo>
                        <a:lnTo>
                          <a:pt x="42" y="25"/>
                        </a:lnTo>
                        <a:lnTo>
                          <a:pt x="44" y="21"/>
                        </a:lnTo>
                        <a:lnTo>
                          <a:pt x="44" y="15"/>
                        </a:lnTo>
                        <a:lnTo>
                          <a:pt x="42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5" y="6"/>
                        </a:lnTo>
                        <a:lnTo>
                          <a:pt x="25" y="10"/>
                        </a:lnTo>
                        <a:lnTo>
                          <a:pt x="26" y="16"/>
                        </a:lnTo>
                        <a:lnTo>
                          <a:pt x="25" y="21"/>
                        </a:lnTo>
                        <a:lnTo>
                          <a:pt x="23" y="26"/>
                        </a:lnTo>
                        <a:lnTo>
                          <a:pt x="19" y="29"/>
                        </a:lnTo>
                        <a:lnTo>
                          <a:pt x="14" y="31"/>
                        </a:lnTo>
                        <a:lnTo>
                          <a:pt x="10" y="32"/>
                        </a:lnTo>
                        <a:lnTo>
                          <a:pt x="9" y="35"/>
                        </a:lnTo>
                        <a:lnTo>
                          <a:pt x="6" y="40"/>
                        </a:lnTo>
                        <a:lnTo>
                          <a:pt x="6" y="44"/>
                        </a:lnTo>
                        <a:lnTo>
                          <a:pt x="6" y="53"/>
                        </a:lnTo>
                        <a:lnTo>
                          <a:pt x="3" y="55"/>
                        </a:lnTo>
                        <a:lnTo>
                          <a:pt x="1" y="58"/>
                        </a:lnTo>
                        <a:lnTo>
                          <a:pt x="0" y="63"/>
                        </a:lnTo>
                        <a:lnTo>
                          <a:pt x="1" y="67"/>
                        </a:lnTo>
                        <a:lnTo>
                          <a:pt x="3" y="70"/>
                        </a:lnTo>
                        <a:lnTo>
                          <a:pt x="6" y="73"/>
                        </a:lnTo>
                        <a:lnTo>
                          <a:pt x="6" y="82"/>
                        </a:lnTo>
                        <a:lnTo>
                          <a:pt x="6" y="86"/>
                        </a:lnTo>
                        <a:lnTo>
                          <a:pt x="9" y="92"/>
                        </a:lnTo>
                        <a:lnTo>
                          <a:pt x="10" y="95"/>
                        </a:lnTo>
                        <a:lnTo>
                          <a:pt x="14" y="96"/>
                        </a:lnTo>
                        <a:lnTo>
                          <a:pt x="19" y="98"/>
                        </a:lnTo>
                        <a:lnTo>
                          <a:pt x="23" y="101"/>
                        </a:lnTo>
                        <a:lnTo>
                          <a:pt x="25" y="105"/>
                        </a:lnTo>
                        <a:lnTo>
                          <a:pt x="26" y="109"/>
                        </a:lnTo>
                        <a:lnTo>
                          <a:pt x="25" y="115"/>
                        </a:lnTo>
                        <a:lnTo>
                          <a:pt x="25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2" y="118"/>
                        </a:lnTo>
                        <a:lnTo>
                          <a:pt x="44" y="112"/>
                        </a:lnTo>
                        <a:lnTo>
                          <a:pt x="44" y="106"/>
                        </a:lnTo>
                        <a:lnTo>
                          <a:pt x="42" y="101"/>
                        </a:lnTo>
                        <a:lnTo>
                          <a:pt x="44" y="98"/>
                        </a:lnTo>
                        <a:lnTo>
                          <a:pt x="45" y="98"/>
                        </a:lnTo>
                        <a:lnTo>
                          <a:pt x="48" y="98"/>
                        </a:lnTo>
                        <a:lnTo>
                          <a:pt x="52" y="99"/>
                        </a:lnTo>
                        <a:lnTo>
                          <a:pt x="58" y="99"/>
                        </a:lnTo>
                        <a:lnTo>
                          <a:pt x="64" y="99"/>
                        </a:lnTo>
                        <a:lnTo>
                          <a:pt x="70" y="96"/>
                        </a:lnTo>
                        <a:lnTo>
                          <a:pt x="64" y="95"/>
                        </a:lnTo>
                        <a:lnTo>
                          <a:pt x="60" y="89"/>
                        </a:lnTo>
                        <a:lnTo>
                          <a:pt x="58" y="83"/>
                        </a:lnTo>
                        <a:lnTo>
                          <a:pt x="57" y="76"/>
                        </a:lnTo>
                        <a:lnTo>
                          <a:pt x="55" y="71"/>
                        </a:lnTo>
                        <a:lnTo>
                          <a:pt x="54" y="70"/>
                        </a:lnTo>
                        <a:lnTo>
                          <a:pt x="49" y="70"/>
                        </a:lnTo>
                        <a:lnTo>
                          <a:pt x="45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5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83" name="Freeform 152"/>
                  <p:cNvSpPr>
                    <a:spLocks/>
                  </p:cNvSpPr>
                  <p:nvPr/>
                </p:nvSpPr>
                <p:spPr bwMode="auto">
                  <a:xfrm>
                    <a:off x="4639" y="2283"/>
                    <a:ext cx="74" cy="126"/>
                  </a:xfrm>
                  <a:custGeom>
                    <a:avLst/>
                    <a:gdLst>
                      <a:gd name="T0" fmla="*/ 37 w 73"/>
                      <a:gd name="T1" fmla="*/ 58 h 126"/>
                      <a:gd name="T2" fmla="*/ 41 w 73"/>
                      <a:gd name="T3" fmla="*/ 54 h 126"/>
                      <a:gd name="T4" fmla="*/ 51 w 73"/>
                      <a:gd name="T5" fmla="*/ 57 h 126"/>
                      <a:gd name="T6" fmla="*/ 57 w 73"/>
                      <a:gd name="T7" fmla="*/ 54 h 126"/>
                      <a:gd name="T8" fmla="*/ 59 w 73"/>
                      <a:gd name="T9" fmla="*/ 42 h 126"/>
                      <a:gd name="T10" fmla="*/ 66 w 73"/>
                      <a:gd name="T11" fmla="*/ 32 h 126"/>
                      <a:gd name="T12" fmla="*/ 66 w 73"/>
                      <a:gd name="T13" fmla="*/ 28 h 126"/>
                      <a:gd name="T14" fmla="*/ 54 w 73"/>
                      <a:gd name="T15" fmla="*/ 26 h 126"/>
                      <a:gd name="T16" fmla="*/ 47 w 73"/>
                      <a:gd name="T17" fmla="*/ 29 h 126"/>
                      <a:gd name="T18" fmla="*/ 44 w 73"/>
                      <a:gd name="T19" fmla="*/ 25 h 126"/>
                      <a:gd name="T20" fmla="*/ 46 w 73"/>
                      <a:gd name="T21" fmla="*/ 15 h 126"/>
                      <a:gd name="T22" fmla="*/ 38 w 73"/>
                      <a:gd name="T23" fmla="*/ 2 h 126"/>
                      <a:gd name="T24" fmla="*/ 28 w 73"/>
                      <a:gd name="T25" fmla="*/ 2 h 126"/>
                      <a:gd name="T26" fmla="*/ 27 w 73"/>
                      <a:gd name="T27" fmla="*/ 10 h 126"/>
                      <a:gd name="T28" fmla="*/ 27 w 73"/>
                      <a:gd name="T29" fmla="*/ 21 h 126"/>
                      <a:gd name="T30" fmla="*/ 21 w 73"/>
                      <a:gd name="T31" fmla="*/ 29 h 126"/>
                      <a:gd name="T32" fmla="*/ 12 w 73"/>
                      <a:gd name="T33" fmla="*/ 32 h 126"/>
                      <a:gd name="T34" fmla="*/ 8 w 73"/>
                      <a:gd name="T35" fmla="*/ 40 h 126"/>
                      <a:gd name="T36" fmla="*/ 6 w 73"/>
                      <a:gd name="T37" fmla="*/ 53 h 126"/>
                      <a:gd name="T38" fmla="*/ 2 w 73"/>
                      <a:gd name="T39" fmla="*/ 58 h 126"/>
                      <a:gd name="T40" fmla="*/ 2 w 73"/>
                      <a:gd name="T41" fmla="*/ 67 h 126"/>
                      <a:gd name="T42" fmla="*/ 6 w 73"/>
                      <a:gd name="T43" fmla="*/ 73 h 126"/>
                      <a:gd name="T44" fmla="*/ 8 w 73"/>
                      <a:gd name="T45" fmla="*/ 86 h 126"/>
                      <a:gd name="T46" fmla="*/ 12 w 73"/>
                      <a:gd name="T47" fmla="*/ 95 h 126"/>
                      <a:gd name="T48" fmla="*/ 21 w 73"/>
                      <a:gd name="T49" fmla="*/ 98 h 126"/>
                      <a:gd name="T50" fmla="*/ 27 w 73"/>
                      <a:gd name="T51" fmla="*/ 105 h 126"/>
                      <a:gd name="T52" fmla="*/ 27 w 73"/>
                      <a:gd name="T53" fmla="*/ 115 h 126"/>
                      <a:gd name="T54" fmla="*/ 28 w 73"/>
                      <a:gd name="T55" fmla="*/ 124 h 126"/>
                      <a:gd name="T56" fmla="*/ 38 w 73"/>
                      <a:gd name="T57" fmla="*/ 124 h 126"/>
                      <a:gd name="T58" fmla="*/ 46 w 73"/>
                      <a:gd name="T59" fmla="*/ 112 h 126"/>
                      <a:gd name="T60" fmla="*/ 44 w 73"/>
                      <a:gd name="T61" fmla="*/ 101 h 126"/>
                      <a:gd name="T62" fmla="*/ 47 w 73"/>
                      <a:gd name="T63" fmla="*/ 98 h 126"/>
                      <a:gd name="T64" fmla="*/ 54 w 73"/>
                      <a:gd name="T65" fmla="*/ 99 h 126"/>
                      <a:gd name="T66" fmla="*/ 66 w 73"/>
                      <a:gd name="T67" fmla="*/ 99 h 126"/>
                      <a:gd name="T68" fmla="*/ 66 w 73"/>
                      <a:gd name="T69" fmla="*/ 95 h 126"/>
                      <a:gd name="T70" fmla="*/ 59 w 73"/>
                      <a:gd name="T71" fmla="*/ 83 h 126"/>
                      <a:gd name="T72" fmla="*/ 57 w 73"/>
                      <a:gd name="T73" fmla="*/ 71 h 126"/>
                      <a:gd name="T74" fmla="*/ 51 w 73"/>
                      <a:gd name="T75" fmla="*/ 70 h 126"/>
                      <a:gd name="T76" fmla="*/ 41 w 73"/>
                      <a:gd name="T77" fmla="*/ 71 h 126"/>
                      <a:gd name="T78" fmla="*/ 37 w 73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3"/>
                      <a:gd name="T121" fmla="*/ 0 h 126"/>
                      <a:gd name="T122" fmla="*/ 73 w 73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3" h="126">
                        <a:moveTo>
                          <a:pt x="35" y="63"/>
                        </a:moveTo>
                        <a:lnTo>
                          <a:pt x="37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6" y="55"/>
                        </a:lnTo>
                        <a:lnTo>
                          <a:pt x="51" y="57"/>
                        </a:lnTo>
                        <a:lnTo>
                          <a:pt x="54" y="57"/>
                        </a:lnTo>
                        <a:lnTo>
                          <a:pt x="57" y="54"/>
                        </a:lnTo>
                        <a:lnTo>
                          <a:pt x="59" y="50"/>
                        </a:lnTo>
                        <a:lnTo>
                          <a:pt x="59" y="42"/>
                        </a:lnTo>
                        <a:lnTo>
                          <a:pt x="62" y="37"/>
                        </a:lnTo>
                        <a:lnTo>
                          <a:pt x="66" y="32"/>
                        </a:lnTo>
                        <a:lnTo>
                          <a:pt x="72" y="31"/>
                        </a:lnTo>
                        <a:lnTo>
                          <a:pt x="66" y="28"/>
                        </a:lnTo>
                        <a:lnTo>
                          <a:pt x="60" y="28"/>
                        </a:lnTo>
                        <a:lnTo>
                          <a:pt x="54" y="26"/>
                        </a:lnTo>
                        <a:lnTo>
                          <a:pt x="50" y="28"/>
                        </a:lnTo>
                        <a:lnTo>
                          <a:pt x="47" y="29"/>
                        </a:lnTo>
                        <a:lnTo>
                          <a:pt x="44" y="28"/>
                        </a:lnTo>
                        <a:lnTo>
                          <a:pt x="44" y="25"/>
                        </a:lnTo>
                        <a:lnTo>
                          <a:pt x="46" y="21"/>
                        </a:lnTo>
                        <a:lnTo>
                          <a:pt x="46" y="15"/>
                        </a:lnTo>
                        <a:lnTo>
                          <a:pt x="44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7" y="6"/>
                        </a:lnTo>
                        <a:lnTo>
                          <a:pt x="27" y="10"/>
                        </a:lnTo>
                        <a:lnTo>
                          <a:pt x="27" y="16"/>
                        </a:lnTo>
                        <a:lnTo>
                          <a:pt x="27" y="21"/>
                        </a:lnTo>
                        <a:lnTo>
                          <a:pt x="24" y="26"/>
                        </a:lnTo>
                        <a:lnTo>
                          <a:pt x="21" y="29"/>
                        </a:lnTo>
                        <a:lnTo>
                          <a:pt x="16" y="31"/>
                        </a:lnTo>
                        <a:lnTo>
                          <a:pt x="12" y="32"/>
                        </a:lnTo>
                        <a:lnTo>
                          <a:pt x="9" y="35"/>
                        </a:lnTo>
                        <a:lnTo>
                          <a:pt x="8" y="40"/>
                        </a:lnTo>
                        <a:lnTo>
                          <a:pt x="8" y="44"/>
                        </a:lnTo>
                        <a:lnTo>
                          <a:pt x="6" y="53"/>
                        </a:lnTo>
                        <a:lnTo>
                          <a:pt x="5" y="55"/>
                        </a:lnTo>
                        <a:lnTo>
                          <a:pt x="2" y="58"/>
                        </a:lnTo>
                        <a:lnTo>
                          <a:pt x="0" y="63"/>
                        </a:lnTo>
                        <a:lnTo>
                          <a:pt x="2" y="67"/>
                        </a:lnTo>
                        <a:lnTo>
                          <a:pt x="5" y="70"/>
                        </a:lnTo>
                        <a:lnTo>
                          <a:pt x="6" y="73"/>
                        </a:lnTo>
                        <a:lnTo>
                          <a:pt x="8" y="82"/>
                        </a:lnTo>
                        <a:lnTo>
                          <a:pt x="8" y="86"/>
                        </a:lnTo>
                        <a:lnTo>
                          <a:pt x="9" y="92"/>
                        </a:lnTo>
                        <a:lnTo>
                          <a:pt x="12" y="95"/>
                        </a:lnTo>
                        <a:lnTo>
                          <a:pt x="16" y="96"/>
                        </a:lnTo>
                        <a:lnTo>
                          <a:pt x="21" y="98"/>
                        </a:lnTo>
                        <a:lnTo>
                          <a:pt x="24" y="101"/>
                        </a:lnTo>
                        <a:lnTo>
                          <a:pt x="27" y="105"/>
                        </a:lnTo>
                        <a:lnTo>
                          <a:pt x="27" y="109"/>
                        </a:lnTo>
                        <a:lnTo>
                          <a:pt x="27" y="115"/>
                        </a:lnTo>
                        <a:lnTo>
                          <a:pt x="27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4" y="118"/>
                        </a:lnTo>
                        <a:lnTo>
                          <a:pt x="46" y="112"/>
                        </a:lnTo>
                        <a:lnTo>
                          <a:pt x="46" y="106"/>
                        </a:lnTo>
                        <a:lnTo>
                          <a:pt x="44" y="101"/>
                        </a:lnTo>
                        <a:lnTo>
                          <a:pt x="44" y="98"/>
                        </a:lnTo>
                        <a:lnTo>
                          <a:pt x="47" y="98"/>
                        </a:lnTo>
                        <a:lnTo>
                          <a:pt x="50" y="98"/>
                        </a:lnTo>
                        <a:lnTo>
                          <a:pt x="54" y="99"/>
                        </a:lnTo>
                        <a:lnTo>
                          <a:pt x="60" y="99"/>
                        </a:lnTo>
                        <a:lnTo>
                          <a:pt x="66" y="99"/>
                        </a:lnTo>
                        <a:lnTo>
                          <a:pt x="72" y="96"/>
                        </a:lnTo>
                        <a:lnTo>
                          <a:pt x="66" y="95"/>
                        </a:lnTo>
                        <a:lnTo>
                          <a:pt x="62" y="89"/>
                        </a:lnTo>
                        <a:lnTo>
                          <a:pt x="59" y="83"/>
                        </a:lnTo>
                        <a:lnTo>
                          <a:pt x="59" y="76"/>
                        </a:lnTo>
                        <a:lnTo>
                          <a:pt x="57" y="71"/>
                        </a:lnTo>
                        <a:lnTo>
                          <a:pt x="54" y="70"/>
                        </a:lnTo>
                        <a:lnTo>
                          <a:pt x="51" y="70"/>
                        </a:lnTo>
                        <a:lnTo>
                          <a:pt x="46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7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</p:grpSp>
          </p:grpSp>
          <p:sp>
            <p:nvSpPr>
              <p:cNvPr id="61" name="TextBox 163"/>
              <p:cNvSpPr txBox="1">
                <a:spLocks noChangeArrowheads="1"/>
              </p:cNvSpPr>
              <p:nvPr/>
            </p:nvSpPr>
            <p:spPr bwMode="auto">
              <a:xfrm>
                <a:off x="1828800" y="757535"/>
                <a:ext cx="724878" cy="369332"/>
              </a:xfrm>
              <a:prstGeom prst="rect">
                <a:avLst/>
              </a:prstGeom>
              <a:solidFill>
                <a:srgbClr val="0070C0"/>
              </a:solidFill>
              <a:ln w="9525">
                <a:solidFill>
                  <a:srgbClr val="7030A0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800">
                    <a:solidFill>
                      <a:srgbClr val="FFFF00"/>
                    </a:solidFill>
                    <a:latin typeface="Baskerville Old Face" panose="02020602080505020303" pitchFamily="18" charset="0"/>
                  </a:rPr>
                  <a:t>MAN</a:t>
                </a:r>
              </a:p>
            </p:txBody>
          </p:sp>
          <p:sp>
            <p:nvSpPr>
              <p:cNvPr id="62" name="TextBox 164"/>
              <p:cNvSpPr txBox="1">
                <a:spLocks noChangeArrowheads="1"/>
              </p:cNvSpPr>
              <p:nvPr/>
            </p:nvSpPr>
            <p:spPr bwMode="auto">
              <a:xfrm>
                <a:off x="4114800" y="762000"/>
                <a:ext cx="1293944" cy="369332"/>
              </a:xfrm>
              <a:prstGeom prst="rect">
                <a:avLst/>
              </a:prstGeom>
              <a:solidFill>
                <a:srgbClr val="0070C0"/>
              </a:solidFill>
              <a:ln w="9525">
                <a:solidFill>
                  <a:srgbClr val="7030A0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800">
                    <a:solidFill>
                      <a:srgbClr val="FFFF00"/>
                    </a:solidFill>
                    <a:latin typeface="Baskerville Old Face" panose="02020602080505020303" pitchFamily="18" charset="0"/>
                  </a:rPr>
                  <a:t>MACHINE</a:t>
                </a:r>
              </a:p>
            </p:txBody>
          </p:sp>
          <p:sp>
            <p:nvSpPr>
              <p:cNvPr id="63" name="TextBox 165"/>
              <p:cNvSpPr txBox="1">
                <a:spLocks noChangeArrowheads="1"/>
              </p:cNvSpPr>
              <p:nvPr/>
            </p:nvSpPr>
            <p:spPr bwMode="auto">
              <a:xfrm>
                <a:off x="1752600" y="5574268"/>
                <a:ext cx="1245854" cy="369332"/>
              </a:xfrm>
              <a:prstGeom prst="rect">
                <a:avLst/>
              </a:prstGeom>
              <a:solidFill>
                <a:srgbClr val="0070C0"/>
              </a:solidFill>
              <a:ln w="9525">
                <a:solidFill>
                  <a:srgbClr val="7030A0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800" dirty="0">
                    <a:solidFill>
                      <a:srgbClr val="FFFF00"/>
                    </a:solidFill>
                    <a:latin typeface="Baskerville Old Face" panose="02020602080505020303" pitchFamily="18" charset="0"/>
                  </a:rPr>
                  <a:t>METHOD</a:t>
                </a:r>
              </a:p>
            </p:txBody>
          </p:sp>
          <p:sp>
            <p:nvSpPr>
              <p:cNvPr id="64" name="TextBox 166"/>
              <p:cNvSpPr txBox="1">
                <a:spLocks noChangeArrowheads="1"/>
              </p:cNvSpPr>
              <p:nvPr/>
            </p:nvSpPr>
            <p:spPr bwMode="auto">
              <a:xfrm>
                <a:off x="4297647" y="5574268"/>
                <a:ext cx="1386918" cy="369332"/>
              </a:xfrm>
              <a:prstGeom prst="rect">
                <a:avLst/>
              </a:prstGeom>
              <a:solidFill>
                <a:srgbClr val="0070C0"/>
              </a:solidFill>
              <a:ln w="9525">
                <a:solidFill>
                  <a:srgbClr val="7030A0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800" dirty="0">
                    <a:solidFill>
                      <a:srgbClr val="FFFF00"/>
                    </a:solidFill>
                    <a:latin typeface="Baskerville Old Face" panose="02020602080505020303" pitchFamily="18" charset="0"/>
                  </a:rPr>
                  <a:t>MATERIAL</a:t>
                </a:r>
              </a:p>
            </p:txBody>
          </p:sp>
          <p:sp>
            <p:nvSpPr>
              <p:cNvPr id="65" name="Freeform 64"/>
              <p:cNvSpPr/>
              <p:nvPr/>
            </p:nvSpPr>
            <p:spPr>
              <a:xfrm>
                <a:off x="1448087" y="935462"/>
                <a:ext cx="6324975" cy="2209613"/>
              </a:xfrm>
              <a:custGeom>
                <a:avLst/>
                <a:gdLst>
                  <a:gd name="connsiteX0" fmla="*/ 0 w 6082146"/>
                  <a:gd name="connsiteY0" fmla="*/ 2209801 h 2209801"/>
                  <a:gd name="connsiteX1" fmla="*/ 3685309 w 6082146"/>
                  <a:gd name="connsiteY1" fmla="*/ 117764 h 2209801"/>
                  <a:gd name="connsiteX2" fmla="*/ 6082146 w 6082146"/>
                  <a:gd name="connsiteY2" fmla="*/ 1503219 h 2209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2146" h="2209801">
                    <a:moveTo>
                      <a:pt x="0" y="2209801"/>
                    </a:moveTo>
                    <a:cubicBezTo>
                      <a:pt x="1335809" y="1222664"/>
                      <a:pt x="2671618" y="235528"/>
                      <a:pt x="3685309" y="117764"/>
                    </a:cubicBezTo>
                    <a:cubicBezTo>
                      <a:pt x="4699000" y="0"/>
                      <a:pt x="5645728" y="1256146"/>
                      <a:pt x="6082146" y="1503219"/>
                    </a:cubicBezTo>
                  </a:path>
                </a:pathLst>
              </a:cu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66" name="Freeform 65"/>
              <p:cNvSpPr/>
              <p:nvPr/>
            </p:nvSpPr>
            <p:spPr>
              <a:xfrm flipV="1">
                <a:off x="1524025" y="3581600"/>
                <a:ext cx="6171517" cy="1752451"/>
              </a:xfrm>
              <a:custGeom>
                <a:avLst/>
                <a:gdLst>
                  <a:gd name="connsiteX0" fmla="*/ 0 w 6082146"/>
                  <a:gd name="connsiteY0" fmla="*/ 2209801 h 2209801"/>
                  <a:gd name="connsiteX1" fmla="*/ 3685309 w 6082146"/>
                  <a:gd name="connsiteY1" fmla="*/ 117764 h 2209801"/>
                  <a:gd name="connsiteX2" fmla="*/ 6082146 w 6082146"/>
                  <a:gd name="connsiteY2" fmla="*/ 1503219 h 2209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2146" h="2209801">
                    <a:moveTo>
                      <a:pt x="0" y="2209801"/>
                    </a:moveTo>
                    <a:cubicBezTo>
                      <a:pt x="1335809" y="1222664"/>
                      <a:pt x="2671618" y="235528"/>
                      <a:pt x="3685309" y="117764"/>
                    </a:cubicBezTo>
                    <a:cubicBezTo>
                      <a:pt x="4699000" y="0"/>
                      <a:pt x="5645728" y="1256146"/>
                      <a:pt x="6082146" y="1503219"/>
                    </a:cubicBezTo>
                  </a:path>
                </a:pathLst>
              </a:cu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 dirty="0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</p:grpSp>
        <p:sp>
          <p:nvSpPr>
            <p:cNvPr id="47" name="Rectangle 15"/>
            <p:cNvSpPr>
              <a:spLocks noChangeArrowheads="1"/>
            </p:cNvSpPr>
            <p:nvPr/>
          </p:nvSpPr>
          <p:spPr bwMode="auto">
            <a:xfrm>
              <a:off x="2508250" y="1236663"/>
              <a:ext cx="18415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fontAlgn="ctr" hangingPunct="1">
                <a:spcBef>
                  <a:spcPct val="0"/>
                </a:spcBef>
                <a:buFontTx/>
                <a:buNone/>
              </a:pPr>
              <a:endParaRPr lang="en-US" altLang="en-US" sz="1200">
                <a:solidFill>
                  <a:srgbClr val="000000"/>
                </a:solidFill>
              </a:endParaRPr>
            </a:p>
          </p:txBody>
        </p:sp>
        <p:sp>
          <p:nvSpPr>
            <p:cNvPr id="48" name="Rectangle 1"/>
            <p:cNvSpPr>
              <a:spLocks noChangeArrowheads="1"/>
            </p:cNvSpPr>
            <p:nvPr/>
          </p:nvSpPr>
          <p:spPr bwMode="auto">
            <a:xfrm>
              <a:off x="5605463" y="2646363"/>
              <a:ext cx="314007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font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</a:rPr>
                <a:t>                       </a:t>
              </a:r>
            </a:p>
          </p:txBody>
        </p:sp>
      </p:grpSp>
      <p:pic>
        <p:nvPicPr>
          <p:cNvPr id="219" name="Picture 218" descr="C:\Documents and Settings\prabin.pebam\Desktop\fish_animation.gif"/>
          <p:cNvPicPr>
            <a:picLocks noChangeAspect="1" noChangeArrowheads="1" noCrop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240" y="1580733"/>
            <a:ext cx="804862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0" name="Picture 219" descr="C:\Documents and Settings\prabin.pebam\Desktop\fish_animation.gif"/>
          <p:cNvPicPr>
            <a:picLocks noChangeAspect="1" noChangeArrowheads="1" noCrop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502" y="5455820"/>
            <a:ext cx="658813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Picture 220" descr="C:\Documents and Settings\prabin.pebam\Desktop\fish_animation.gif"/>
          <p:cNvPicPr>
            <a:picLocks noChangeAspect="1" noChangeArrowheads="1" noCrop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39705" y="5440171"/>
            <a:ext cx="9588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0" name="Straight Arrow Connector 179"/>
          <p:cNvCxnSpPr>
            <a:cxnSpLocks noChangeShapeType="1"/>
          </p:cNvCxnSpPr>
          <p:nvPr/>
        </p:nvCxnSpPr>
        <p:spPr bwMode="auto">
          <a:xfrm>
            <a:off x="3466821" y="2951269"/>
            <a:ext cx="2238375" cy="1588"/>
          </a:xfrm>
          <a:prstGeom prst="straightConnector1">
            <a:avLst/>
          </a:prstGeom>
          <a:noFill/>
          <a:ln w="285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3" name="Straight Arrow Connector 179"/>
          <p:cNvCxnSpPr>
            <a:cxnSpLocks noChangeShapeType="1"/>
          </p:cNvCxnSpPr>
          <p:nvPr/>
        </p:nvCxnSpPr>
        <p:spPr bwMode="auto">
          <a:xfrm>
            <a:off x="3719076" y="2564941"/>
            <a:ext cx="1679963" cy="0"/>
          </a:xfrm>
          <a:prstGeom prst="straightConnector1">
            <a:avLst/>
          </a:prstGeom>
          <a:noFill/>
          <a:ln w="285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6" name="Straight Arrow Connector 183"/>
          <p:cNvCxnSpPr>
            <a:cxnSpLocks noChangeShapeType="1"/>
          </p:cNvCxnSpPr>
          <p:nvPr/>
        </p:nvCxnSpPr>
        <p:spPr bwMode="auto">
          <a:xfrm flipH="1">
            <a:off x="5435640" y="2412818"/>
            <a:ext cx="1625600" cy="0"/>
          </a:xfrm>
          <a:prstGeom prst="straightConnector1">
            <a:avLst/>
          </a:prstGeom>
          <a:noFill/>
          <a:ln w="285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7" name="Straight Arrow Connector 183"/>
          <p:cNvCxnSpPr>
            <a:cxnSpLocks noChangeShapeType="1"/>
          </p:cNvCxnSpPr>
          <p:nvPr/>
        </p:nvCxnSpPr>
        <p:spPr bwMode="auto">
          <a:xfrm flipH="1" flipV="1">
            <a:off x="5037330" y="1875435"/>
            <a:ext cx="1900715" cy="11685"/>
          </a:xfrm>
          <a:prstGeom prst="straightConnector1">
            <a:avLst/>
          </a:prstGeom>
          <a:noFill/>
          <a:ln w="285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8" name="Straight Arrow Connector 183"/>
          <p:cNvCxnSpPr>
            <a:cxnSpLocks noChangeShapeType="1"/>
          </p:cNvCxnSpPr>
          <p:nvPr/>
        </p:nvCxnSpPr>
        <p:spPr bwMode="auto">
          <a:xfrm flipH="1">
            <a:off x="5700742" y="4342782"/>
            <a:ext cx="1625600" cy="0"/>
          </a:xfrm>
          <a:prstGeom prst="straightConnector1">
            <a:avLst/>
          </a:prstGeom>
          <a:noFill/>
          <a:ln w="285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0" name="Straight Arrow Connector 179"/>
          <p:cNvCxnSpPr>
            <a:cxnSpLocks noChangeShapeType="1"/>
          </p:cNvCxnSpPr>
          <p:nvPr/>
        </p:nvCxnSpPr>
        <p:spPr bwMode="auto">
          <a:xfrm>
            <a:off x="767777" y="2960270"/>
            <a:ext cx="2238375" cy="1588"/>
          </a:xfrm>
          <a:prstGeom prst="straightConnector1">
            <a:avLst/>
          </a:prstGeom>
          <a:noFill/>
          <a:ln w="285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9" name="Straight Arrow Connector 183"/>
          <p:cNvCxnSpPr>
            <a:cxnSpLocks noChangeShapeType="1"/>
          </p:cNvCxnSpPr>
          <p:nvPr/>
        </p:nvCxnSpPr>
        <p:spPr bwMode="auto">
          <a:xfrm flipH="1">
            <a:off x="5498366" y="4743280"/>
            <a:ext cx="1835150" cy="0"/>
          </a:xfrm>
          <a:prstGeom prst="straightConnector1">
            <a:avLst/>
          </a:prstGeom>
          <a:noFill/>
          <a:ln w="285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2" name="Straight Arrow Connector 179"/>
          <p:cNvCxnSpPr>
            <a:cxnSpLocks noChangeShapeType="1"/>
          </p:cNvCxnSpPr>
          <p:nvPr/>
        </p:nvCxnSpPr>
        <p:spPr bwMode="auto">
          <a:xfrm>
            <a:off x="553465" y="2595145"/>
            <a:ext cx="2238375" cy="1588"/>
          </a:xfrm>
          <a:prstGeom prst="straightConnector1">
            <a:avLst/>
          </a:prstGeom>
          <a:noFill/>
          <a:ln w="285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7" name="Straight Arrow Connector 183"/>
          <p:cNvCxnSpPr>
            <a:cxnSpLocks noChangeShapeType="1"/>
          </p:cNvCxnSpPr>
          <p:nvPr/>
        </p:nvCxnSpPr>
        <p:spPr bwMode="auto">
          <a:xfrm flipH="1">
            <a:off x="2931004" y="4227486"/>
            <a:ext cx="2503487" cy="0"/>
          </a:xfrm>
          <a:prstGeom prst="straightConnector1">
            <a:avLst/>
          </a:prstGeom>
          <a:noFill/>
          <a:ln w="285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1" name="Straight Arrow Connector 179"/>
          <p:cNvCxnSpPr>
            <a:cxnSpLocks noChangeShapeType="1"/>
          </p:cNvCxnSpPr>
          <p:nvPr/>
        </p:nvCxnSpPr>
        <p:spPr bwMode="auto">
          <a:xfrm>
            <a:off x="802702" y="4331870"/>
            <a:ext cx="1819275" cy="0"/>
          </a:xfrm>
          <a:prstGeom prst="straightConnector1">
            <a:avLst/>
          </a:prstGeom>
          <a:noFill/>
          <a:ln w="285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5" name="TextBox 279">
            <a:extLst>
              <a:ext uri="{FF2B5EF4-FFF2-40B4-BE49-F238E27FC236}">
                <a16:creationId xmlns:a16="http://schemas.microsoft.com/office/drawing/2014/main" id="{4B199C6C-A920-42E2-8D96-B281BA0598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269" y="2303549"/>
            <a:ext cx="156324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1200" dirty="0">
                <a:latin typeface="Arial" panose="020B0604020202020204" pitchFamily="34" charset="0"/>
              </a:rPr>
              <a:t>Unskilled manpower</a:t>
            </a:r>
          </a:p>
        </p:txBody>
      </p:sp>
      <p:sp>
        <p:nvSpPr>
          <p:cNvPr id="242" name="TextBox 326">
            <a:extLst>
              <a:ext uri="{FF2B5EF4-FFF2-40B4-BE49-F238E27FC236}">
                <a16:creationId xmlns:a16="http://schemas.microsoft.com/office/drawing/2014/main" id="{594D856A-2908-401A-9EBA-8AE1AF7509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8940" y="1573853"/>
            <a:ext cx="146546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1200" dirty="0">
                <a:latin typeface="Arial" panose="020B0604020202020204" pitchFamily="34" charset="0"/>
              </a:rPr>
              <a:t>Fixture design NG </a:t>
            </a:r>
          </a:p>
        </p:txBody>
      </p:sp>
      <p:sp>
        <p:nvSpPr>
          <p:cNvPr id="246" name="TextBox 326">
            <a:extLst>
              <a:ext uri="{FF2B5EF4-FFF2-40B4-BE49-F238E27FC236}">
                <a16:creationId xmlns:a16="http://schemas.microsoft.com/office/drawing/2014/main" id="{5AF5DD61-0471-442F-A0B8-733AADB190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3123" y="2119970"/>
            <a:ext cx="15680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1200" dirty="0">
                <a:latin typeface="Arial" panose="020B0604020202020204" pitchFamily="34" charset="0"/>
              </a:rPr>
              <a:t>MC programme NG </a:t>
            </a:r>
          </a:p>
        </p:txBody>
      </p:sp>
      <p:sp>
        <p:nvSpPr>
          <p:cNvPr id="253" name="TextBox 326">
            <a:extLst>
              <a:ext uri="{FF2B5EF4-FFF2-40B4-BE49-F238E27FC236}">
                <a16:creationId xmlns:a16="http://schemas.microsoft.com/office/drawing/2014/main" id="{F76ABCAF-A3F6-4FA3-AB90-78F1B65496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4847" y="2602883"/>
            <a:ext cx="129394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1200" dirty="0">
                <a:latin typeface="Arial" panose="020B0604020202020204" pitchFamily="34" charset="0"/>
              </a:rPr>
              <a:t>Improper setting</a:t>
            </a:r>
          </a:p>
        </p:txBody>
      </p:sp>
      <p:sp>
        <p:nvSpPr>
          <p:cNvPr id="254" name="TextBox 326">
            <a:extLst>
              <a:ext uri="{FF2B5EF4-FFF2-40B4-BE49-F238E27FC236}">
                <a16:creationId xmlns:a16="http://schemas.microsoft.com/office/drawing/2014/main" id="{A4B0933E-0D38-43F8-AD3B-A9A72B6FDB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8432" y="2248575"/>
            <a:ext cx="116730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1200" dirty="0">
                <a:latin typeface="Arial" panose="020B0604020202020204" pitchFamily="34" charset="0"/>
              </a:rPr>
              <a:t>Part NG alarm</a:t>
            </a:r>
          </a:p>
        </p:txBody>
      </p:sp>
      <p:sp>
        <p:nvSpPr>
          <p:cNvPr id="263" name="TextBox 326">
            <a:extLst>
              <a:ext uri="{FF2B5EF4-FFF2-40B4-BE49-F238E27FC236}">
                <a16:creationId xmlns:a16="http://schemas.microsoft.com/office/drawing/2014/main" id="{80266380-16CE-410C-B3D8-EF94E78080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3020" y="3983550"/>
            <a:ext cx="145975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1200" dirty="0">
                <a:latin typeface="Arial" panose="020B0604020202020204" pitchFamily="34" charset="0"/>
              </a:rPr>
              <a:t>Waiting time more </a:t>
            </a:r>
          </a:p>
        </p:txBody>
      </p:sp>
      <p:sp>
        <p:nvSpPr>
          <p:cNvPr id="264" name="TextBox 326">
            <a:extLst>
              <a:ext uri="{FF2B5EF4-FFF2-40B4-BE49-F238E27FC236}">
                <a16:creationId xmlns:a16="http://schemas.microsoft.com/office/drawing/2014/main" id="{B346F7A9-F9A6-440E-8A21-40FB4E19A4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7771" y="3790588"/>
            <a:ext cx="176522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1200" dirty="0">
                <a:latin typeface="Arial" panose="020B0604020202020204" pitchFamily="34" charset="0"/>
              </a:rPr>
              <a:t>Master part check miss</a:t>
            </a:r>
          </a:p>
        </p:txBody>
      </p:sp>
      <p:sp>
        <p:nvSpPr>
          <p:cNvPr id="266" name="TextBox 326">
            <a:extLst>
              <a:ext uri="{FF2B5EF4-FFF2-40B4-BE49-F238E27FC236}">
                <a16:creationId xmlns:a16="http://schemas.microsoft.com/office/drawing/2014/main" id="{EE3AB55A-E91D-47CD-8DFA-D18D34A86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7325" y="4031138"/>
            <a:ext cx="3074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1200" dirty="0">
                <a:latin typeface="Arial" panose="020B0604020202020204" pitchFamily="34" charset="0"/>
              </a:rPr>
              <a:t>Non availability of material for </a:t>
            </a:r>
            <a:r>
              <a:rPr lang="en-IN" altLang="en-US" sz="1200" dirty="0" err="1">
                <a:latin typeface="Arial" panose="020B0604020202020204" pitchFamily="34" charset="0"/>
              </a:rPr>
              <a:t>for</a:t>
            </a:r>
            <a:r>
              <a:rPr lang="en-IN" altLang="en-US" sz="1200" dirty="0">
                <a:latin typeface="Arial" panose="020B0604020202020204" pitchFamily="34" charset="0"/>
              </a:rPr>
              <a:t> scanning</a:t>
            </a:r>
          </a:p>
        </p:txBody>
      </p:sp>
      <p:sp>
        <p:nvSpPr>
          <p:cNvPr id="267" name="TextBox 326">
            <a:extLst>
              <a:ext uri="{FF2B5EF4-FFF2-40B4-BE49-F238E27FC236}">
                <a16:creationId xmlns:a16="http://schemas.microsoft.com/office/drawing/2014/main" id="{843949C6-0E41-4201-A228-BD5E23AF47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7487" y="4475745"/>
            <a:ext cx="9701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1200" dirty="0">
                <a:latin typeface="Arial" panose="020B0604020202020204" pitchFamily="34" charset="0"/>
              </a:rPr>
              <a:t>Dust in part</a:t>
            </a:r>
          </a:p>
        </p:txBody>
      </p:sp>
      <p:sp>
        <p:nvSpPr>
          <p:cNvPr id="2" name="Oval 1"/>
          <p:cNvSpPr/>
          <p:nvPr/>
        </p:nvSpPr>
        <p:spPr>
          <a:xfrm>
            <a:off x="5268308" y="1493420"/>
            <a:ext cx="1654926" cy="511696"/>
          </a:xfrm>
          <a:prstGeom prst="ellipse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/>
        </p:nvSpPr>
        <p:spPr>
          <a:xfrm>
            <a:off x="984443" y="3811739"/>
            <a:ext cx="1654926" cy="511696"/>
          </a:xfrm>
          <a:prstGeom prst="ellipse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3" name="Straight Arrow Connector 183"/>
          <p:cNvCxnSpPr>
            <a:cxnSpLocks noChangeShapeType="1"/>
          </p:cNvCxnSpPr>
          <p:nvPr/>
        </p:nvCxnSpPr>
        <p:spPr bwMode="auto">
          <a:xfrm flipH="1">
            <a:off x="5705196" y="2804302"/>
            <a:ext cx="1232849" cy="0"/>
          </a:xfrm>
          <a:prstGeom prst="straightConnector1">
            <a:avLst/>
          </a:prstGeom>
          <a:noFill/>
          <a:ln w="285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4" name="TextBox 326">
            <a:extLst>
              <a:ext uri="{FF2B5EF4-FFF2-40B4-BE49-F238E27FC236}">
                <a16:creationId xmlns:a16="http://schemas.microsoft.com/office/drawing/2014/main" id="{5AF5DD61-0471-442F-A0B8-733AADB190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3257" y="2504090"/>
            <a:ext cx="14325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1200" dirty="0">
                <a:latin typeface="Arial" panose="020B0604020202020204" pitchFamily="34" charset="0"/>
              </a:rPr>
              <a:t>Washer fall down </a:t>
            </a:r>
          </a:p>
        </p:txBody>
      </p:sp>
      <p:sp>
        <p:nvSpPr>
          <p:cNvPr id="225" name="Oval 224"/>
          <p:cNvSpPr/>
          <p:nvPr/>
        </p:nvSpPr>
        <p:spPr>
          <a:xfrm>
            <a:off x="5595548" y="2483147"/>
            <a:ext cx="1654926" cy="511696"/>
          </a:xfrm>
          <a:prstGeom prst="ellipse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ounded Rectangle 10">
            <a:extLst>
              <a:ext uri="{FF2B5EF4-FFF2-40B4-BE49-F238E27FC236}">
                <a16:creationId xmlns:a16="http://schemas.microsoft.com/office/drawing/2014/main" id="{24224368-DC38-465B-98CB-5F72AC780A37}"/>
              </a:ext>
            </a:extLst>
          </p:cNvPr>
          <p:cNvSpPr/>
          <p:nvPr/>
        </p:nvSpPr>
        <p:spPr>
          <a:xfrm>
            <a:off x="-19450" y="29028"/>
            <a:ext cx="4674554" cy="4441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altLang="en-US" sz="2800" dirty="0">
              <a:solidFill>
                <a:srgbClr val="000099"/>
              </a:solidFill>
              <a:latin typeface="Stencil" panose="040409050D0802020404" pitchFamily="82" charset="0"/>
            </a:endParaRPr>
          </a:p>
        </p:txBody>
      </p:sp>
      <p:sp>
        <p:nvSpPr>
          <p:cNvPr id="37" name="Rectangle 1"/>
          <p:cNvSpPr>
            <a:spLocks noChangeArrowheads="1"/>
          </p:cNvSpPr>
          <p:nvPr/>
        </p:nvSpPr>
        <p:spPr bwMode="auto">
          <a:xfrm>
            <a:off x="-29046" y="11740"/>
            <a:ext cx="4556054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en-US" sz="2800" b="1" dirty="0">
                <a:solidFill>
                  <a:schemeClr val="lt1"/>
                </a:solidFill>
                <a:latin typeface="+mn-lt"/>
                <a:ea typeface="+mn-ea"/>
              </a:rPr>
              <a:t>CAUSE</a:t>
            </a:r>
            <a:r>
              <a:rPr lang="en-US" altLang="en-US" sz="2800" b="0" dirty="0">
                <a:solidFill>
                  <a:srgbClr val="000099"/>
                </a:solidFill>
                <a:latin typeface="Stencil" panose="040409050D0802020404" pitchFamily="82" charset="0"/>
              </a:rPr>
              <a:t> </a:t>
            </a:r>
            <a:r>
              <a:rPr lang="en-US" altLang="en-US" sz="2800" b="1" dirty="0">
                <a:solidFill>
                  <a:schemeClr val="lt1"/>
                </a:solidFill>
                <a:latin typeface="+mn-lt"/>
                <a:ea typeface="+mn-ea"/>
              </a:rPr>
              <a:t>AND EFFECT ANALYSIS</a:t>
            </a:r>
            <a:endParaRPr lang="en-IN" altLang="en-US" sz="2800" b="1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229" name="TextBox 326">
            <a:extLst>
              <a:ext uri="{FF2B5EF4-FFF2-40B4-BE49-F238E27FC236}">
                <a16:creationId xmlns:a16="http://schemas.microsoft.com/office/drawing/2014/main" id="{80266380-16CE-410C-B3D8-EF94E78080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069" y="4488559"/>
            <a:ext cx="18941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1200" dirty="0">
                <a:latin typeface="Arial" panose="020B0604020202020204" pitchFamily="34" charset="0"/>
              </a:rPr>
              <a:t>Material movement to scanning mc</a:t>
            </a:r>
          </a:p>
        </p:txBody>
      </p:sp>
      <p:cxnSp>
        <p:nvCxnSpPr>
          <p:cNvPr id="231" name="Straight Arrow Connector 179"/>
          <p:cNvCxnSpPr>
            <a:cxnSpLocks noChangeShapeType="1"/>
          </p:cNvCxnSpPr>
          <p:nvPr/>
        </p:nvCxnSpPr>
        <p:spPr bwMode="auto">
          <a:xfrm>
            <a:off x="559903" y="5015026"/>
            <a:ext cx="1819275" cy="0"/>
          </a:xfrm>
          <a:prstGeom prst="straightConnector1">
            <a:avLst/>
          </a:prstGeom>
          <a:noFill/>
          <a:ln w="285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2" name="Oval 231"/>
          <p:cNvSpPr/>
          <p:nvPr/>
        </p:nvSpPr>
        <p:spPr>
          <a:xfrm>
            <a:off x="560375" y="4450198"/>
            <a:ext cx="1773633" cy="511696"/>
          </a:xfrm>
          <a:prstGeom prst="ellipse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6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2.59259E-6 L 0.12274 0.275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8" y="1375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3.33333E-6 L 0.16823 -0.2821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85" y="-1412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281 -0.00186 L 0.13507 -0.2840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85" y="-1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24726</TotalTime>
  <Words>1277</Words>
  <Application>Microsoft Office PowerPoint</Application>
  <PresentationFormat>On-screen Show (4:3)</PresentationFormat>
  <Paragraphs>760</Paragraphs>
  <Slides>16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Meiryo UI</vt:lpstr>
      <vt:lpstr>Algerian</vt:lpstr>
      <vt:lpstr>Arial</vt:lpstr>
      <vt:lpstr>Baskerville Old Face</vt:lpstr>
      <vt:lpstr>Calibri</vt:lpstr>
      <vt:lpstr>Comic Sans MS</vt:lpstr>
      <vt:lpstr>Stencil</vt:lpstr>
      <vt:lpstr>Trebuchet MS</vt:lpstr>
      <vt:lpstr>Verdana</vt:lpstr>
      <vt:lpstr>Office Theme</vt:lpstr>
      <vt:lpstr>Photo Editor Photo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shinyasaito</dc:creator>
  <cp:lastModifiedBy>seema Das</cp:lastModifiedBy>
  <cp:revision>1440</cp:revision>
  <cp:lastPrinted>2014-09-18T10:45:16Z</cp:lastPrinted>
  <dcterms:created xsi:type="dcterms:W3CDTF">2014-05-05T18:55:12Z</dcterms:created>
  <dcterms:modified xsi:type="dcterms:W3CDTF">2019-02-05T11:08:09Z</dcterms:modified>
</cp:coreProperties>
</file>